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86" r:id="rId14"/>
    <p:sldId id="279" r:id="rId15"/>
    <p:sldId id="280" r:id="rId16"/>
    <p:sldId id="281" r:id="rId17"/>
    <p:sldId id="282" r:id="rId18"/>
    <p:sldId id="283" r:id="rId19"/>
    <p:sldId id="284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635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1270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635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1270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94660"/>
  </p:normalViewPr>
  <p:slideViewPr>
    <p:cSldViewPr snapToGrid="0">
      <p:cViewPr>
        <p:scale>
          <a:sx n="100" d="100"/>
          <a:sy n="100" d="100"/>
        </p:scale>
        <p:origin x="2352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Marketing Webinar (1w.pdf" descr="Marketing Webinar (1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120" y="0"/>
            <a:ext cx="12642240" cy="7111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6853B46-80F9-BA49-57DE-E764CAD0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0" name="Textfeld 5"/>
          <p:cNvSpPr txBox="1"/>
          <p:nvPr/>
        </p:nvSpPr>
        <p:spPr>
          <a:xfrm>
            <a:off x="2451735" y="1848611"/>
            <a:ext cx="7288529" cy="265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Beispiel</a:t>
            </a:r>
            <a:r>
              <a:rPr dirty="0"/>
              <a:t> für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>
              <a:defRPr sz="2800" b="1"/>
            </a:pPr>
            <a:endParaRPr dirty="0"/>
          </a:p>
          <a:p>
            <a:pPr>
              <a:defRPr b="1"/>
            </a:pPr>
            <a:r>
              <a:rPr dirty="0" err="1"/>
              <a:t>Zusammensetzung</a:t>
            </a:r>
            <a:r>
              <a:rPr dirty="0"/>
              <a:t>:</a:t>
            </a:r>
            <a:br>
              <a:rPr dirty="0"/>
            </a:br>
            <a:r>
              <a:rPr b="0" dirty="0" err="1"/>
              <a:t>Zusammensetzung</a:t>
            </a:r>
            <a:r>
              <a:rPr b="0" dirty="0"/>
              <a:t>: </a:t>
            </a:r>
            <a:r>
              <a:rPr b="0" dirty="0" err="1"/>
              <a:t>Insektenmehl</a:t>
            </a:r>
            <a:r>
              <a:rPr b="0" dirty="0"/>
              <a:t> (33 % </a:t>
            </a:r>
            <a:r>
              <a:rPr b="0" dirty="0" err="1"/>
              <a:t>Hermetia</a:t>
            </a:r>
            <a:r>
              <a:rPr b="0" dirty="0"/>
              <a:t> </a:t>
            </a:r>
            <a:r>
              <a:rPr b="0" dirty="0" err="1"/>
              <a:t>illucens</a:t>
            </a:r>
            <a:r>
              <a:rPr b="0" dirty="0"/>
              <a:t> – </a:t>
            </a:r>
            <a:r>
              <a:rPr b="0" dirty="0" err="1"/>
              <a:t>entspricht</a:t>
            </a:r>
            <a:r>
              <a:rPr b="0" dirty="0"/>
              <a:t> ca. 80 % </a:t>
            </a:r>
            <a:r>
              <a:rPr b="0" dirty="0" err="1"/>
              <a:t>frischen</a:t>
            </a:r>
            <a:r>
              <a:rPr b="0" dirty="0"/>
              <a:t> </a:t>
            </a:r>
            <a:r>
              <a:rPr b="0" dirty="0" err="1"/>
              <a:t>Insekten</a:t>
            </a:r>
            <a:r>
              <a:rPr b="0" dirty="0"/>
              <a:t>), </a:t>
            </a:r>
            <a:r>
              <a:rPr b="0" dirty="0" err="1"/>
              <a:t>Kartoffelflocken</a:t>
            </a:r>
            <a:r>
              <a:rPr b="0" dirty="0"/>
              <a:t> (31 %), </a:t>
            </a:r>
            <a:r>
              <a:rPr b="0" dirty="0" err="1"/>
              <a:t>Kartoffelstärke</a:t>
            </a:r>
            <a:r>
              <a:rPr b="0" dirty="0"/>
              <a:t> (16 %), </a:t>
            </a:r>
            <a:r>
              <a:rPr b="0" dirty="0" err="1"/>
              <a:t>Rapsöl</a:t>
            </a:r>
            <a:r>
              <a:rPr b="0" dirty="0"/>
              <a:t> (6,0 %), </a:t>
            </a:r>
            <a:r>
              <a:rPr b="0" dirty="0" err="1"/>
              <a:t>Bierhefe</a:t>
            </a:r>
            <a:r>
              <a:rPr b="0" dirty="0"/>
              <a:t> (3,5 %), </a:t>
            </a:r>
            <a:r>
              <a:rPr b="0" dirty="0" err="1"/>
              <a:t>Mineralstoffe</a:t>
            </a:r>
            <a:r>
              <a:rPr b="0" dirty="0"/>
              <a:t> (3 %), Cranberry, </a:t>
            </a:r>
            <a:r>
              <a:rPr b="0" dirty="0" err="1"/>
              <a:t>getrocknet</a:t>
            </a:r>
            <a:r>
              <a:rPr b="0" dirty="0"/>
              <a:t> (1,4 %), Rote </a:t>
            </a:r>
            <a:r>
              <a:rPr b="0" dirty="0" err="1"/>
              <a:t>Bete</a:t>
            </a:r>
            <a:r>
              <a:rPr b="0" dirty="0"/>
              <a:t> Pulver (1,4 %), </a:t>
            </a:r>
            <a:r>
              <a:rPr b="0" dirty="0" err="1"/>
              <a:t>Käsepulver</a:t>
            </a:r>
            <a:r>
              <a:rPr b="0" dirty="0"/>
              <a:t> (1,2 %), </a:t>
            </a:r>
            <a:r>
              <a:rPr b="0" dirty="0" err="1"/>
              <a:t>Distelöl</a:t>
            </a:r>
            <a:r>
              <a:rPr b="0" dirty="0"/>
              <a:t> (1 %), </a:t>
            </a:r>
            <a:r>
              <a:rPr b="0" dirty="0" err="1"/>
              <a:t>Tomatenpulver</a:t>
            </a:r>
            <a:r>
              <a:rPr b="0" dirty="0"/>
              <a:t> (0,4 %), </a:t>
            </a:r>
            <a:r>
              <a:rPr b="0" dirty="0" err="1"/>
              <a:t>Selleriepulver</a:t>
            </a:r>
            <a:r>
              <a:rPr b="0" dirty="0"/>
              <a:t> (0,4 %), </a:t>
            </a:r>
            <a:r>
              <a:rPr b="0" dirty="0" err="1"/>
              <a:t>Flohsamenschalen</a:t>
            </a:r>
            <a:r>
              <a:rPr b="0" dirty="0"/>
              <a:t> (0,2 %).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AC5DE9D-C92F-A9AB-8CB2-E193C647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77"/>
            <a:ext cx="12192000" cy="6858000"/>
          </a:xfrm>
          <a:prstGeom prst="rect">
            <a:avLst/>
          </a:prstGeom>
        </p:spPr>
      </p:pic>
      <p:sp>
        <p:nvSpPr>
          <p:cNvPr id="165" name="Textfeld 3"/>
          <p:cNvSpPr txBox="1"/>
          <p:nvPr/>
        </p:nvSpPr>
        <p:spPr>
          <a:xfrm>
            <a:off x="2194139" y="1135666"/>
            <a:ext cx="8031480" cy="4117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 </a:t>
            </a:r>
            <a:r>
              <a:rPr dirty="0"/>
              <a:t>Janna's Tipp!!!</a:t>
            </a:r>
            <a:br>
              <a:rPr dirty="0"/>
            </a:br>
            <a:br>
              <a:rPr dirty="0"/>
            </a:br>
            <a:r>
              <a:rPr sz="1800" b="0" dirty="0" err="1"/>
              <a:t>Kauft</a:t>
            </a:r>
            <a:r>
              <a:rPr sz="1800" b="0" dirty="0"/>
              <a:t> für </a:t>
            </a:r>
            <a:r>
              <a:rPr sz="1800" b="0" dirty="0" err="1"/>
              <a:t>einen</a:t>
            </a:r>
            <a:r>
              <a:rPr sz="1800" b="0" dirty="0"/>
              <a:t> </a:t>
            </a:r>
            <a:r>
              <a:rPr sz="1800" b="0" dirty="0" err="1"/>
              <a:t>gesunden</a:t>
            </a:r>
            <a:r>
              <a:rPr sz="1800" b="0" dirty="0"/>
              <a:t> Hund </a:t>
            </a:r>
            <a:r>
              <a:rPr sz="1800" b="0" dirty="0" err="1"/>
              <a:t>ausschließlich</a:t>
            </a:r>
            <a:r>
              <a:rPr sz="1800" b="0" dirty="0"/>
              <a:t> </a:t>
            </a:r>
            <a:r>
              <a:rPr sz="1800" b="0" dirty="0" err="1"/>
              <a:t>Alleinfuttermittel</a:t>
            </a:r>
            <a:r>
              <a:rPr sz="1800" b="0" dirty="0"/>
              <a:t> und </a:t>
            </a:r>
            <a:r>
              <a:rPr sz="1800" b="0" dirty="0" err="1"/>
              <a:t>vor</a:t>
            </a:r>
            <a:r>
              <a:rPr sz="1800" b="0" dirty="0"/>
              <a:t> </a:t>
            </a:r>
            <a:r>
              <a:rPr sz="1800" b="0" dirty="0" err="1"/>
              <a:t>allen</a:t>
            </a:r>
            <a:r>
              <a:rPr sz="1800" b="0" dirty="0"/>
              <a:t> </a:t>
            </a:r>
            <a:r>
              <a:rPr sz="1800" b="0" dirty="0" err="1"/>
              <a:t>Dingen</a:t>
            </a:r>
            <a:r>
              <a:rPr sz="1800" b="0" dirty="0"/>
              <a:t> </a:t>
            </a:r>
            <a:r>
              <a:rPr sz="1800" b="0" dirty="0" err="1"/>
              <a:t>nur</a:t>
            </a:r>
            <a:r>
              <a:rPr sz="1800" b="0" dirty="0"/>
              <a:t> Futter </a:t>
            </a:r>
            <a:r>
              <a:rPr sz="1800" b="0" dirty="0" err="1"/>
              <a:t>mit</a:t>
            </a:r>
            <a:r>
              <a:rPr sz="1800" b="0" dirty="0"/>
              <a:t> </a:t>
            </a:r>
            <a:r>
              <a:rPr sz="1800" b="0" dirty="0" err="1"/>
              <a:t>einer</a:t>
            </a:r>
            <a:r>
              <a:rPr sz="1800" b="0" dirty="0"/>
              <a:t> </a:t>
            </a:r>
            <a:r>
              <a:rPr sz="1800" b="0" dirty="0" err="1"/>
              <a:t>offenen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. </a:t>
            </a:r>
            <a:r>
              <a:rPr sz="1800" b="0" dirty="0" err="1"/>
              <a:t>Ist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offen</a:t>
            </a:r>
            <a:r>
              <a:rPr sz="1800" b="0" dirty="0"/>
              <a:t>, </a:t>
            </a:r>
            <a:r>
              <a:rPr sz="1800" b="0" dirty="0" err="1"/>
              <a:t>fragt</a:t>
            </a:r>
            <a:r>
              <a:rPr sz="1800" b="0" dirty="0"/>
              <a:t> </a:t>
            </a:r>
            <a:r>
              <a:rPr sz="1800" b="0" dirty="0" err="1"/>
              <a:t>beim</a:t>
            </a:r>
            <a:r>
              <a:rPr sz="1800" b="0" dirty="0"/>
              <a:t> </a:t>
            </a:r>
            <a:r>
              <a:rPr sz="1800" b="0" dirty="0" err="1"/>
              <a:t>Hersteller</a:t>
            </a:r>
            <a:r>
              <a:rPr sz="1800" b="0" dirty="0"/>
              <a:t> an. </a:t>
            </a:r>
            <a:r>
              <a:rPr sz="1800" b="0" dirty="0" err="1"/>
              <a:t>Ist</a:t>
            </a:r>
            <a:r>
              <a:rPr sz="1800" b="0" dirty="0"/>
              <a:t> der </a:t>
            </a:r>
            <a:r>
              <a:rPr sz="1800" b="0" dirty="0" err="1"/>
              <a:t>Hersteller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bereit</a:t>
            </a:r>
            <a:r>
              <a:rPr sz="1800" b="0" dirty="0"/>
              <a:t> </a:t>
            </a:r>
            <a:r>
              <a:rPr sz="1800" b="0" dirty="0" err="1"/>
              <a:t>euch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Informationen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stellt</a:t>
            </a:r>
            <a:r>
              <a:rPr sz="1800" b="0" dirty="0"/>
              <a:t> das Futter </a:t>
            </a:r>
            <a:r>
              <a:rPr sz="1800" b="0" dirty="0" err="1"/>
              <a:t>zurück</a:t>
            </a:r>
            <a:r>
              <a:rPr sz="1800" b="0" dirty="0"/>
              <a:t> ins Regal </a:t>
            </a:r>
            <a:r>
              <a:rPr sz="1800" b="0" dirty="0" err="1"/>
              <a:t>bzw</a:t>
            </a:r>
            <a:r>
              <a:rPr sz="1800" b="0" dirty="0"/>
              <a:t>. </a:t>
            </a:r>
            <a:r>
              <a:rPr sz="1800" b="0" dirty="0" err="1"/>
              <a:t>kauft</a:t>
            </a:r>
            <a:r>
              <a:rPr sz="1800" b="0" dirty="0"/>
              <a:t> es </a:t>
            </a:r>
            <a:r>
              <a:rPr sz="1800" b="0" dirty="0" err="1"/>
              <a:t>nicht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 err="1"/>
              <a:t>Ohne</a:t>
            </a:r>
            <a:r>
              <a:rPr sz="1800" b="0" dirty="0"/>
              <a:t> </a:t>
            </a:r>
            <a:r>
              <a:rPr sz="1800" b="0" dirty="0" err="1"/>
              <a:t>klare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 </a:t>
            </a:r>
            <a:r>
              <a:rPr sz="1800" b="0" dirty="0" err="1"/>
              <a:t>wir</a:t>
            </a:r>
            <a:r>
              <a:rPr sz="1800" b="0" dirty="0"/>
              <a:t> die </a:t>
            </a:r>
            <a:r>
              <a:rPr sz="1800" b="0" dirty="0" err="1"/>
              <a:t>Futterqualität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beurteilen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Und </a:t>
            </a:r>
            <a:r>
              <a:rPr sz="1800" b="0" dirty="0" err="1"/>
              <a:t>Einblicke</a:t>
            </a:r>
            <a:r>
              <a:rPr sz="1800" b="0" dirty="0"/>
              <a:t> in alle </a:t>
            </a:r>
            <a:r>
              <a:rPr sz="1800" b="0" dirty="0" err="1"/>
              <a:t>Inhaltsstoffe</a:t>
            </a:r>
            <a:r>
              <a:rPr sz="1800" b="0" dirty="0"/>
              <a:t> und der </a:t>
            </a:r>
            <a:r>
              <a:rPr sz="1800" b="0" dirty="0" err="1"/>
              <a:t>prozentualen</a:t>
            </a:r>
            <a:r>
              <a:rPr sz="1800" b="0" dirty="0"/>
              <a:t> </a:t>
            </a:r>
            <a:r>
              <a:rPr sz="1800" b="0" dirty="0" err="1"/>
              <a:t>Verteilung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ist</a:t>
            </a:r>
            <a:r>
              <a:rPr sz="1800" b="0" dirty="0"/>
              <a:t> in </a:t>
            </a:r>
            <a:r>
              <a:rPr sz="1800" b="0" dirty="0" err="1"/>
              <a:t>gewisser</a:t>
            </a:r>
            <a:r>
              <a:rPr sz="1800" b="0" dirty="0"/>
              <a:t> </a:t>
            </a:r>
            <a:r>
              <a:rPr sz="1800" b="0" dirty="0" err="1"/>
              <a:t>Hinsicht</a:t>
            </a:r>
            <a:r>
              <a:rPr sz="1800" b="0" dirty="0"/>
              <a:t> </a:t>
            </a:r>
            <a:r>
              <a:rPr sz="1800" b="0" dirty="0" err="1"/>
              <a:t>ein</a:t>
            </a:r>
            <a:r>
              <a:rPr sz="1800" b="0" dirty="0"/>
              <a:t> </a:t>
            </a:r>
            <a:r>
              <a:rPr sz="1800" b="0" dirty="0" err="1"/>
              <a:t>Qualitätsmerkmal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Auch </a:t>
            </a:r>
            <a:r>
              <a:rPr sz="1800" b="0" dirty="0" err="1"/>
              <a:t>Fleisch</a:t>
            </a:r>
            <a:r>
              <a:rPr sz="1800" b="0" dirty="0"/>
              <a:t>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</a:t>
            </a:r>
            <a:r>
              <a:rPr sz="1800" b="0" dirty="0"/>
              <a:t> </a:t>
            </a:r>
            <a:r>
              <a:rPr sz="1800" b="0" dirty="0" err="1"/>
              <a:t>genauestens</a:t>
            </a:r>
            <a:r>
              <a:rPr sz="1800" b="0" dirty="0"/>
              <a:t> </a:t>
            </a:r>
            <a:r>
              <a:rPr sz="1800" b="0" dirty="0" err="1"/>
              <a:t>aufgeschlüsselt</a:t>
            </a:r>
            <a:r>
              <a:rPr sz="1800" b="0" dirty="0"/>
              <a:t> sein.</a:t>
            </a:r>
          </a:p>
        </p:txBody>
      </p:sp>
      <p:sp>
        <p:nvSpPr>
          <p:cNvPr id="166" name="Pfeil: nach rechts 5"/>
          <p:cNvSpPr/>
          <p:nvPr/>
        </p:nvSpPr>
        <p:spPr>
          <a:xfrm>
            <a:off x="1495040" y="240814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7" name="Pfeil: nach rechts 6"/>
          <p:cNvSpPr/>
          <p:nvPr/>
        </p:nvSpPr>
        <p:spPr>
          <a:xfrm>
            <a:off x="1495041" y="4047799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Pfeil: nach rechts 7"/>
          <p:cNvSpPr/>
          <p:nvPr/>
        </p:nvSpPr>
        <p:spPr>
          <a:xfrm>
            <a:off x="1495041" y="4721437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Pfeil: nach rechts 8"/>
          <p:cNvSpPr/>
          <p:nvPr/>
        </p:nvSpPr>
        <p:spPr>
          <a:xfrm>
            <a:off x="1495041" y="337416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96B70DC8-3ADD-A681-8810-4C4EB513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elle 3">
            <a:extLst>
              <a:ext uri="{FF2B5EF4-FFF2-40B4-BE49-F238E27FC236}">
                <a16:creationId xmlns:a16="http://schemas.microsoft.com/office/drawing/2014/main" id="{B83C4CBC-3DDA-90EE-D57D-8B1CDD2AB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485126"/>
              </p:ext>
            </p:extLst>
          </p:nvPr>
        </p:nvGraphicFramePr>
        <p:xfrm>
          <a:off x="2140585" y="2272620"/>
          <a:ext cx="3125234" cy="380346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12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lagern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kaum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Zeitaufwand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Kostengünstig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Lange </a:t>
                      </a:r>
                      <a:r>
                        <a:rPr dirty="0" err="1"/>
                        <a:t>Haltbarkeit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portionieren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Geruchsärmer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Durch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höheren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in der Regel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Zahngesundheit</a:t>
                      </a:r>
                      <a:r>
                        <a:rPr dirty="0"/>
                        <a:t>: </a:t>
                      </a:r>
                      <a:r>
                        <a:rPr dirty="0" err="1"/>
                        <a:t>streiten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sich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Gelehrten</a:t>
                      </a:r>
                      <a:r>
                        <a:rPr dirty="0"/>
                        <a:t>, also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einfach</a:t>
                      </a:r>
                      <a:r>
                        <a:rPr dirty="0"/>
                        <a:t> Janna`s </a:t>
                      </a:r>
                      <a:r>
                        <a:rPr dirty="0" err="1"/>
                        <a:t>Meinung</a:t>
                      </a:r>
                      <a:r>
                        <a:rPr dirty="0"/>
                        <a:t> ...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😄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E9F7EA2C-3628-A385-4A47-902018DBF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633792"/>
              </p:ext>
            </p:extLst>
          </p:nvPr>
        </p:nvGraphicFramePr>
        <p:xfrm>
          <a:off x="5897564" y="2272620"/>
          <a:ext cx="4869416" cy="399537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869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18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Unnatürlichste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Ernährungsform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2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 </a:t>
                      </a:r>
                      <a:r>
                        <a:rPr sz="1200" dirty="0" err="1"/>
                        <a:t>Geringer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Feuchtigkeitsgehalt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müssten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deutlich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mehr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trinken</a:t>
                      </a:r>
                      <a:r>
                        <a:rPr sz="1200" dirty="0"/>
                        <a:t>). Oft </a:t>
                      </a:r>
                      <a:r>
                        <a:rPr sz="1200" dirty="0" err="1"/>
                        <a:t>sind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nur</a:t>
                      </a:r>
                      <a:r>
                        <a:rPr sz="1200" dirty="0"/>
                        <a:t> 10% und </a:t>
                      </a:r>
                      <a:r>
                        <a:rPr sz="1200" dirty="0" err="1"/>
                        <a:t>weniger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enthalten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daher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entfällt</a:t>
                      </a:r>
                      <a:r>
                        <a:rPr sz="1200" dirty="0"/>
                        <a:t> die </a:t>
                      </a:r>
                      <a:r>
                        <a:rPr sz="1200" dirty="0" err="1"/>
                        <a:t>Angabepflicht</a:t>
                      </a:r>
                      <a:r>
                        <a:rPr sz="1200" dirty="0"/>
                        <a:t> (ab 14%).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922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Futtermilben</a:t>
                      </a:r>
                      <a:r>
                        <a:rPr sz="1200" dirty="0"/>
                        <a:t> / Schimmel (</a:t>
                      </a:r>
                      <a:r>
                        <a:rPr sz="1200" dirty="0" err="1"/>
                        <a:t>kommen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ausschließlich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im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Trockenfutter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vor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Hohe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Temperaturen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bei</a:t>
                      </a:r>
                      <a:r>
                        <a:rPr sz="1200" dirty="0"/>
                        <a:t> der </a:t>
                      </a:r>
                      <a:r>
                        <a:rPr sz="1200" dirty="0" err="1"/>
                        <a:t>Herstellung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Vitamine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Mineralien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gehen</a:t>
                      </a:r>
                      <a:r>
                        <a:rPr sz="1200" dirty="0"/>
                        <a:t> kaputt, </a:t>
                      </a:r>
                      <a:r>
                        <a:rPr sz="1200" dirty="0" err="1"/>
                        <a:t>diese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müssen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dann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wieder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synthetisch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zugefügt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werden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5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Konservierungsstoffe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89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keine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frischen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Rohstoffe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wie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z.B.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Fleischmehl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18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Da es </a:t>
                      </a:r>
                      <a:r>
                        <a:rPr sz="1200" dirty="0" err="1"/>
                        <a:t>nicht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saftig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ist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fressen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einige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es </a:t>
                      </a:r>
                      <a:r>
                        <a:rPr sz="1200" dirty="0" err="1"/>
                        <a:t>nicht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712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versteckter</a:t>
                      </a:r>
                      <a:r>
                        <a:rPr sz="1200" dirty="0"/>
                        <a:t> Zucker (oft </a:t>
                      </a:r>
                      <a:r>
                        <a:rPr sz="1200" dirty="0" err="1"/>
                        <a:t>als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Glukose</a:t>
                      </a:r>
                      <a:r>
                        <a:rPr sz="1200" dirty="0"/>
                        <a:t>, Saccharose, </a:t>
                      </a:r>
                      <a:r>
                        <a:rPr sz="1200" dirty="0" err="1"/>
                        <a:t>Karamellsirup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Gerstenmalz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oder</a:t>
                      </a:r>
                      <a:r>
                        <a:rPr sz="1200" dirty="0"/>
                        <a:t> Dextrose </a:t>
                      </a:r>
                      <a:r>
                        <a:rPr sz="1200" dirty="0" err="1"/>
                        <a:t>bezeichnet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7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Quillt</a:t>
                      </a:r>
                      <a:r>
                        <a:rPr sz="1200" dirty="0"/>
                        <a:t> erst </a:t>
                      </a:r>
                      <a:r>
                        <a:rPr sz="1200" dirty="0" err="1"/>
                        <a:t>im</a:t>
                      </a:r>
                      <a:r>
                        <a:rPr sz="1200" dirty="0"/>
                        <a:t> Magen auf (</a:t>
                      </a:r>
                      <a:r>
                        <a:rPr sz="1200" dirty="0" err="1"/>
                        <a:t>vorher</a:t>
                      </a:r>
                      <a:r>
                        <a:rPr sz="1200" dirty="0"/>
                        <a:t> in Wasser </a:t>
                      </a:r>
                      <a:r>
                        <a:rPr sz="1200" dirty="0" err="1"/>
                        <a:t>einweichen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25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geringerer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Fleischanteil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hoher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Kohlenhydratanteil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günstig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(Studie: </a:t>
                      </a:r>
                      <a:r>
                        <a:rPr sz="1200" dirty="0" err="1"/>
                        <a:t>frühe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Alterung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geringere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Lebenserwartung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6762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Rechteck, stationär enthält.&#10;&#10;Automatisch generierte Beschreibung">
            <a:extLst>
              <a:ext uri="{FF2B5EF4-FFF2-40B4-BE49-F238E27FC236}">
                <a16:creationId xmlns:a16="http://schemas.microsoft.com/office/drawing/2014/main" id="{D6E16493-52B9-2040-0CB9-92B65AFA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84A1F1-751C-4921-4B0C-0FA1D9F8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3D3B51-14C4-4C7F-0D5E-F46F08BEB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4E49D1-D3C7-C7FE-A14C-0D5D8A9E2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elle 3">
            <a:extLst>
              <a:ext uri="{FF2B5EF4-FFF2-40B4-BE49-F238E27FC236}">
                <a16:creationId xmlns:a16="http://schemas.microsoft.com/office/drawing/2014/main" id="{B83C4CBC-3DDA-90EE-D57D-8B1CDD2AB43E}"/>
              </a:ext>
            </a:extLst>
          </p:cNvPr>
          <p:cNvGraphicFramePr/>
          <p:nvPr/>
        </p:nvGraphicFramePr>
        <p:xfrm>
          <a:off x="2140585" y="2272620"/>
          <a:ext cx="3125234" cy="380346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12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lagern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kaum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Zeitaufwand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Kostengünstig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Lange </a:t>
                      </a:r>
                      <a:r>
                        <a:rPr dirty="0" err="1"/>
                        <a:t>Haltbarkeit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portionieren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Geruchsärmer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Durch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höheren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in der Regel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Zahngesundheit</a:t>
                      </a:r>
                      <a:r>
                        <a:rPr dirty="0"/>
                        <a:t>: </a:t>
                      </a:r>
                      <a:r>
                        <a:rPr dirty="0" err="1"/>
                        <a:t>streiten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sich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Gelehrten</a:t>
                      </a:r>
                      <a:r>
                        <a:rPr dirty="0"/>
                        <a:t>, also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einfach</a:t>
                      </a:r>
                      <a:r>
                        <a:rPr dirty="0"/>
                        <a:t> Janna`s </a:t>
                      </a:r>
                      <a:r>
                        <a:rPr dirty="0" err="1"/>
                        <a:t>Meinung</a:t>
                      </a:r>
                      <a:r>
                        <a:rPr dirty="0"/>
                        <a:t> ...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😄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E9F7EA2C-3628-A385-4A47-902018DBF6CF}"/>
              </a:ext>
            </a:extLst>
          </p:cNvPr>
          <p:cNvGraphicFramePr/>
          <p:nvPr/>
        </p:nvGraphicFramePr>
        <p:xfrm>
          <a:off x="5897564" y="2272620"/>
          <a:ext cx="4869416" cy="399537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869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18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Unnatürlichste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Ernährungsform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2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 </a:t>
                      </a:r>
                      <a:r>
                        <a:rPr sz="1200" dirty="0" err="1"/>
                        <a:t>Geringer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Feuchtigkeitsgehalt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müssten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deutlich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mehr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trinken</a:t>
                      </a:r>
                      <a:r>
                        <a:rPr sz="1200" dirty="0"/>
                        <a:t>). Oft </a:t>
                      </a:r>
                      <a:r>
                        <a:rPr sz="1200" dirty="0" err="1"/>
                        <a:t>sind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nur</a:t>
                      </a:r>
                      <a:r>
                        <a:rPr sz="1200" dirty="0"/>
                        <a:t> 10% und </a:t>
                      </a:r>
                      <a:r>
                        <a:rPr sz="1200" dirty="0" err="1"/>
                        <a:t>weniger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enthalten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daher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entfällt</a:t>
                      </a:r>
                      <a:r>
                        <a:rPr sz="1200" dirty="0"/>
                        <a:t> die </a:t>
                      </a:r>
                      <a:r>
                        <a:rPr sz="1200" dirty="0" err="1"/>
                        <a:t>Angabepflicht</a:t>
                      </a:r>
                      <a:r>
                        <a:rPr sz="1200" dirty="0"/>
                        <a:t> (ab 14%).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922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Futtermilben</a:t>
                      </a:r>
                      <a:r>
                        <a:rPr sz="1200" dirty="0"/>
                        <a:t> / Schimmel (</a:t>
                      </a:r>
                      <a:r>
                        <a:rPr sz="1200" dirty="0" err="1"/>
                        <a:t>kommen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ausschließlich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im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Trockenfutter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vor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Hohe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Temperaturen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bei</a:t>
                      </a:r>
                      <a:r>
                        <a:rPr sz="1200" dirty="0"/>
                        <a:t> der </a:t>
                      </a:r>
                      <a:r>
                        <a:rPr sz="1200" dirty="0" err="1"/>
                        <a:t>Herstellung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Vitamine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Mineralien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gehen</a:t>
                      </a:r>
                      <a:r>
                        <a:rPr sz="1200" dirty="0"/>
                        <a:t> kaputt, </a:t>
                      </a:r>
                      <a:r>
                        <a:rPr sz="1200" dirty="0" err="1"/>
                        <a:t>diese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müssen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dann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wieder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synthetisch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zugefügt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werden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5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Konservierungsstoffe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89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keine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frischen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Rohstoffe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wie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z.B.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Fleischmehl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18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Da es </a:t>
                      </a:r>
                      <a:r>
                        <a:rPr sz="1200" dirty="0" err="1"/>
                        <a:t>nicht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saftig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ist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fressen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einige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es </a:t>
                      </a:r>
                      <a:r>
                        <a:rPr sz="1200" dirty="0" err="1"/>
                        <a:t>nicht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712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versteckter</a:t>
                      </a:r>
                      <a:r>
                        <a:rPr sz="1200" dirty="0"/>
                        <a:t> Zucker (oft </a:t>
                      </a:r>
                      <a:r>
                        <a:rPr sz="1200" dirty="0" err="1"/>
                        <a:t>als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Glukose</a:t>
                      </a:r>
                      <a:r>
                        <a:rPr sz="1200" dirty="0"/>
                        <a:t>, Saccharose, </a:t>
                      </a:r>
                      <a:r>
                        <a:rPr sz="1200" dirty="0" err="1"/>
                        <a:t>Karamellsirup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Gerstenmalz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oder</a:t>
                      </a:r>
                      <a:r>
                        <a:rPr sz="1200" dirty="0"/>
                        <a:t> Dextrose </a:t>
                      </a:r>
                      <a:r>
                        <a:rPr sz="1200" dirty="0" err="1"/>
                        <a:t>bezeichnet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7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Quillt</a:t>
                      </a:r>
                      <a:r>
                        <a:rPr sz="1200" dirty="0"/>
                        <a:t> erst </a:t>
                      </a:r>
                      <a:r>
                        <a:rPr sz="1200" dirty="0" err="1"/>
                        <a:t>im</a:t>
                      </a:r>
                      <a:r>
                        <a:rPr sz="1200" dirty="0"/>
                        <a:t> Magen auf (</a:t>
                      </a:r>
                      <a:r>
                        <a:rPr sz="1200" dirty="0" err="1"/>
                        <a:t>vorher</a:t>
                      </a:r>
                      <a:r>
                        <a:rPr sz="1200" dirty="0"/>
                        <a:t> in Wasser </a:t>
                      </a:r>
                      <a:r>
                        <a:rPr sz="1200" dirty="0" err="1"/>
                        <a:t>einweichen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25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geringerer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Fleischanteil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hoher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Kohlenhydratanteil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günstig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(Studie: </a:t>
                      </a:r>
                      <a:r>
                        <a:rPr sz="1200" dirty="0" err="1"/>
                        <a:t>frühe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Alterung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geringere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Lebenserwartung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089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8" name="Textfeld 5"/>
          <p:cNvSpPr txBox="1"/>
          <p:nvPr/>
        </p:nvSpPr>
        <p:spPr>
          <a:xfrm>
            <a:off x="2148780" y="1190191"/>
            <a:ext cx="9123740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/>
            </a:pPr>
            <a:r>
              <a:rPr lang="de-DE" dirty="0"/>
              <a:t>     </a:t>
            </a:r>
            <a:r>
              <a:rPr lang="de-DE" sz="2200" b="1" dirty="0">
                <a:latin typeface="+mj-lt"/>
              </a:rPr>
              <a:t>Welche Verfahren für die Herstellung von Trockenfutter gibt es?</a:t>
            </a:r>
            <a:br>
              <a:rPr lang="de-DE" b="1" dirty="0"/>
            </a:br>
            <a:endParaRPr lang="de-DE" b="1" dirty="0"/>
          </a:p>
          <a:p>
            <a:pPr>
              <a:defRPr sz="2800"/>
            </a:pPr>
            <a:endParaRPr lang="de-DE" b="1" dirty="0"/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Extrudation</a:t>
            </a:r>
            <a:endParaRPr lang="de-D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Kaltgepresst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Fleischsaftgarung</a:t>
            </a:r>
            <a:endParaRPr lang="de-D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Backverfahren</a:t>
            </a:r>
          </a:p>
        </p:txBody>
      </p:sp>
    </p:spTree>
    <p:extLst>
      <p:ext uri="{BB962C8B-B14F-4D97-AF65-F5344CB8AC3E}">
        <p14:creationId xmlns:p14="http://schemas.microsoft.com/office/powerpoint/2010/main" val="32902044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8" name="Textfeld 5"/>
          <p:cNvSpPr txBox="1"/>
          <p:nvPr/>
        </p:nvSpPr>
        <p:spPr>
          <a:xfrm>
            <a:off x="2307530" y="1189529"/>
            <a:ext cx="912374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    </a:t>
            </a:r>
            <a:r>
              <a:rPr lang="de-DE" sz="20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1)Extrudiertes Trockenfutter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-die meisten Trockenfutter werden so hergestellt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-alle Zutaten im „Extruder“ auf 120°C-200°C erhitzt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-Bestandteile mit Wasserdampf durch eine Düse gepresst 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-Verarbeitung zum Pellet 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-Trocknung der Pellets in Trommel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2AF0F386-9138-605E-C325-E5B8119CC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926116"/>
              </p:ext>
            </p:extLst>
          </p:nvPr>
        </p:nvGraphicFramePr>
        <p:xfrm>
          <a:off x="1172921" y="3546942"/>
          <a:ext cx="5941276" cy="212152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4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3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Vorteile</a:t>
                      </a:r>
                      <a:endParaRPr sz="1600" b="1" dirty="0"/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Stärke durchs Erhitzen schon aufgespalten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dadurch leichter verdaulich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0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eher für empfindliche Hunde geeignet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75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verschiedene Formen/Größe produzierter</a:t>
                      </a:r>
                      <a:r>
                        <a:rPr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B0595248-6A44-7521-4791-711CC15DC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190515"/>
              </p:ext>
            </p:extLst>
          </p:nvPr>
        </p:nvGraphicFramePr>
        <p:xfrm>
          <a:off x="7114197" y="3540125"/>
          <a:ext cx="4082788" cy="2150376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08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5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Nachteile</a:t>
                      </a:r>
                      <a:endParaRPr sz="1600" b="1" dirty="0"/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67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durch hohe Temperaturen Zerstörung von: Vitamine, Fettsäuren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26571" marR="0" lvl="0" indent="-326571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➢"/>
                        <a:tabLst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künstliches Aufsprühen (Coating)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42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quillt stark im Hundemagen auf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5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durch Gewicht und Gase ggf. Magenprobleme/Magendrehung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8138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9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Snack, Essen, Keks, Nuss Mutter enthält.&#10;&#10;Automatisch generierte Beschreibung">
            <a:extLst>
              <a:ext uri="{FF2B5EF4-FFF2-40B4-BE49-F238E27FC236}">
                <a16:creationId xmlns:a16="http://schemas.microsoft.com/office/drawing/2014/main" id="{CF2BB4B2-710F-CD1D-A65E-F1331A235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05" y="2122227"/>
            <a:ext cx="5491327" cy="27134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EBD548-A6BC-03E7-C799-9CF5F18A8547}"/>
              </a:ext>
            </a:extLst>
          </p:cNvPr>
          <p:cNvSpPr txBox="1"/>
          <p:nvPr/>
        </p:nvSpPr>
        <p:spPr>
          <a:xfrm>
            <a:off x="4422064" y="1542818"/>
            <a:ext cx="615514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Extrudiertes Trockenfutter</a:t>
            </a:r>
          </a:p>
        </p:txBody>
      </p:sp>
    </p:spTree>
    <p:extLst>
      <p:ext uri="{BB962C8B-B14F-4D97-AF65-F5344CB8AC3E}">
        <p14:creationId xmlns:p14="http://schemas.microsoft.com/office/powerpoint/2010/main" val="43783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8" name="Textfeld 5"/>
          <p:cNvSpPr txBox="1"/>
          <p:nvPr/>
        </p:nvSpPr>
        <p:spPr>
          <a:xfrm>
            <a:off x="2307530" y="1189529"/>
            <a:ext cx="912374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    </a:t>
            </a:r>
            <a:r>
              <a:rPr lang="de-DE" sz="2000" b="1" dirty="0">
                <a:latin typeface="Helvetica Neue"/>
                <a:ea typeface="Arial Unicode MS"/>
                <a:cs typeface="Arial Unicode MS"/>
              </a:rPr>
              <a:t>2</a:t>
            </a:r>
            <a:r>
              <a:rPr lang="de-DE" sz="20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)Kaltpressung</a:t>
            </a:r>
            <a:endParaRPr lang="de-DE" sz="18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</a:t>
            </a:r>
            <a:r>
              <a:rPr lang="de-DE" sz="180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Vorgarung</a:t>
            </a:r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 Fleisch und Kohlenhydrate (80°C-100°C)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-Alle Zutaten werden getrocknet und gemahlen.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-Vermischung mit Wasser und anschließende Pressung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-bei max. 60°C wird die fertige Mischung mit hohen Druck durch eine Matrize gedrückt, welche die Pellet zusammenpresst.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2AF0F386-9138-605E-C325-E5B8119CC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533317"/>
              </p:ext>
            </p:extLst>
          </p:nvPr>
        </p:nvGraphicFramePr>
        <p:xfrm>
          <a:off x="1147521" y="3356442"/>
          <a:ext cx="5941276" cy="124206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4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3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Vorteile</a:t>
                      </a:r>
                      <a:endParaRPr sz="1600" b="1" dirty="0"/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quillt kaum im Magen auf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Großteil der Vitamine und Nährstoffe bleiben erhalten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B0595248-6A44-7521-4791-711CC15DC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304230"/>
              </p:ext>
            </p:extLst>
          </p:nvPr>
        </p:nvGraphicFramePr>
        <p:xfrm>
          <a:off x="7088797" y="3349625"/>
          <a:ext cx="4082788" cy="2699016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08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5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Nachteile</a:t>
                      </a:r>
                      <a:endParaRPr sz="1600" b="1" dirty="0"/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67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Durch schnelle Zugänglichkeit der Nährstoffe und den unzureichenden Stärkeaufschluss vertragen es einige Hunde nicht</a:t>
                      </a:r>
                      <a:b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</a:b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Folge ggf. Erbrechen, Durchfall oder Magenschmerzen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26571" marR="0" lvl="0" indent="-326571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➢"/>
                        <a:tabLst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Infektionsrisiko durch niedrige Temperaturen bezüglichen Keime und Bakterien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4711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 descr="Ein Bild, das Snack, Essen enthält.&#10;&#10;Automatisch generierte Beschreibung">
            <a:extLst>
              <a:ext uri="{FF2B5EF4-FFF2-40B4-BE49-F238E27FC236}">
                <a16:creationId xmlns:a16="http://schemas.microsoft.com/office/drawing/2014/main" id="{C50366F0-1AB2-90C1-9DF4-1A704F76B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5" y="1316440"/>
            <a:ext cx="4225119" cy="422511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F70197-1126-23C8-6E82-F45BC47B5BC1}"/>
              </a:ext>
            </a:extLst>
          </p:cNvPr>
          <p:cNvSpPr txBox="1"/>
          <p:nvPr/>
        </p:nvSpPr>
        <p:spPr>
          <a:xfrm>
            <a:off x="5264150" y="947108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Kaltpressung</a:t>
            </a:r>
            <a:endParaRPr lang="de-DE" sz="16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476823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F70197-1126-23C8-6E82-F45BC47B5BC1}"/>
              </a:ext>
            </a:extLst>
          </p:cNvPr>
          <p:cNvSpPr txBox="1"/>
          <p:nvPr/>
        </p:nvSpPr>
        <p:spPr>
          <a:xfrm>
            <a:off x="3922595" y="947108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b="1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Fleischsaftgarung</a:t>
            </a:r>
            <a:r>
              <a:rPr lang="de-DE" sz="18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: Weltneuheit???</a:t>
            </a:r>
            <a:endParaRPr lang="de-DE" sz="16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</p:txBody>
      </p:sp>
      <p:pic>
        <p:nvPicPr>
          <p:cNvPr id="5" name="Grafik 4" descr="Ein Bild, das Fleisch, Produkt, Tierfett, rotes Fleisch enthält.&#10;&#10;Automatisch generierte Beschreibung">
            <a:extLst>
              <a:ext uri="{FF2B5EF4-FFF2-40B4-BE49-F238E27FC236}">
                <a16:creationId xmlns:a16="http://schemas.microsoft.com/office/drawing/2014/main" id="{CA3E3801-8520-DCCB-DF54-F89E2B38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8115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793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7F887B8B-D1C3-90E3-32BE-0D1663FC2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41" y="65784"/>
            <a:ext cx="12192000" cy="6858000"/>
          </a:xfrm>
          <a:prstGeom prst="rect">
            <a:avLst/>
          </a:prstGeom>
        </p:spPr>
      </p:pic>
      <p:sp>
        <p:nvSpPr>
          <p:cNvPr id="102" name="Textfeld 5"/>
          <p:cNvSpPr txBox="1"/>
          <p:nvPr/>
        </p:nvSpPr>
        <p:spPr>
          <a:xfrm>
            <a:off x="1569720" y="1964399"/>
            <a:ext cx="9052560" cy="360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>
                <a:solidFill>
                  <a:srgbClr val="000000"/>
                </a:solidFill>
              </a:rPr>
              <a:t>Herzlich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willkommen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zum</a:t>
            </a:r>
            <a:r>
              <a:rPr dirty="0">
                <a:solidFill>
                  <a:srgbClr val="000000"/>
                </a:solidFill>
              </a:rPr>
              <a:t> Webinar </a:t>
            </a:r>
            <a:br>
              <a:rPr dirty="0">
                <a:solidFill>
                  <a:srgbClr val="000000"/>
                </a:solidFill>
              </a:rPr>
            </a:br>
            <a:r>
              <a:rPr dirty="0">
                <a:solidFill>
                  <a:srgbClr val="000000"/>
                </a:solidFill>
              </a:rPr>
              <a:t>„</a:t>
            </a:r>
            <a:r>
              <a:rPr dirty="0" err="1">
                <a:solidFill>
                  <a:srgbClr val="000000"/>
                </a:solidFill>
              </a:rPr>
              <a:t>Woran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erkenne</a:t>
            </a:r>
            <a:r>
              <a:rPr dirty="0">
                <a:solidFill>
                  <a:srgbClr val="000000"/>
                </a:solidFill>
              </a:rPr>
              <a:t> ich </a:t>
            </a:r>
            <a:r>
              <a:rPr dirty="0" err="1">
                <a:solidFill>
                  <a:srgbClr val="000000"/>
                </a:solidFill>
              </a:rPr>
              <a:t>gutes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trocken</a:t>
            </a:r>
            <a:r>
              <a:rPr dirty="0">
                <a:solidFill>
                  <a:srgbClr val="000000"/>
                </a:solidFill>
              </a:rPr>
              <a:t> und Nass Futter"!</a:t>
            </a:r>
            <a:br>
              <a:rPr dirty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  <a:p>
            <a:pPr algn="ctr">
              <a:defRPr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lang="de-DE" dirty="0">
                <a:solidFill>
                  <a:srgbClr val="000000"/>
                </a:solidFill>
              </a:rPr>
              <a:t>Schön, dass ihr heute dabei seid. Zusammen werden wir heute in die Welt der Hundeernährung eintauchen. Beginnen möchte ich mit einem inspirierenden Zitat von Ann Wigmore: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b="1" i="1" dirty="0">
                <a:solidFill>
                  <a:srgbClr val="000000"/>
                </a:solidFill>
              </a:rPr>
              <a:t>"Die Nahrung, die du zu dir nimmst, kann entweder die sicherste und stärkste Form der Medizin oder die langsamste Form des Giftes sein.„</a:t>
            </a:r>
            <a:br>
              <a:rPr lang="de-DE" b="1" i="1" dirty="0"/>
            </a:br>
            <a:br>
              <a:rPr lang="de-DE" b="1" i="1" dirty="0"/>
            </a:br>
            <a:br>
              <a:rPr lang="de-DE" b="1" i="1" dirty="0"/>
            </a:br>
            <a:endParaRPr lang="de-DE" b="1" i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AFEFAA-A070-20DF-4018-BF42E8D6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9" name="Textfeld 7"/>
          <p:cNvSpPr txBox="1"/>
          <p:nvPr/>
        </p:nvSpPr>
        <p:spPr>
          <a:xfrm>
            <a:off x="2508626" y="911975"/>
            <a:ext cx="8244842" cy="538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Folgende</a:t>
            </a:r>
            <a:r>
              <a:rPr dirty="0"/>
              <a:t> </a:t>
            </a:r>
            <a:r>
              <a:rPr dirty="0" err="1"/>
              <a:t>Zutaten</a:t>
            </a:r>
            <a:r>
              <a:rPr dirty="0"/>
              <a:t> </a:t>
            </a:r>
            <a:r>
              <a:rPr dirty="0" err="1"/>
              <a:t>sollten</a:t>
            </a:r>
            <a:r>
              <a:rPr dirty="0"/>
              <a:t> in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guten</a:t>
            </a:r>
            <a:r>
              <a:rPr dirty="0"/>
              <a:t> Futter </a:t>
            </a:r>
            <a:r>
              <a:rPr dirty="0" err="1"/>
              <a:t>enthalten</a:t>
            </a:r>
            <a:r>
              <a:rPr dirty="0"/>
              <a:t> sein:</a:t>
            </a:r>
            <a:br>
              <a:rPr dirty="0"/>
            </a:br>
            <a:r>
              <a:rPr sz="1800" dirty="0"/>
              <a:t>1) </a:t>
            </a:r>
            <a:r>
              <a:rPr sz="1800" dirty="0" err="1"/>
              <a:t>Muskelfleisch</a:t>
            </a:r>
            <a:endParaRPr lang="de-DE" dirty="0"/>
          </a:p>
          <a:p>
            <a:pPr marL="457200" indent="-457200">
              <a:buFont typeface="Wingdings" panose="05000000000000000000" pitchFamily="2" charset="2"/>
              <a:buChar char="Ø"/>
              <a:defRPr sz="2800" b="1"/>
            </a:pPr>
            <a:r>
              <a:rPr sz="1800" b="0" dirty="0" err="1"/>
              <a:t>Ist</a:t>
            </a:r>
            <a:r>
              <a:rPr sz="1800" b="0" dirty="0"/>
              <a:t> die </a:t>
            </a:r>
            <a:r>
              <a:rPr sz="1800" b="0" dirty="0" err="1"/>
              <a:t>Hauptzutat</a:t>
            </a:r>
            <a:r>
              <a:rPr sz="1800" b="0" dirty="0"/>
              <a:t> von </a:t>
            </a:r>
            <a:r>
              <a:rPr sz="1800" b="0" dirty="0" err="1"/>
              <a:t>hochwertigem</a:t>
            </a:r>
            <a:r>
              <a:rPr sz="1800" b="0" dirty="0"/>
              <a:t> </a:t>
            </a:r>
            <a:r>
              <a:rPr sz="1800" b="0" dirty="0" err="1"/>
              <a:t>Hundefutter</a:t>
            </a:r>
            <a:br>
              <a:rPr sz="1800" b="0" dirty="0"/>
            </a:br>
            <a:r>
              <a:rPr sz="1800" dirty="0" err="1"/>
              <a:t>Vorsicht</a:t>
            </a:r>
            <a:r>
              <a:rPr sz="1800" b="0" dirty="0"/>
              <a:t>: Oft </a:t>
            </a:r>
            <a:r>
              <a:rPr sz="1800" b="0" dirty="0" err="1"/>
              <a:t>steht</a:t>
            </a:r>
            <a:r>
              <a:rPr sz="1800" b="0" dirty="0"/>
              <a:t> da </a:t>
            </a:r>
            <a:r>
              <a:rPr sz="1800" b="0" dirty="0" err="1"/>
              <a:t>nur</a:t>
            </a:r>
            <a:r>
              <a:rPr sz="1800" b="0" dirty="0"/>
              <a:t> </a:t>
            </a:r>
            <a:r>
              <a:rPr sz="1800" b="0" dirty="0" err="1"/>
              <a:t>Fleisch</a:t>
            </a:r>
            <a:r>
              <a:rPr sz="1800" b="0" dirty="0"/>
              <a:t>-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. </a:t>
            </a:r>
            <a:r>
              <a:rPr sz="1800" b="0" dirty="0" err="1"/>
              <a:t>Gerade</a:t>
            </a:r>
            <a:r>
              <a:rPr sz="1800" b="0" dirty="0"/>
              <a:t>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sollten</a:t>
            </a:r>
            <a:r>
              <a:rPr sz="1800" b="0" dirty="0"/>
              <a:t> </a:t>
            </a:r>
            <a:r>
              <a:rPr sz="1800" b="0" dirty="0" err="1"/>
              <a:t>genau</a:t>
            </a:r>
            <a:r>
              <a:rPr sz="1800" b="0" dirty="0"/>
              <a:t> </a:t>
            </a:r>
            <a:r>
              <a:rPr sz="1800" b="0" dirty="0" err="1"/>
              <a:t>aufgeführt</a:t>
            </a:r>
            <a:r>
              <a:rPr sz="1800" b="0" dirty="0"/>
              <a:t> sein, da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auch</a:t>
            </a:r>
            <a:r>
              <a:rPr sz="1800" b="0" dirty="0"/>
              <a:t> </a:t>
            </a:r>
            <a:r>
              <a:rPr sz="1800" b="0" dirty="0" err="1"/>
              <a:t>Federn</a:t>
            </a:r>
            <a:r>
              <a:rPr sz="1800" b="0" dirty="0"/>
              <a:t>, </a:t>
            </a:r>
            <a:r>
              <a:rPr sz="1800" b="0" dirty="0" err="1"/>
              <a:t>Häute</a:t>
            </a:r>
            <a:r>
              <a:rPr sz="1800" b="0" dirty="0"/>
              <a:t>, </a:t>
            </a:r>
            <a:r>
              <a:rPr sz="1800" b="0" dirty="0" err="1"/>
              <a:t>oder</a:t>
            </a:r>
            <a:r>
              <a:rPr sz="1800" b="0" dirty="0"/>
              <a:t> </a:t>
            </a:r>
            <a:r>
              <a:rPr sz="1800" b="0" dirty="0" err="1"/>
              <a:t>Hühnerfüße</a:t>
            </a:r>
            <a:r>
              <a:rPr sz="1800" b="0" dirty="0"/>
              <a:t> </a:t>
            </a:r>
            <a:r>
              <a:rPr sz="1800" b="0" dirty="0" err="1"/>
              <a:t>bedeuten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2) </a:t>
            </a:r>
            <a:r>
              <a:rPr sz="1800" dirty="0" err="1"/>
              <a:t>Innereien</a:t>
            </a:r>
            <a:r>
              <a:rPr sz="1800" dirty="0"/>
              <a:t> - </a:t>
            </a:r>
            <a:r>
              <a:rPr sz="1800" dirty="0" err="1"/>
              <a:t>Vitamine</a:t>
            </a:r>
            <a:r>
              <a:rPr sz="1800" dirty="0"/>
              <a:t> A und B, </a:t>
            </a:r>
            <a:r>
              <a:rPr sz="1800" dirty="0" err="1"/>
              <a:t>Spurenelemente</a:t>
            </a:r>
            <a:r>
              <a:rPr sz="1800" dirty="0"/>
              <a:t> </a:t>
            </a:r>
            <a:endParaRPr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 err="1"/>
              <a:t>Dürfen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fehlen</a:t>
            </a:r>
            <a:endParaRPr lang="de-DE"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/>
              <a:t>Leber </a:t>
            </a:r>
            <a:r>
              <a:rPr sz="1800" b="0" dirty="0" err="1"/>
              <a:t>als</a:t>
            </a:r>
            <a:r>
              <a:rPr sz="1800" b="0" dirty="0"/>
              <a:t> Quelle für Vitamin A, B und </a:t>
            </a:r>
            <a:r>
              <a:rPr sz="1800" b="0" dirty="0" err="1"/>
              <a:t>Spurenelemente</a:t>
            </a:r>
            <a:endParaRPr lang="de-DE"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 err="1"/>
              <a:t>Wenn</a:t>
            </a:r>
            <a:r>
              <a:rPr sz="1800" b="0" dirty="0"/>
              <a:t> </a:t>
            </a:r>
            <a:r>
              <a:rPr sz="1800" b="0" dirty="0" err="1"/>
              <a:t>keine</a:t>
            </a:r>
            <a:r>
              <a:rPr sz="1800" b="0" dirty="0"/>
              <a:t> Leber </a:t>
            </a:r>
            <a:r>
              <a:rPr sz="1800" b="0" dirty="0" err="1"/>
              <a:t>vorhanden</a:t>
            </a:r>
            <a:r>
              <a:rPr sz="1800" b="0" dirty="0"/>
              <a:t> </a:t>
            </a:r>
            <a:r>
              <a:rPr sz="1800" b="0" dirty="0" err="1"/>
              <a:t>ist</a:t>
            </a:r>
            <a:r>
              <a:rPr sz="1800" b="0" dirty="0"/>
              <a:t>, muss es </a:t>
            </a:r>
            <a:r>
              <a:rPr sz="1800" b="0" dirty="0" err="1"/>
              <a:t>ergänzt</a:t>
            </a:r>
            <a:r>
              <a:rPr sz="1800" b="0" dirty="0"/>
              <a:t> </a:t>
            </a:r>
            <a:r>
              <a:rPr sz="1800" b="0" dirty="0" err="1"/>
              <a:t>werden</a:t>
            </a:r>
            <a:r>
              <a:rPr sz="1800" b="0" dirty="0"/>
              <a:t> 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3) Fisch (Vitamin D)</a:t>
            </a:r>
            <a:endParaRPr lang="de-DE"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/>
              <a:t>Lachs, Forelle, </a:t>
            </a:r>
            <a:r>
              <a:rPr sz="1800" b="0" dirty="0" err="1"/>
              <a:t>Hering</a:t>
            </a:r>
            <a:endParaRPr sz="1800" b="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kann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Lebertran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 </a:t>
            </a:r>
            <a:r>
              <a:rPr dirty="0" err="1"/>
              <a:t>künstliches</a:t>
            </a:r>
            <a:r>
              <a:rPr dirty="0"/>
              <a:t>  Vitamin D </a:t>
            </a:r>
            <a:r>
              <a:rPr dirty="0" err="1"/>
              <a:t>ersetzt</a:t>
            </a:r>
            <a:r>
              <a:rPr dirty="0"/>
              <a:t> </a:t>
            </a:r>
            <a:r>
              <a:rPr dirty="0" err="1"/>
              <a:t>werden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explizit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</a:t>
            </a:r>
            <a:r>
              <a:rPr dirty="0" err="1"/>
              <a:t>Inhaltsstoffen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sein 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F23A4D01-79CE-6038-ED1C-C6EAC992E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9" name="Textfeld 5"/>
          <p:cNvSpPr txBox="1"/>
          <p:nvPr/>
        </p:nvSpPr>
        <p:spPr>
          <a:xfrm>
            <a:off x="2503169" y="1860125"/>
            <a:ext cx="7185661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b="1" dirty="0"/>
              <a:t>4) </a:t>
            </a:r>
            <a:r>
              <a:rPr b="1" dirty="0" err="1"/>
              <a:t>Algen</a:t>
            </a:r>
            <a:r>
              <a:rPr b="1" dirty="0"/>
              <a:t> (</a:t>
            </a:r>
            <a:r>
              <a:rPr b="1" dirty="0" err="1"/>
              <a:t>Seealgen</a:t>
            </a:r>
            <a:r>
              <a:rPr b="1" dirty="0"/>
              <a:t> / </a:t>
            </a:r>
            <a:r>
              <a:rPr b="1" dirty="0" err="1"/>
              <a:t>Meeresalgen</a:t>
            </a:r>
            <a:r>
              <a:rPr dirty="0"/>
              <a:t>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Bedarf</a:t>
            </a:r>
            <a:r>
              <a:rPr dirty="0"/>
              <a:t> an </a:t>
            </a:r>
            <a:r>
              <a:rPr dirty="0" err="1"/>
              <a:t>Jod</a:t>
            </a:r>
            <a:br>
              <a:rPr dirty="0"/>
            </a:br>
            <a:br>
              <a:rPr dirty="0"/>
            </a:br>
            <a:r>
              <a:rPr b="1" dirty="0"/>
              <a:t>5) </a:t>
            </a:r>
            <a:r>
              <a:rPr b="1" dirty="0" err="1"/>
              <a:t>Knochen</a:t>
            </a:r>
            <a:r>
              <a:rPr b="1" dirty="0"/>
              <a:t>(-</a:t>
            </a:r>
            <a:r>
              <a:rPr b="1" dirty="0" err="1"/>
              <a:t>mehl</a:t>
            </a:r>
            <a:r>
              <a:rPr b="1" dirty="0"/>
              <a:t>), </a:t>
            </a:r>
            <a:r>
              <a:rPr b="1" dirty="0" err="1"/>
              <a:t>Eierschalen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/>
              <a:t>Für </a:t>
            </a:r>
            <a:r>
              <a:rPr dirty="0" err="1"/>
              <a:t>Kalzium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Wichtig</a:t>
            </a:r>
            <a:r>
              <a:rPr dirty="0"/>
              <a:t> für </a:t>
            </a:r>
            <a:r>
              <a:rPr dirty="0" err="1"/>
              <a:t>Knochen</a:t>
            </a:r>
            <a:r>
              <a:rPr dirty="0"/>
              <a:t> &amp; </a:t>
            </a:r>
            <a:r>
              <a:rPr dirty="0" err="1"/>
              <a:t>Wachstum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Siehe</a:t>
            </a:r>
            <a:r>
              <a:rPr dirty="0"/>
              <a:t> </a:t>
            </a:r>
            <a:r>
              <a:rPr dirty="0" err="1"/>
              <a:t>Verhältnis</a:t>
            </a:r>
            <a:r>
              <a:rPr dirty="0"/>
              <a:t> </a:t>
            </a:r>
            <a:r>
              <a:rPr dirty="0" err="1"/>
              <a:t>Kalzium</a:t>
            </a:r>
            <a:r>
              <a:rPr dirty="0"/>
              <a:t> / Phosphor</a:t>
            </a:r>
            <a:br>
              <a:rPr dirty="0"/>
            </a:br>
            <a:br>
              <a:rPr dirty="0"/>
            </a:br>
            <a:r>
              <a:rPr b="1" dirty="0"/>
              <a:t>6) </a:t>
            </a:r>
            <a:r>
              <a:rPr b="1" dirty="0" err="1"/>
              <a:t>Spurenelemente</a:t>
            </a:r>
            <a:r>
              <a:rPr b="1" dirty="0"/>
              <a:t> (Mangan, </a:t>
            </a:r>
            <a:r>
              <a:rPr b="1" dirty="0" err="1"/>
              <a:t>Selen</a:t>
            </a:r>
            <a:r>
              <a:rPr b="1" dirty="0"/>
              <a:t>, Eisen, Kupfer, Zink)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Müssen</a:t>
            </a:r>
            <a:r>
              <a:rPr dirty="0"/>
              <a:t> oft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Zusatzstoffe</a:t>
            </a:r>
            <a:r>
              <a:rPr dirty="0"/>
              <a:t> </a:t>
            </a:r>
            <a:r>
              <a:rPr dirty="0" err="1"/>
              <a:t>ergänzt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</a:t>
            </a:r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</a:t>
            </a:r>
          </a:p>
        </p:txBody>
      </p:sp>
      <p:sp>
        <p:nvSpPr>
          <p:cNvPr id="200" name="Textfeld 7"/>
          <p:cNvSpPr txBox="1"/>
          <p:nvPr/>
        </p:nvSpPr>
        <p:spPr>
          <a:xfrm>
            <a:off x="2228850" y="981975"/>
            <a:ext cx="101246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rPr lang="de-DE" sz="2400" dirty="0"/>
              <a:t>   </a:t>
            </a:r>
            <a:r>
              <a:rPr sz="2400" dirty="0" err="1"/>
              <a:t>Folgende</a:t>
            </a:r>
            <a:r>
              <a:rPr sz="2400" dirty="0"/>
              <a:t> </a:t>
            </a:r>
            <a:r>
              <a:rPr sz="2400" dirty="0" err="1"/>
              <a:t>Zutaten</a:t>
            </a:r>
            <a:r>
              <a:rPr sz="2400" dirty="0"/>
              <a:t> </a:t>
            </a:r>
            <a:r>
              <a:rPr sz="2400" dirty="0" err="1"/>
              <a:t>sollten</a:t>
            </a:r>
            <a:r>
              <a:rPr sz="2400" dirty="0"/>
              <a:t> in </a:t>
            </a:r>
            <a:r>
              <a:rPr sz="2400" dirty="0" err="1"/>
              <a:t>einem</a:t>
            </a:r>
            <a:r>
              <a:rPr sz="2400" dirty="0"/>
              <a:t> </a:t>
            </a:r>
            <a:r>
              <a:rPr sz="2400" dirty="0" err="1"/>
              <a:t>guten</a:t>
            </a:r>
            <a:r>
              <a:rPr sz="2400" dirty="0"/>
              <a:t> Futter </a:t>
            </a:r>
            <a:r>
              <a:rPr sz="2400" dirty="0" err="1"/>
              <a:t>enthalten</a:t>
            </a:r>
            <a:r>
              <a:rPr sz="2400" dirty="0"/>
              <a:t> sein:</a:t>
            </a:r>
          </a:p>
        </p:txBody>
      </p:sp>
      <p:pic>
        <p:nvPicPr>
          <p:cNvPr id="206" name="Grafik 15" descr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54" y="1626496"/>
            <a:ext cx="2864045" cy="2864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9B9C6C-0A14-B0F3-01BC-6F0E09F7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1" name="Textfeld 3"/>
          <p:cNvSpPr txBox="1"/>
          <p:nvPr/>
        </p:nvSpPr>
        <p:spPr>
          <a:xfrm>
            <a:off x="2468879" y="1122362"/>
            <a:ext cx="577901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sz="2400" dirty="0"/>
              <a:t>Marketing &amp; Mythen </a:t>
            </a:r>
            <a:r>
              <a:rPr sz="2400" dirty="0" err="1"/>
              <a:t>enthüllt</a:t>
            </a:r>
            <a:r>
              <a:rPr sz="2400" dirty="0"/>
              <a:t>:</a:t>
            </a:r>
            <a:br>
              <a:rPr sz="2400" dirty="0"/>
            </a:br>
            <a:endParaRPr sz="2400" dirty="0"/>
          </a:p>
          <a:p>
            <a:pPr>
              <a:defRPr sz="2800" b="1"/>
            </a:pPr>
            <a:endParaRPr dirty="0"/>
          </a:p>
          <a:p>
            <a:pPr>
              <a:defRPr sz="2800" b="1"/>
            </a:pPr>
            <a:endParaRPr dirty="0"/>
          </a:p>
          <a:p>
            <a:pPr>
              <a:defRPr sz="2000" b="1"/>
            </a:pPr>
            <a:br>
              <a:rPr sz="2800" dirty="0"/>
            </a:br>
            <a:r>
              <a:rPr sz="2800" dirty="0"/>
              <a:t>1) </a:t>
            </a:r>
            <a:r>
              <a:rPr sz="2800" dirty="0" err="1"/>
              <a:t>Hundefutter</a:t>
            </a:r>
            <a:r>
              <a:rPr sz="2800" dirty="0"/>
              <a:t> </a:t>
            </a:r>
            <a:r>
              <a:rPr sz="2800" dirty="0" err="1"/>
              <a:t>im</a:t>
            </a:r>
            <a:r>
              <a:rPr sz="2800" dirty="0"/>
              <a:t> Test</a:t>
            </a:r>
          </a:p>
        </p:txBody>
      </p:sp>
      <p:pic>
        <p:nvPicPr>
          <p:cNvPr id="212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529" y="1503325"/>
            <a:ext cx="2567566" cy="385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7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775" y="4488179"/>
            <a:ext cx="1686338" cy="168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feld 5"/>
          <p:cNvSpPr txBox="1"/>
          <p:nvPr/>
        </p:nvSpPr>
        <p:spPr>
          <a:xfrm>
            <a:off x="2085280" y="1088591"/>
            <a:ext cx="9123740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/>
            </a:pPr>
            <a:r>
              <a:rPr lang="de-DE" dirty="0"/>
              <a:t>     </a:t>
            </a:r>
            <a:r>
              <a:rPr dirty="0">
                <a:latin typeface="+mj-lt"/>
              </a:rPr>
              <a:t>2</a:t>
            </a:r>
            <a:r>
              <a:rPr dirty="0"/>
              <a:t>) </a:t>
            </a:r>
            <a:r>
              <a:rPr b="1" dirty="0" err="1"/>
              <a:t>Getreide</a:t>
            </a:r>
            <a:r>
              <a:rPr b="1" dirty="0"/>
              <a:t> </a:t>
            </a:r>
            <a:r>
              <a:rPr b="1" dirty="0" err="1"/>
              <a:t>verursacht</a:t>
            </a:r>
            <a:r>
              <a:rPr b="1" dirty="0"/>
              <a:t> </a:t>
            </a:r>
            <a:r>
              <a:rPr b="1" dirty="0" err="1"/>
              <a:t>Allergien</a:t>
            </a:r>
            <a:r>
              <a:rPr b="1" dirty="0"/>
              <a:t> </a:t>
            </a:r>
            <a:r>
              <a:rPr b="1" dirty="0" err="1"/>
              <a:t>Wahrheit</a:t>
            </a:r>
            <a:r>
              <a:rPr b="1" dirty="0"/>
              <a:t> </a:t>
            </a:r>
            <a:r>
              <a:rPr b="1" dirty="0" err="1"/>
              <a:t>oder</a:t>
            </a:r>
            <a:r>
              <a:rPr b="1" dirty="0"/>
              <a:t> </a:t>
            </a:r>
            <a:r>
              <a:rPr b="1" dirty="0" err="1"/>
              <a:t>Irrtum</a:t>
            </a:r>
            <a:r>
              <a:rPr b="1" dirty="0"/>
              <a:t>???</a:t>
            </a:r>
            <a:br>
              <a:rPr b="1" dirty="0"/>
            </a:br>
            <a:endParaRPr lang="de-DE" b="1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 err="1"/>
              <a:t>Hunde</a:t>
            </a:r>
            <a:r>
              <a:rPr sz="1900" dirty="0"/>
              <a:t> </a:t>
            </a:r>
            <a:r>
              <a:rPr sz="1900" dirty="0" err="1"/>
              <a:t>sind</a:t>
            </a:r>
            <a:r>
              <a:rPr sz="1900" dirty="0"/>
              <a:t> </a:t>
            </a:r>
            <a:r>
              <a:rPr sz="1900" dirty="0" err="1"/>
              <a:t>definitiv</a:t>
            </a:r>
            <a:r>
              <a:rPr sz="1900" dirty="0"/>
              <a:t> in der Lage </a:t>
            </a:r>
            <a:r>
              <a:rPr sz="1900" dirty="0" err="1"/>
              <a:t>Getreide</a:t>
            </a:r>
            <a:r>
              <a:rPr sz="1900" dirty="0"/>
              <a:t>/</a:t>
            </a:r>
            <a:r>
              <a:rPr sz="1900" dirty="0" err="1"/>
              <a:t>Kohlenhydrate</a:t>
            </a:r>
            <a:r>
              <a:rPr sz="1900" dirty="0"/>
              <a:t> </a:t>
            </a:r>
            <a:r>
              <a:rPr sz="1900" dirty="0" err="1"/>
              <a:t>zu</a:t>
            </a:r>
            <a:r>
              <a:rPr sz="1900" dirty="0"/>
              <a:t> </a:t>
            </a:r>
            <a:r>
              <a:rPr sz="1900" dirty="0" err="1"/>
              <a:t>verdauen</a:t>
            </a:r>
            <a:r>
              <a:rPr sz="1900" dirty="0"/>
              <a:t>.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S</a:t>
            </a:r>
            <a:r>
              <a:rPr sz="1900" dirty="0"/>
              <a:t>chneller </a:t>
            </a:r>
            <a:r>
              <a:rPr sz="1900" dirty="0" err="1"/>
              <a:t>Energielieferant</a:t>
            </a:r>
            <a:r>
              <a:rPr sz="1900" dirty="0"/>
              <a:t>.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 err="1"/>
              <a:t>Getreide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</a:t>
            </a:r>
            <a:r>
              <a:rPr sz="1900" dirty="0" err="1"/>
              <a:t>gleich</a:t>
            </a:r>
            <a:r>
              <a:rPr sz="1900" dirty="0"/>
              <a:t> </a:t>
            </a:r>
            <a:r>
              <a:rPr sz="1900" dirty="0" err="1"/>
              <a:t>Getreide</a:t>
            </a:r>
            <a:r>
              <a:rPr sz="1900" dirty="0"/>
              <a:t>. 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/>
              <a:t>Mais </a:t>
            </a:r>
            <a:r>
              <a:rPr sz="1900" dirty="0" err="1"/>
              <a:t>z.B.</a:t>
            </a:r>
            <a:r>
              <a:rPr sz="1900" dirty="0"/>
              <a:t> </a:t>
            </a:r>
            <a:r>
              <a:rPr sz="1900" dirty="0" err="1"/>
              <a:t>dient</a:t>
            </a:r>
            <a:r>
              <a:rPr sz="1900" dirty="0"/>
              <a:t> oft </a:t>
            </a:r>
            <a:r>
              <a:rPr sz="1900" dirty="0" err="1"/>
              <a:t>als</a:t>
            </a:r>
            <a:r>
              <a:rPr sz="1900" dirty="0"/>
              <a:t> </a:t>
            </a:r>
            <a:r>
              <a:rPr sz="1900" dirty="0" err="1"/>
              <a:t>günstiger</a:t>
            </a:r>
            <a:r>
              <a:rPr sz="1900" dirty="0"/>
              <a:t> </a:t>
            </a:r>
            <a:r>
              <a:rPr sz="1900" dirty="0" err="1"/>
              <a:t>Füllstoff</a:t>
            </a:r>
            <a:r>
              <a:rPr sz="1900" dirty="0"/>
              <a:t>.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sz="1900" dirty="0" err="1"/>
              <a:t>emmt</a:t>
            </a:r>
            <a:r>
              <a:rPr sz="1900" dirty="0"/>
              <a:t> </a:t>
            </a:r>
            <a:r>
              <a:rPr sz="1900" dirty="0" err="1"/>
              <a:t>sogar</a:t>
            </a:r>
            <a:r>
              <a:rPr sz="1900" dirty="0"/>
              <a:t> die </a:t>
            </a:r>
            <a:r>
              <a:rPr sz="1900" dirty="0" err="1"/>
              <a:t>Bildung</a:t>
            </a:r>
            <a:r>
              <a:rPr sz="1900" dirty="0"/>
              <a:t> von Serotonin (</a:t>
            </a:r>
            <a:r>
              <a:rPr sz="1900" dirty="0" err="1"/>
              <a:t>Glückshormon</a:t>
            </a:r>
            <a:r>
              <a:rPr sz="1900" dirty="0"/>
              <a:t>).</a:t>
            </a:r>
            <a:br>
              <a:rPr sz="1900" dirty="0"/>
            </a:br>
            <a:r>
              <a:rPr sz="1900" dirty="0" err="1"/>
              <a:t>Insbesondere</a:t>
            </a:r>
            <a:r>
              <a:rPr sz="1900" dirty="0"/>
              <a:t> </a:t>
            </a:r>
            <a:r>
              <a:rPr sz="1900" dirty="0" err="1"/>
              <a:t>bei</a:t>
            </a:r>
            <a:r>
              <a:rPr sz="1900" dirty="0"/>
              <a:t> </a:t>
            </a:r>
            <a:r>
              <a:rPr sz="1900" dirty="0" err="1"/>
              <a:t>gestressten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mit</a:t>
            </a:r>
            <a:r>
              <a:rPr sz="1900" dirty="0"/>
              <a:t> </a:t>
            </a:r>
            <a:r>
              <a:rPr sz="1900" dirty="0" err="1"/>
              <a:t>Aggressionsproblem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gut.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B30C88-3DE4-B24A-A755-DA3F8478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2" y="-68581"/>
            <a:ext cx="12313924" cy="6926581"/>
          </a:xfrm>
          <a:prstGeom prst="rect">
            <a:avLst/>
          </a:prstGeom>
        </p:spPr>
      </p:pic>
      <p:sp>
        <p:nvSpPr>
          <p:cNvPr id="223" name="Textfeld 5"/>
          <p:cNvSpPr txBox="1"/>
          <p:nvPr/>
        </p:nvSpPr>
        <p:spPr>
          <a:xfrm>
            <a:off x="2368070" y="1026146"/>
            <a:ext cx="8188540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300" b="1"/>
            </a:pPr>
            <a:r>
              <a:rPr lang="de-DE" dirty="0"/>
              <a:t> </a:t>
            </a:r>
            <a:r>
              <a:rPr dirty="0" err="1"/>
              <a:t>Fazit</a:t>
            </a:r>
            <a:r>
              <a:rPr dirty="0"/>
              <a:t>: </a:t>
            </a:r>
          </a:p>
          <a:p>
            <a:pPr>
              <a:defRPr sz="2800" b="1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für </a:t>
            </a: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generell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ungesund</a:t>
            </a:r>
            <a:r>
              <a:rPr dirty="0"/>
              <a:t>. 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Individualität</a:t>
            </a:r>
            <a:r>
              <a:rPr dirty="0"/>
              <a:t> Hund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jedes</a:t>
            </a:r>
            <a:r>
              <a:rPr dirty="0"/>
              <a:t> </a:t>
            </a: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schlecht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davon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</a:t>
            </a:r>
            <a:r>
              <a:rPr dirty="0" err="1"/>
              <a:t>profitieren</a:t>
            </a:r>
            <a:r>
              <a:rPr dirty="0"/>
              <a:t> + </a:t>
            </a:r>
            <a:r>
              <a:rPr dirty="0" err="1"/>
              <a:t>Förderung</a:t>
            </a:r>
            <a:r>
              <a:rPr dirty="0"/>
              <a:t>  </a:t>
            </a:r>
            <a:r>
              <a:rPr dirty="0" err="1"/>
              <a:t>Wohlbefinden</a:t>
            </a:r>
            <a:endParaRPr lang="de-DE" dirty="0"/>
          </a:p>
          <a:p>
            <a:pPr>
              <a:defRPr sz="1900"/>
            </a:pPr>
            <a:r>
              <a:rPr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O</a:t>
            </a:r>
            <a:r>
              <a:rPr dirty="0"/>
              <a:t>ft </a:t>
            </a:r>
            <a:r>
              <a:rPr dirty="0" err="1"/>
              <a:t>Unverträglichkeit</a:t>
            </a:r>
            <a:r>
              <a:rPr dirty="0"/>
              <a:t> Gluten 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dirty="0" err="1"/>
              <a:t>äufigster</a:t>
            </a:r>
            <a:r>
              <a:rPr dirty="0"/>
              <a:t> </a:t>
            </a:r>
            <a:r>
              <a:rPr dirty="0" err="1"/>
              <a:t>Auslöser</a:t>
            </a:r>
            <a:r>
              <a:rPr dirty="0"/>
              <a:t> von </a:t>
            </a:r>
            <a:r>
              <a:rPr dirty="0" err="1"/>
              <a:t>Allergien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: Milch-, Rinder und </a:t>
            </a:r>
            <a:r>
              <a:rPr dirty="0" err="1"/>
              <a:t>Hühnerproteine</a:t>
            </a:r>
            <a:endParaRPr dirty="0"/>
          </a:p>
        </p:txBody>
      </p:sp>
      <p:pic>
        <p:nvPicPr>
          <p:cNvPr id="224" name="Grafik 9" descr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428" y="4928211"/>
            <a:ext cx="1318131" cy="1318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52AFA89B-17EE-A329-FC05-35DA0DF0D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9" name="Textfeld 5"/>
          <p:cNvSpPr txBox="1"/>
          <p:nvPr/>
        </p:nvSpPr>
        <p:spPr>
          <a:xfrm>
            <a:off x="2486176" y="998812"/>
            <a:ext cx="8563749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3) Alles was </a:t>
            </a:r>
            <a:r>
              <a:rPr dirty="0" err="1"/>
              <a:t>drauf</a:t>
            </a:r>
            <a:r>
              <a:rPr dirty="0"/>
              <a:t> </a:t>
            </a:r>
            <a:r>
              <a:rPr dirty="0" err="1"/>
              <a:t>steht</a:t>
            </a:r>
            <a:r>
              <a:rPr dirty="0"/>
              <a:t>,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sicherlich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und </a:t>
            </a:r>
            <a:r>
              <a:rPr dirty="0" err="1"/>
              <a:t>ausschließlich</a:t>
            </a:r>
            <a:r>
              <a:rPr dirty="0"/>
              <a:t> </a:t>
            </a:r>
            <a:r>
              <a:rPr dirty="0" err="1"/>
              <a:t>positiv</a:t>
            </a:r>
            <a:r>
              <a:rPr dirty="0"/>
              <a:t> für </a:t>
            </a:r>
            <a:r>
              <a:rPr dirty="0" err="1"/>
              <a:t>meinen</a:t>
            </a:r>
            <a:r>
              <a:rPr dirty="0"/>
              <a:t> Hund ... Oder </a:t>
            </a:r>
            <a:r>
              <a:rPr dirty="0" err="1"/>
              <a:t>vielleicht</a:t>
            </a:r>
            <a:r>
              <a:rPr dirty="0"/>
              <a:t> </a:t>
            </a:r>
            <a:r>
              <a:rPr dirty="0" err="1"/>
              <a:t>doch</a:t>
            </a:r>
            <a:r>
              <a:rPr dirty="0"/>
              <a:t> </a:t>
            </a:r>
            <a:r>
              <a:rPr dirty="0" err="1"/>
              <a:t>nich</a:t>
            </a:r>
            <a:r>
              <a:rPr lang="de-DE" dirty="0"/>
              <a:t>t</a:t>
            </a:r>
          </a:p>
          <a:p>
            <a:pPr>
              <a:defRPr sz="2000" b="1"/>
            </a:pPr>
            <a:endParaRPr lang="de-DE" dirty="0"/>
          </a:p>
          <a:p>
            <a:pPr>
              <a:defRPr sz="2000" b="1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  <a:defRPr sz="2000" b="1"/>
            </a:pPr>
            <a:r>
              <a:rPr sz="16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600" dirty="0" err="1">
                <a:ea typeface="+mj-ea"/>
                <a:cs typeface="+mj-cs"/>
                <a:sym typeface="Helvetica"/>
              </a:rPr>
              <a:t>V</a:t>
            </a:r>
            <a:r>
              <a:rPr sz="1600" dirty="0" err="1"/>
              <a:t>orne</a:t>
            </a:r>
            <a:r>
              <a:rPr sz="1600" dirty="0"/>
              <a:t> </a:t>
            </a:r>
            <a:r>
              <a:rPr sz="1600" dirty="0" err="1"/>
              <a:t>Verpackung</a:t>
            </a:r>
            <a:r>
              <a:rPr sz="1600" dirty="0"/>
              <a:t>/Dose </a:t>
            </a:r>
            <a:r>
              <a:rPr sz="1600" dirty="0" err="1"/>
              <a:t>Werbung</a:t>
            </a:r>
            <a:r>
              <a:rPr sz="1600" dirty="0"/>
              <a:t>:"</a:t>
            </a:r>
            <a:r>
              <a:rPr sz="1600" dirty="0" err="1"/>
              <a:t>mit</a:t>
            </a:r>
            <a:r>
              <a:rPr sz="1600" dirty="0"/>
              <a:t> </a:t>
            </a:r>
            <a:r>
              <a:rPr sz="1600" dirty="0" err="1"/>
              <a:t>viel</a:t>
            </a:r>
            <a:r>
              <a:rPr sz="1600" dirty="0"/>
              <a:t> Rind" (mind. 4%)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 err="1">
                <a:ea typeface="+mj-ea"/>
                <a:cs typeface="+mj-cs"/>
                <a:sym typeface="Helvetica"/>
              </a:rPr>
              <a:t>Ti</a:t>
            </a:r>
            <a:r>
              <a:rPr sz="1600" dirty="0" err="1"/>
              <a:t>erische</a:t>
            </a:r>
            <a:r>
              <a:rPr sz="1600" dirty="0"/>
              <a:t> </a:t>
            </a:r>
            <a:r>
              <a:rPr sz="1600" dirty="0" err="1"/>
              <a:t>Nebenerzeugnisse</a:t>
            </a:r>
            <a:r>
              <a:rPr sz="1600" dirty="0"/>
              <a:t>:(</a:t>
            </a:r>
            <a:r>
              <a:rPr sz="1600" dirty="0" err="1"/>
              <a:t>Federn</a:t>
            </a:r>
            <a:r>
              <a:rPr sz="1600" dirty="0"/>
              <a:t>, </a:t>
            </a:r>
            <a:r>
              <a:rPr sz="1600" dirty="0" err="1"/>
              <a:t>Schnäbel</a:t>
            </a:r>
            <a:r>
              <a:rPr sz="1600" dirty="0"/>
              <a:t>, </a:t>
            </a:r>
            <a:r>
              <a:rPr sz="1600" dirty="0" err="1"/>
              <a:t>Hühnerfüße</a:t>
            </a:r>
            <a:r>
              <a:rPr sz="1600" dirty="0"/>
              <a:t>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 err="1">
                <a:ea typeface="+mj-ea"/>
                <a:cs typeface="+mj-cs"/>
                <a:sym typeface="Helvetica"/>
              </a:rPr>
              <a:t>P</a:t>
            </a:r>
            <a:r>
              <a:rPr sz="1600" dirty="0" err="1"/>
              <a:t>flanzliche</a:t>
            </a:r>
            <a:r>
              <a:rPr sz="1600" dirty="0"/>
              <a:t> </a:t>
            </a:r>
            <a:r>
              <a:rPr sz="1600" dirty="0" err="1"/>
              <a:t>Nebenerzeugnisse</a:t>
            </a:r>
            <a:r>
              <a:rPr sz="1600" dirty="0"/>
              <a:t>:(</a:t>
            </a:r>
            <a:r>
              <a:rPr sz="1600" dirty="0" err="1"/>
              <a:t>Erdnussschalen</a:t>
            </a:r>
            <a:r>
              <a:rPr sz="1600" dirty="0"/>
              <a:t>, </a:t>
            </a:r>
            <a:r>
              <a:rPr sz="1600" dirty="0" err="1"/>
              <a:t>Rübentrockenschnitzel</a:t>
            </a:r>
            <a:r>
              <a:rPr sz="1600" dirty="0"/>
              <a:t>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>
                <a:ea typeface="+mj-ea"/>
                <a:cs typeface="+mj-cs"/>
                <a:sym typeface="Helvetica"/>
              </a:rPr>
              <a:t>K</a:t>
            </a:r>
            <a:r>
              <a:rPr sz="1600" dirty="0"/>
              <a:t>ein Zucker (</a:t>
            </a:r>
            <a:r>
              <a:rPr sz="1600" dirty="0" err="1"/>
              <a:t>Rübenschnitzel</a:t>
            </a:r>
            <a:r>
              <a:rPr sz="1600" dirty="0"/>
              <a:t>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 err="1">
                <a:ea typeface="+mj-ea"/>
                <a:cs typeface="+mj-cs"/>
                <a:sym typeface="Helvetica"/>
              </a:rPr>
              <a:t>S</a:t>
            </a:r>
            <a:r>
              <a:rPr sz="1600" dirty="0" err="1"/>
              <a:t>chonende</a:t>
            </a:r>
            <a:r>
              <a:rPr sz="1600" dirty="0"/>
              <a:t> </a:t>
            </a:r>
            <a:r>
              <a:rPr sz="1600" dirty="0" err="1"/>
              <a:t>Garung</a:t>
            </a:r>
            <a:r>
              <a:rPr sz="1600" dirty="0"/>
              <a:t>:(minimum 1 </a:t>
            </a:r>
            <a:r>
              <a:rPr sz="1600" dirty="0" err="1"/>
              <a:t>Stunde</a:t>
            </a:r>
            <a:r>
              <a:rPr sz="1600" dirty="0"/>
              <a:t>, 90 Grad Kern)</a:t>
            </a:r>
            <a:endParaRPr lang="de-DE" sz="1600" dirty="0"/>
          </a:p>
          <a:p>
            <a:pPr>
              <a:defRPr sz="2000" b="1"/>
            </a:pPr>
            <a:r>
              <a:rPr lang="de-DE" sz="1600" dirty="0"/>
              <a:t>      </a:t>
            </a:r>
            <a:r>
              <a:rPr sz="1600" dirty="0"/>
              <a:t>1,5-2 Jahre </a:t>
            </a:r>
            <a:r>
              <a:rPr sz="1600" dirty="0" err="1"/>
              <a:t>Haltbarkeit</a:t>
            </a:r>
            <a:r>
              <a:rPr sz="1600" dirty="0"/>
              <a:t> </a:t>
            </a:r>
            <a:r>
              <a:rPr sz="1600" dirty="0" err="1"/>
              <a:t>ist</a:t>
            </a:r>
            <a:r>
              <a:rPr sz="1600" dirty="0"/>
              <a:t> es </a:t>
            </a:r>
            <a:r>
              <a:rPr sz="1600" dirty="0" err="1"/>
              <a:t>Schwachsinn</a:t>
            </a:r>
            <a:endParaRPr sz="1600" dirty="0"/>
          </a:p>
        </p:txBody>
      </p:sp>
      <p:pic>
        <p:nvPicPr>
          <p:cNvPr id="230" name="Grafik 8" descr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23" y="4315442"/>
            <a:ext cx="2185124" cy="21675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A5C541F9-9F21-F591-FFC9-BF2F502C7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Textfeld 5"/>
          <p:cNvSpPr txBox="1"/>
          <p:nvPr/>
        </p:nvSpPr>
        <p:spPr>
          <a:xfrm>
            <a:off x="1394978" y="2295215"/>
            <a:ext cx="6067045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2400" b="1"/>
            </a:pP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sz="1600" b="0" dirty="0" err="1"/>
              <a:t>länzendes</a:t>
            </a:r>
            <a:r>
              <a:rPr sz="1600" b="0" dirty="0"/>
              <a:t> Fell</a:t>
            </a:r>
            <a:br>
              <a:rPr sz="1600" b="0" dirty="0"/>
            </a:br>
            <a:endParaRPr lang="de-DE" sz="1600" b="0" dirty="0"/>
          </a:p>
          <a:p>
            <a:pPr marL="342900" indent="-342900">
              <a:buFont typeface="Wingdings" panose="05000000000000000000" pitchFamily="2" charset="2"/>
              <a:buChar char="Ø"/>
              <a:defRPr sz="2400" b="1"/>
            </a:pP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sz="1600" b="0" dirty="0" err="1"/>
              <a:t>lare</a:t>
            </a:r>
            <a:r>
              <a:rPr sz="1600" b="0" dirty="0"/>
              <a:t> </a:t>
            </a:r>
            <a:r>
              <a:rPr sz="1600" b="0" dirty="0" err="1"/>
              <a:t>Augen</a:t>
            </a:r>
            <a:endParaRPr lang="de-DE" sz="1600" b="0" dirty="0"/>
          </a:p>
          <a:p>
            <a:pPr>
              <a:defRPr sz="2400" b="1"/>
            </a:pPr>
            <a:endParaRPr sz="1600" b="0" dirty="0"/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/>
              <a:t>Hund </a:t>
            </a:r>
            <a:r>
              <a:rPr dirty="0" err="1"/>
              <a:t>ist</a:t>
            </a:r>
            <a:r>
              <a:rPr dirty="0"/>
              <a:t> gut </a:t>
            </a:r>
            <a:r>
              <a:rPr dirty="0" err="1"/>
              <a:t>drauf</a:t>
            </a:r>
            <a:r>
              <a:rPr dirty="0"/>
              <a:t> / </a:t>
            </a:r>
            <a:r>
              <a:rPr dirty="0" err="1"/>
              <a:t>Lebensfreude</a:t>
            </a:r>
            <a:br>
              <a:rPr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dirty="0" err="1"/>
              <a:t>utes</a:t>
            </a:r>
            <a:r>
              <a:rPr dirty="0"/>
              <a:t> </a:t>
            </a:r>
            <a:r>
              <a:rPr dirty="0" err="1"/>
              <a:t>Gewicht</a:t>
            </a:r>
            <a:br>
              <a:rPr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W</a:t>
            </a:r>
            <a:r>
              <a:rPr dirty="0" err="1"/>
              <a:t>enig</a:t>
            </a:r>
            <a:r>
              <a:rPr dirty="0"/>
              <a:t> </a:t>
            </a:r>
            <a:r>
              <a:rPr dirty="0" err="1"/>
              <a:t>Körpergeruch</a:t>
            </a:r>
            <a:br>
              <a:rPr dirty="0"/>
            </a:br>
            <a:endParaRPr dirty="0"/>
          </a:p>
        </p:txBody>
      </p:sp>
      <p:pic>
        <p:nvPicPr>
          <p:cNvPr id="236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14" y="2530889"/>
            <a:ext cx="2967478" cy="197871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7" name="》 Kann sich entspannen 》 Keine Rötungen 》 Kein regelmäßiges Kratzen 》 Keine regelmäßigen Blähungen 》 Macht maximal 3 Haufen am"/>
          <p:cNvSpPr txBox="1"/>
          <p:nvPr/>
        </p:nvSpPr>
        <p:spPr>
          <a:xfrm>
            <a:off x="4699047" y="2048993"/>
            <a:ext cx="2996972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ann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entspannen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Rötungen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/>
              <a:t>ein </a:t>
            </a:r>
            <a:r>
              <a:rPr dirty="0" err="1"/>
              <a:t>regelmäßiges</a:t>
            </a:r>
            <a:r>
              <a:rPr dirty="0"/>
              <a:t> </a:t>
            </a:r>
            <a:r>
              <a:rPr dirty="0" err="1"/>
              <a:t>Kratzen</a:t>
            </a:r>
            <a:br>
              <a:rPr dirty="0"/>
            </a:b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regelmäßigen</a:t>
            </a:r>
            <a:r>
              <a:rPr dirty="0"/>
              <a:t> </a:t>
            </a:r>
            <a:r>
              <a:rPr dirty="0" err="1"/>
              <a:t>Blähungen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M</a:t>
            </a:r>
            <a:r>
              <a:rPr dirty="0" err="1"/>
              <a:t>acht</a:t>
            </a:r>
            <a:r>
              <a:rPr dirty="0"/>
              <a:t> maximal 3 </a:t>
            </a:r>
            <a:r>
              <a:rPr dirty="0" err="1"/>
              <a:t>Haufen</a:t>
            </a:r>
            <a:r>
              <a:rPr dirty="0"/>
              <a:t> am</a:t>
            </a:r>
            <a:br>
              <a:rPr b="1" dirty="0"/>
            </a:br>
            <a:endParaRPr b="1" dirty="0"/>
          </a:p>
        </p:txBody>
      </p:sp>
      <p:sp>
        <p:nvSpPr>
          <p:cNvPr id="238" name="Abschluss: Woran erkenne ich, ob mein Hund das Futter gut verträgt:"/>
          <p:cNvSpPr txBox="1"/>
          <p:nvPr/>
        </p:nvSpPr>
        <p:spPr>
          <a:xfrm>
            <a:off x="2651103" y="1223709"/>
            <a:ext cx="91429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sz="2200" dirty="0" err="1"/>
              <a:t>Abschluss</a:t>
            </a:r>
            <a:r>
              <a:rPr sz="2200" dirty="0"/>
              <a:t>: </a:t>
            </a:r>
            <a:r>
              <a:rPr sz="2200" dirty="0" err="1"/>
              <a:t>Woran</a:t>
            </a:r>
            <a:r>
              <a:rPr sz="2200" dirty="0"/>
              <a:t> </a:t>
            </a:r>
            <a:r>
              <a:rPr sz="2200" dirty="0" err="1"/>
              <a:t>erkenne</a:t>
            </a:r>
            <a:r>
              <a:rPr sz="2200" dirty="0"/>
              <a:t> ich, </a:t>
            </a:r>
            <a:r>
              <a:rPr sz="2200" dirty="0" err="1"/>
              <a:t>ob</a:t>
            </a:r>
            <a:r>
              <a:rPr sz="2200" dirty="0"/>
              <a:t> </a:t>
            </a:r>
            <a:r>
              <a:rPr sz="2200" dirty="0" err="1"/>
              <a:t>mein</a:t>
            </a:r>
            <a:r>
              <a:rPr sz="2200" dirty="0"/>
              <a:t> Hund das Futter gut </a:t>
            </a:r>
            <a:r>
              <a:rPr sz="2200" dirty="0" err="1"/>
              <a:t>verträgt</a:t>
            </a:r>
            <a:r>
              <a:rPr sz="2200" dirty="0"/>
              <a:t>:</a:t>
            </a:r>
            <a:br>
              <a:rPr sz="2200" dirty="0"/>
            </a:br>
            <a:endParaRPr sz="220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630" y="-7210"/>
            <a:ext cx="14191648" cy="6865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C0970812-9B88-2243-91CA-8742B55F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7" name="Textfeld 3"/>
          <p:cNvSpPr txBox="1"/>
          <p:nvPr/>
        </p:nvSpPr>
        <p:spPr>
          <a:xfrm>
            <a:off x="1784350" y="1233760"/>
            <a:ext cx="10562777" cy="50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                        </a:t>
            </a:r>
            <a:r>
              <a:rPr sz="3600" dirty="0" err="1"/>
              <a:t>Inhaltsverzeichnis</a:t>
            </a:r>
            <a:endParaRPr sz="3600"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</a:t>
            </a:r>
            <a:r>
              <a:rPr sz="2000" dirty="0" err="1"/>
              <a:t>Wer</a:t>
            </a:r>
            <a:r>
              <a:rPr sz="2000" dirty="0"/>
              <a:t> </a:t>
            </a:r>
            <a:r>
              <a:rPr sz="2000" dirty="0" err="1"/>
              <a:t>legt</a:t>
            </a:r>
            <a:r>
              <a:rPr sz="2000" dirty="0"/>
              <a:t> </a:t>
            </a:r>
            <a:r>
              <a:rPr sz="2000" dirty="0" err="1"/>
              <a:t>eigentlich</a:t>
            </a:r>
            <a:r>
              <a:rPr sz="2000" dirty="0"/>
              <a:t> fest, </a:t>
            </a:r>
            <a:r>
              <a:rPr sz="2000" dirty="0" err="1"/>
              <a:t>welche</a:t>
            </a:r>
            <a:r>
              <a:rPr sz="2000" dirty="0"/>
              <a:t> </a:t>
            </a:r>
            <a:r>
              <a:rPr sz="2000" dirty="0" err="1"/>
              <a:t>Nährstoffe</a:t>
            </a:r>
            <a:r>
              <a:rPr sz="2000" dirty="0"/>
              <a:t> </a:t>
            </a:r>
            <a:r>
              <a:rPr sz="2000" dirty="0" err="1"/>
              <a:t>im</a:t>
            </a:r>
            <a:r>
              <a:rPr sz="2000" dirty="0"/>
              <a:t> </a:t>
            </a:r>
            <a:r>
              <a:rPr sz="2000" dirty="0" err="1"/>
              <a:t>Fertigfutter</a:t>
            </a:r>
            <a:r>
              <a:rPr sz="2000" dirty="0"/>
              <a:t> </a:t>
            </a:r>
            <a:r>
              <a:rPr sz="2000" dirty="0" err="1"/>
              <a:t>vorhanden</a:t>
            </a:r>
            <a:r>
              <a:rPr sz="2000" dirty="0"/>
              <a:t> sein </a:t>
            </a:r>
            <a:r>
              <a:rPr sz="2000" dirty="0" err="1"/>
              <a:t>sollten</a:t>
            </a:r>
            <a:r>
              <a:rPr sz="2000"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Alleinfuttermittel</a:t>
            </a:r>
            <a:endParaRPr sz="2000" dirty="0"/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Ergänzungsfuttermittel</a:t>
            </a:r>
            <a:endParaRPr sz="2000"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Einzelfuttermittel</a:t>
            </a:r>
            <a:endParaRPr sz="2000"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Was </a:t>
            </a:r>
            <a:r>
              <a:rPr sz="2000" dirty="0" err="1"/>
              <a:t>ist</a:t>
            </a:r>
            <a:r>
              <a:rPr sz="2000" dirty="0"/>
              <a:t> </a:t>
            </a:r>
            <a:r>
              <a:rPr sz="2000" dirty="0" err="1"/>
              <a:t>eine</a:t>
            </a:r>
            <a:r>
              <a:rPr sz="2000" dirty="0"/>
              <a:t> </a:t>
            </a:r>
            <a:r>
              <a:rPr sz="2000" dirty="0" err="1"/>
              <a:t>Deklaration</a:t>
            </a:r>
            <a:r>
              <a:rPr sz="2000"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Geschlossene</a:t>
            </a:r>
            <a:r>
              <a:rPr sz="2000" dirty="0"/>
              <a:t> </a:t>
            </a:r>
            <a:r>
              <a:rPr sz="2000" dirty="0" err="1"/>
              <a:t>Deklaration</a:t>
            </a:r>
            <a:endParaRPr sz="2000"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Offene</a:t>
            </a:r>
            <a:r>
              <a:rPr sz="2000" dirty="0"/>
              <a:t> </a:t>
            </a:r>
            <a:r>
              <a:rPr sz="2000" dirty="0" err="1"/>
              <a:t>Deklaration</a:t>
            </a:r>
            <a:endParaRPr sz="2000"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</a:t>
            </a:r>
            <a:r>
              <a:rPr sz="2000" dirty="0" err="1"/>
              <a:t>Vor</a:t>
            </a:r>
            <a:r>
              <a:rPr sz="2000" dirty="0"/>
              <a:t> &amp; </a:t>
            </a:r>
            <a:r>
              <a:rPr sz="2000" dirty="0" err="1"/>
              <a:t>Nachteile</a:t>
            </a:r>
            <a:r>
              <a:rPr sz="2000" dirty="0"/>
              <a:t> </a:t>
            </a:r>
            <a:r>
              <a:rPr sz="2000" dirty="0" err="1"/>
              <a:t>Trockenfutter</a:t>
            </a:r>
            <a:endParaRPr sz="2000"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Vor</a:t>
            </a:r>
            <a:r>
              <a:rPr sz="2000" dirty="0"/>
              <a:t> &amp; </a:t>
            </a:r>
            <a:r>
              <a:rPr sz="2000" dirty="0" err="1"/>
              <a:t>Nachteile</a:t>
            </a:r>
            <a:r>
              <a:rPr sz="2000" dirty="0"/>
              <a:t> </a:t>
            </a:r>
            <a:r>
              <a:rPr sz="2000" dirty="0" err="1"/>
              <a:t>Nassfutter</a:t>
            </a:r>
            <a:endParaRPr sz="2000"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</a:t>
            </a:r>
            <a:r>
              <a:rPr sz="2000" dirty="0" err="1"/>
              <a:t>Zutaten</a:t>
            </a:r>
            <a:r>
              <a:rPr sz="2000" dirty="0"/>
              <a:t> die </a:t>
            </a:r>
            <a:r>
              <a:rPr sz="2000" dirty="0" err="1"/>
              <a:t>vorhanden</a:t>
            </a:r>
            <a:r>
              <a:rPr sz="2000" dirty="0"/>
              <a:t> sein </a:t>
            </a:r>
            <a:r>
              <a:rPr sz="2000" dirty="0" err="1"/>
              <a:t>sollten</a:t>
            </a:r>
            <a:endParaRPr sz="2000"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Marketing &amp; Mythen</a:t>
            </a:r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3F2F54DF-F07B-E461-E0A2-63563B408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Textfeld 3"/>
          <p:cNvSpPr txBox="1"/>
          <p:nvPr/>
        </p:nvSpPr>
        <p:spPr>
          <a:xfrm>
            <a:off x="2240280" y="690284"/>
            <a:ext cx="8427720" cy="501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Wer</a:t>
            </a:r>
            <a:r>
              <a:rPr dirty="0"/>
              <a:t> </a:t>
            </a:r>
            <a:r>
              <a:rPr dirty="0" err="1"/>
              <a:t>legt</a:t>
            </a:r>
            <a:r>
              <a:rPr dirty="0"/>
              <a:t> </a:t>
            </a:r>
            <a:r>
              <a:rPr dirty="0" err="1"/>
              <a:t>eigentlich</a:t>
            </a:r>
            <a:r>
              <a:rPr dirty="0"/>
              <a:t> fest,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Nährstoffe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Fertigfutter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r>
              <a:rPr dirty="0"/>
              <a:t>?</a:t>
            </a:r>
          </a:p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Um </a:t>
            </a:r>
            <a:r>
              <a:rPr dirty="0" err="1"/>
              <a:t>sicherzustellen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die </a:t>
            </a:r>
            <a:r>
              <a:rPr dirty="0" err="1"/>
              <a:t>Anforderungen</a:t>
            </a:r>
            <a:r>
              <a:rPr dirty="0"/>
              <a:t> </a:t>
            </a:r>
            <a:r>
              <a:rPr dirty="0" err="1"/>
              <a:t>erfüllt</a:t>
            </a:r>
            <a:r>
              <a:rPr dirty="0"/>
              <a:t>, </a:t>
            </a:r>
            <a:r>
              <a:rPr dirty="0" err="1"/>
              <a:t>richten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Großteil</a:t>
            </a:r>
            <a:r>
              <a:rPr dirty="0"/>
              <a:t> der </a:t>
            </a:r>
            <a:r>
              <a:rPr dirty="0" err="1"/>
              <a:t>Heimtierfutterhersteller</a:t>
            </a:r>
            <a:r>
              <a:rPr dirty="0"/>
              <a:t> in Europa </a:t>
            </a:r>
            <a:r>
              <a:rPr dirty="0" err="1"/>
              <a:t>bei</a:t>
            </a:r>
            <a:r>
              <a:rPr dirty="0"/>
              <a:t> der </a:t>
            </a:r>
            <a:r>
              <a:rPr dirty="0" err="1"/>
              <a:t>Zusammensetzung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der European Pet Food Industry Federation (FEDIAF).</a:t>
            </a:r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es </a:t>
            </a:r>
            <a:r>
              <a:rPr dirty="0" err="1"/>
              <a:t>werden</a:t>
            </a:r>
            <a:r>
              <a:rPr dirty="0"/>
              <a:t> die Minim</a:t>
            </a:r>
            <a:r>
              <a:rPr lang="de-DE" dirty="0"/>
              <a:t>a</a:t>
            </a:r>
            <a:r>
              <a:rPr dirty="0"/>
              <a:t>l- und </a:t>
            </a:r>
            <a:r>
              <a:rPr dirty="0" err="1"/>
              <a:t>Höchstgehalte</a:t>
            </a:r>
            <a:r>
              <a:rPr dirty="0"/>
              <a:t> von </a:t>
            </a:r>
            <a:r>
              <a:rPr dirty="0" err="1"/>
              <a:t>Proteinen</a:t>
            </a:r>
            <a:r>
              <a:rPr dirty="0"/>
              <a:t>, </a:t>
            </a:r>
            <a:r>
              <a:rPr dirty="0" err="1"/>
              <a:t>Fetten</a:t>
            </a:r>
            <a:r>
              <a:rPr dirty="0"/>
              <a:t>, </a:t>
            </a:r>
            <a:r>
              <a:rPr dirty="0" err="1"/>
              <a:t>Spurenelementen</a:t>
            </a:r>
            <a:r>
              <a:rPr dirty="0"/>
              <a:t>, </a:t>
            </a:r>
            <a:r>
              <a:rPr dirty="0" err="1"/>
              <a:t>Mineralstoffen</a:t>
            </a:r>
            <a:r>
              <a:rPr dirty="0"/>
              <a:t> und </a:t>
            </a:r>
            <a:r>
              <a:rPr dirty="0" err="1"/>
              <a:t>Vitaminen</a:t>
            </a:r>
            <a:r>
              <a:rPr dirty="0"/>
              <a:t> </a:t>
            </a:r>
            <a:r>
              <a:rPr dirty="0" err="1"/>
              <a:t>festgelegt</a:t>
            </a:r>
            <a:endParaRPr dirty="0"/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Jährliche</a:t>
            </a:r>
            <a:r>
              <a:rPr dirty="0"/>
              <a:t> </a:t>
            </a:r>
            <a:r>
              <a:rPr dirty="0" err="1"/>
              <a:t>Überprüfung</a:t>
            </a:r>
            <a:r>
              <a:rPr dirty="0"/>
              <a:t> und </a:t>
            </a:r>
            <a:r>
              <a:rPr dirty="0" err="1"/>
              <a:t>Aktualisierung</a:t>
            </a:r>
            <a:r>
              <a:rPr dirty="0"/>
              <a:t> (</a:t>
            </a:r>
            <a:r>
              <a:rPr dirty="0" err="1"/>
              <a:t>Recht</a:t>
            </a:r>
            <a:r>
              <a:rPr dirty="0"/>
              <a:t> und Wissenschaft)</a:t>
            </a:r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Daher </a:t>
            </a:r>
            <a:r>
              <a:rPr dirty="0" err="1"/>
              <a:t>ist</a:t>
            </a:r>
            <a:r>
              <a:rPr dirty="0"/>
              <a:t> es </a:t>
            </a:r>
            <a:r>
              <a:rPr dirty="0" err="1"/>
              <a:t>ratsam</a:t>
            </a:r>
            <a:r>
              <a:rPr dirty="0"/>
              <a:t> auf die </a:t>
            </a:r>
            <a:r>
              <a:rPr dirty="0" err="1"/>
              <a:t>Kennzeichnung</a:t>
            </a:r>
            <a:r>
              <a:rPr dirty="0"/>
              <a:t> "</a:t>
            </a:r>
            <a:r>
              <a:rPr dirty="0" err="1"/>
              <a:t>Alleinfuttermittel</a:t>
            </a:r>
            <a:r>
              <a:rPr dirty="0"/>
              <a:t>“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„</a:t>
            </a:r>
            <a:r>
              <a:rPr dirty="0" err="1"/>
              <a:t>Alleinfuttermittel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FEDIAF </a:t>
            </a:r>
            <a:r>
              <a:rPr dirty="0" err="1"/>
              <a:t>Richtlinie</a:t>
            </a:r>
            <a:r>
              <a:rPr dirty="0"/>
              <a:t>"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achten</a:t>
            </a:r>
            <a:r>
              <a:rPr dirty="0"/>
              <a:t>.</a:t>
            </a:r>
          </a:p>
        </p:txBody>
      </p:sp>
      <p:sp>
        <p:nvSpPr>
          <p:cNvPr id="113" name="Pfeil: nach rechts 5"/>
          <p:cNvSpPr/>
          <p:nvPr/>
        </p:nvSpPr>
        <p:spPr>
          <a:xfrm>
            <a:off x="1524000" y="3462337"/>
            <a:ext cx="621792" cy="3744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4" name="Pfeil: nach rechts 8"/>
          <p:cNvSpPr/>
          <p:nvPr/>
        </p:nvSpPr>
        <p:spPr>
          <a:xfrm>
            <a:off x="1524000" y="4169685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5" name="Pfeil: nach rechts 9"/>
          <p:cNvSpPr/>
          <p:nvPr/>
        </p:nvSpPr>
        <p:spPr>
          <a:xfrm>
            <a:off x="1524000" y="4850831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29696E8-A1C0-6EF4-797E-28F877FC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Textfeld 3"/>
          <p:cNvSpPr txBox="1"/>
          <p:nvPr/>
        </p:nvSpPr>
        <p:spPr>
          <a:xfrm>
            <a:off x="2496312" y="1125915"/>
            <a:ext cx="5376672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</a:t>
            </a:r>
            <a:r>
              <a:rPr dirty="0" err="1"/>
              <a:t>Alleinfuttermittel</a:t>
            </a:r>
            <a:r>
              <a:rPr sz="1800" b="0" dirty="0"/>
              <a:t> </a:t>
            </a:r>
            <a:endParaRPr lang="de-DE" sz="1800" b="0" dirty="0"/>
          </a:p>
          <a:p>
            <a:pPr>
              <a:defRPr sz="2800" b="1"/>
            </a:pPr>
            <a:endParaRPr sz="1800" b="0" dirty="0"/>
          </a:p>
          <a:p>
            <a:endParaRPr sz="1800" b="0" dirty="0"/>
          </a:p>
          <a:p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Futter, welches das Tier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wichtigen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versorgt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Dem Futter muss </a:t>
            </a:r>
            <a:r>
              <a:rPr dirty="0" err="1"/>
              <a:t>nichts</a:t>
            </a:r>
            <a:r>
              <a:rPr dirty="0"/>
              <a:t> </a:t>
            </a:r>
            <a:r>
              <a:rPr dirty="0" err="1"/>
              <a:t>zugefügt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da </a:t>
            </a:r>
            <a:r>
              <a:rPr dirty="0" err="1"/>
              <a:t>Nährstoffe</a:t>
            </a:r>
            <a:r>
              <a:rPr dirty="0"/>
              <a:t> in </a:t>
            </a:r>
            <a:r>
              <a:rPr dirty="0" err="1"/>
              <a:t>ausreichenden</a:t>
            </a:r>
            <a:r>
              <a:rPr dirty="0"/>
              <a:t> Mengen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müssen</a:t>
            </a:r>
            <a:r>
              <a:rPr dirty="0"/>
              <a:t>.</a:t>
            </a:r>
          </a:p>
          <a:p>
            <a:endParaRPr dirty="0"/>
          </a:p>
          <a:p>
            <a:pPr>
              <a:defRPr sz="2000" b="1"/>
            </a:pPr>
            <a:r>
              <a:rPr dirty="0" err="1"/>
              <a:t>Vorsicht</a:t>
            </a:r>
            <a:r>
              <a:rPr sz="1800" b="0" dirty="0"/>
              <a:t>: </a:t>
            </a:r>
            <a:r>
              <a:rPr sz="1800" b="0" dirty="0" err="1"/>
              <a:t>Trotzdem</a:t>
            </a:r>
            <a:r>
              <a:rPr sz="1800" b="0" dirty="0"/>
              <a:t> auf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achten</a:t>
            </a:r>
            <a:r>
              <a:rPr sz="1800" b="0" dirty="0"/>
              <a:t>, da </a:t>
            </a:r>
            <a:r>
              <a:rPr sz="1800" b="0" dirty="0" err="1"/>
              <a:t>nicht</a:t>
            </a:r>
            <a:r>
              <a:rPr sz="1800" b="0" dirty="0"/>
              <a:t> alle </a:t>
            </a:r>
            <a:r>
              <a:rPr sz="1800" b="0" dirty="0" err="1"/>
              <a:t>enthaltenen</a:t>
            </a:r>
            <a:r>
              <a:rPr sz="1800" b="0" dirty="0"/>
              <a:t>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gesund</a:t>
            </a:r>
            <a:r>
              <a:rPr sz="1800" b="0" dirty="0"/>
              <a:t> </a:t>
            </a:r>
            <a:r>
              <a:rPr sz="1800" b="0" dirty="0" err="1"/>
              <a:t>sind</a:t>
            </a:r>
            <a:r>
              <a:rPr sz="1800" b="0" dirty="0"/>
              <a:t> </a:t>
            </a:r>
            <a:r>
              <a:rPr sz="1800" b="0" dirty="0" err="1"/>
              <a:t>z.B.</a:t>
            </a:r>
            <a:r>
              <a:rPr sz="1800" b="0" dirty="0"/>
              <a:t> Zucker.</a:t>
            </a:r>
          </a:p>
        </p:txBody>
      </p:sp>
      <p:pic>
        <p:nvPicPr>
          <p:cNvPr id="121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49" y="1263075"/>
            <a:ext cx="3432671" cy="457689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Pfeil: nach rechts 7"/>
          <p:cNvSpPr/>
          <p:nvPr/>
        </p:nvSpPr>
        <p:spPr>
          <a:xfrm>
            <a:off x="1874520" y="3920664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3" name="Pfeil: nach rechts 8"/>
          <p:cNvSpPr/>
          <p:nvPr/>
        </p:nvSpPr>
        <p:spPr>
          <a:xfrm>
            <a:off x="1874520" y="3054575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24" name="Pfeil: nach rechts 9"/>
          <p:cNvSpPr/>
          <p:nvPr/>
        </p:nvSpPr>
        <p:spPr>
          <a:xfrm>
            <a:off x="1874520" y="2247648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6A5E1ECA-6139-9E6B-C3E0-6828596F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Textfeld 5"/>
          <p:cNvSpPr txBox="1"/>
          <p:nvPr/>
        </p:nvSpPr>
        <p:spPr>
          <a:xfrm>
            <a:off x="2286253" y="1098956"/>
            <a:ext cx="6209539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</a:t>
            </a:r>
            <a:r>
              <a:rPr dirty="0" err="1"/>
              <a:t>Ergänzungsfuttermittel</a:t>
            </a:r>
            <a:br>
              <a:rPr lang="de-DE" dirty="0"/>
            </a:br>
            <a:endParaRPr dirty="0"/>
          </a:p>
          <a:p>
            <a:endParaRPr dirty="0"/>
          </a:p>
          <a:p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die Basis der </a:t>
            </a:r>
            <a:r>
              <a:rPr dirty="0" err="1"/>
              <a:t>Ernährung</a:t>
            </a:r>
            <a:r>
              <a:rPr dirty="0"/>
              <a:t> </a:t>
            </a:r>
            <a:r>
              <a:rPr dirty="0" err="1"/>
              <a:t>darstellen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handelt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um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Mischfuttermittel</a:t>
            </a:r>
            <a:r>
              <a:rPr dirty="0"/>
              <a:t>, </a:t>
            </a:r>
            <a:r>
              <a:rPr dirty="0" err="1"/>
              <a:t>bestehend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mindestens</a:t>
            </a:r>
            <a:r>
              <a:rPr dirty="0"/>
              <a:t> 2 </a:t>
            </a:r>
            <a:r>
              <a:rPr dirty="0" err="1"/>
              <a:t>Zutaten</a:t>
            </a:r>
            <a:r>
              <a:rPr dirty="0"/>
              <a:t>.</a:t>
            </a:r>
          </a:p>
          <a:p>
            <a:endParaRPr dirty="0"/>
          </a:p>
          <a:p>
            <a:r>
              <a:rPr dirty="0" err="1"/>
              <a:t>Reicht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längeren</a:t>
            </a:r>
            <a:r>
              <a:rPr dirty="0"/>
              <a:t> </a:t>
            </a:r>
            <a:r>
              <a:rPr dirty="0" err="1"/>
              <a:t>Zeitraum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ausreichende</a:t>
            </a:r>
            <a:r>
              <a:rPr dirty="0"/>
              <a:t> </a:t>
            </a:r>
            <a:r>
              <a:rPr dirty="0" err="1"/>
              <a:t>Versorgung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gewährleisten</a:t>
            </a:r>
            <a:r>
              <a:rPr dirty="0"/>
              <a:t>.</a:t>
            </a:r>
          </a:p>
        </p:txBody>
      </p:sp>
      <p:sp>
        <p:nvSpPr>
          <p:cNvPr id="130" name="Pfeil: nach rechts 6"/>
          <p:cNvSpPr/>
          <p:nvPr/>
        </p:nvSpPr>
        <p:spPr>
          <a:xfrm>
            <a:off x="1572131" y="2232193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1" name="Pfeil: nach rechts 7"/>
          <p:cNvSpPr/>
          <p:nvPr/>
        </p:nvSpPr>
        <p:spPr>
          <a:xfrm>
            <a:off x="1572130" y="2925874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2" name="Pfeil: nach rechts 8"/>
          <p:cNvSpPr/>
          <p:nvPr/>
        </p:nvSpPr>
        <p:spPr>
          <a:xfrm>
            <a:off x="1572129" y="3745762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8D2381E7-D784-626A-83B8-54ADBA87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Textfeld 3"/>
          <p:cNvSpPr txBox="1"/>
          <p:nvPr/>
        </p:nvSpPr>
        <p:spPr>
          <a:xfrm>
            <a:off x="2218944" y="1086901"/>
            <a:ext cx="7754112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     </a:t>
            </a:r>
            <a:r>
              <a:rPr dirty="0" err="1"/>
              <a:t>Einzelfuttermittel</a:t>
            </a:r>
            <a:endParaRPr dirty="0"/>
          </a:p>
          <a:p>
            <a:pPr>
              <a:defRPr sz="2800" b="1"/>
            </a:pPr>
            <a:endParaRPr lang="de-DE" dirty="0"/>
          </a:p>
          <a:p>
            <a:pPr>
              <a:defRPr sz="2800" b="1"/>
            </a:pPr>
            <a:endParaRPr dirty="0"/>
          </a:p>
          <a:p>
            <a:r>
              <a:rPr dirty="0" err="1"/>
              <a:t>Besteht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nur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Zutat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Oft </a:t>
            </a:r>
            <a:r>
              <a:rPr dirty="0" err="1"/>
              <a:t>wird</a:t>
            </a:r>
            <a:r>
              <a:rPr dirty="0"/>
              <a:t> es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Reinfleisch</a:t>
            </a:r>
            <a:r>
              <a:rPr dirty="0"/>
              <a:t> </a:t>
            </a:r>
            <a:r>
              <a:rPr dirty="0" err="1"/>
              <a:t>deklariert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eignet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u.a.</a:t>
            </a:r>
            <a:r>
              <a:rPr dirty="0"/>
              <a:t> für </a:t>
            </a:r>
            <a:r>
              <a:rPr dirty="0" err="1"/>
              <a:t>Ausschlussdiäten</a:t>
            </a:r>
            <a:r>
              <a:rPr dirty="0"/>
              <a:t> und </a:t>
            </a:r>
            <a:r>
              <a:rPr dirty="0" err="1"/>
              <a:t>Giardien</a:t>
            </a:r>
            <a:r>
              <a:rPr dirty="0"/>
              <a:t>.</a:t>
            </a:r>
          </a:p>
        </p:txBody>
      </p:sp>
      <p:sp>
        <p:nvSpPr>
          <p:cNvPr id="138" name="Pfeil: nach rechts 8"/>
          <p:cNvSpPr/>
          <p:nvPr/>
        </p:nvSpPr>
        <p:spPr>
          <a:xfrm>
            <a:off x="1540762" y="346953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39" name="Pfeil: nach rechts 9"/>
          <p:cNvSpPr/>
          <p:nvPr/>
        </p:nvSpPr>
        <p:spPr>
          <a:xfrm>
            <a:off x="1540761" y="2903432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0" name="Pfeil: nach rechts 10"/>
          <p:cNvSpPr/>
          <p:nvPr/>
        </p:nvSpPr>
        <p:spPr>
          <a:xfrm>
            <a:off x="1540761" y="239030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pic>
        <p:nvPicPr>
          <p:cNvPr id="141" name="Grafik 14" descr="Grafik 14"/>
          <p:cNvPicPr>
            <a:picLocks noChangeAspect="1"/>
          </p:cNvPicPr>
          <p:nvPr/>
        </p:nvPicPr>
        <p:blipFill>
          <a:blip r:embed="rId3"/>
          <a:srcRect l="17623" t="7215" r="19576" b="3831"/>
          <a:stretch>
            <a:fillRect/>
          </a:stretch>
        </p:blipFill>
        <p:spPr>
          <a:xfrm>
            <a:off x="7218249" y="1086901"/>
            <a:ext cx="4055482" cy="438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D7301A4E-CA66-9C1D-0257-BB9F3E24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6" name="Textfeld 3"/>
          <p:cNvSpPr txBox="1"/>
          <p:nvPr/>
        </p:nvSpPr>
        <p:spPr>
          <a:xfrm>
            <a:off x="2074163" y="1113218"/>
            <a:ext cx="8860537" cy="35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</a:t>
            </a:r>
            <a:r>
              <a:rPr dirty="0"/>
              <a:t>Was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?</a:t>
            </a:r>
          </a:p>
          <a:p>
            <a:pPr>
              <a:defRPr sz="2800" b="1"/>
            </a:pPr>
            <a:endParaRPr dirty="0"/>
          </a:p>
          <a:p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Hinweise</a:t>
            </a:r>
            <a:r>
              <a:rPr dirty="0"/>
              <a:t>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Inhaltsstoffe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Futter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finden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Man </a:t>
            </a:r>
            <a:r>
              <a:rPr dirty="0" err="1"/>
              <a:t>unterscheidet</a:t>
            </a:r>
            <a:r>
              <a:rPr dirty="0"/>
              <a:t> </a:t>
            </a:r>
            <a:r>
              <a:rPr dirty="0" err="1"/>
              <a:t>zwischen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offenen</a:t>
            </a:r>
            <a:r>
              <a:rPr dirty="0"/>
              <a:t> und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r>
              <a:rPr dirty="0"/>
              <a:t>die </a:t>
            </a: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Pflicht</a:t>
            </a:r>
            <a:r>
              <a:rPr dirty="0"/>
              <a:t> und 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freiwillig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Bei der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die </a:t>
            </a:r>
            <a:r>
              <a:rPr dirty="0" err="1"/>
              <a:t>einzelnen</a:t>
            </a:r>
            <a:r>
              <a:rPr dirty="0"/>
              <a:t> </a:t>
            </a:r>
            <a:r>
              <a:rPr dirty="0" err="1"/>
              <a:t>Bestandteile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Gruppen </a:t>
            </a:r>
            <a:r>
              <a:rPr dirty="0" err="1"/>
              <a:t>zusammen</a:t>
            </a:r>
            <a:r>
              <a:rPr dirty="0"/>
              <a:t> </a:t>
            </a:r>
            <a:r>
              <a:rPr dirty="0" err="1"/>
              <a:t>gefasst</a:t>
            </a:r>
            <a:r>
              <a:rPr dirty="0"/>
              <a:t> (</a:t>
            </a:r>
            <a:r>
              <a:rPr dirty="0" err="1"/>
              <a:t>z.B.</a:t>
            </a:r>
            <a:r>
              <a:rPr dirty="0"/>
              <a:t> </a:t>
            </a:r>
            <a:r>
              <a:rPr dirty="0" err="1"/>
              <a:t>Fleisch</a:t>
            </a:r>
            <a:r>
              <a:rPr dirty="0"/>
              <a:t> und </a:t>
            </a:r>
            <a:r>
              <a:rPr dirty="0" err="1"/>
              <a:t>tierische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).</a:t>
            </a:r>
          </a:p>
          <a:p>
            <a:endParaRPr dirty="0"/>
          </a:p>
          <a:p>
            <a:r>
              <a:rPr dirty="0"/>
              <a:t>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Einblicke</a:t>
            </a:r>
            <a:r>
              <a:rPr dirty="0"/>
              <a:t> in alle </a:t>
            </a:r>
            <a:r>
              <a:rPr dirty="0" err="1"/>
              <a:t>Inhaltsstoffe</a:t>
            </a:r>
            <a:r>
              <a:rPr dirty="0"/>
              <a:t> und 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prozentuelle</a:t>
            </a:r>
            <a:r>
              <a:rPr dirty="0"/>
              <a:t> </a:t>
            </a:r>
            <a:r>
              <a:rPr dirty="0" err="1"/>
              <a:t>Verteilung</a:t>
            </a:r>
            <a:r>
              <a:rPr dirty="0"/>
              <a:t>.</a:t>
            </a:r>
          </a:p>
        </p:txBody>
      </p:sp>
      <p:sp>
        <p:nvSpPr>
          <p:cNvPr id="147" name="Pfeil: nach rechts 5"/>
          <p:cNvSpPr/>
          <p:nvPr/>
        </p:nvSpPr>
        <p:spPr>
          <a:xfrm>
            <a:off x="1406652" y="2001838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8" name="Pfeil: nach rechts 6"/>
          <p:cNvSpPr/>
          <p:nvPr/>
        </p:nvSpPr>
        <p:spPr>
          <a:xfrm>
            <a:off x="1406652" y="264955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9" name="Pfeil: nach rechts 7"/>
          <p:cNvSpPr/>
          <p:nvPr/>
        </p:nvSpPr>
        <p:spPr>
          <a:xfrm>
            <a:off x="1406652" y="4245584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50" name="Pfeil: nach rechts 8"/>
          <p:cNvSpPr/>
          <p:nvPr/>
        </p:nvSpPr>
        <p:spPr>
          <a:xfrm>
            <a:off x="1396746" y="3447570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4099BEFB-C449-F855-5459-3334D497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5" name="Textfeld 3"/>
          <p:cNvSpPr txBox="1"/>
          <p:nvPr/>
        </p:nvSpPr>
        <p:spPr>
          <a:xfrm>
            <a:off x="2450591" y="1817307"/>
            <a:ext cx="7845554" cy="236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Beispiel</a:t>
            </a:r>
            <a:r>
              <a:rPr dirty="0"/>
              <a:t> für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>
              <a:defRPr sz="2800" b="1"/>
            </a:pPr>
            <a:endParaRPr dirty="0"/>
          </a:p>
          <a:p>
            <a:pPr>
              <a:defRPr b="1"/>
            </a:pPr>
            <a:r>
              <a:rPr dirty="0" err="1"/>
              <a:t>Zusammensetzung</a:t>
            </a:r>
            <a:r>
              <a:rPr dirty="0"/>
              <a:t>:</a:t>
            </a:r>
            <a:br>
              <a:rPr dirty="0"/>
            </a:br>
            <a:r>
              <a:rPr b="0" dirty="0" err="1"/>
              <a:t>Getrocknetes</a:t>
            </a:r>
            <a:r>
              <a:rPr b="0" dirty="0"/>
              <a:t> </a:t>
            </a:r>
            <a:r>
              <a:rPr b="0" dirty="0" err="1"/>
              <a:t>Geflügelprotein</a:t>
            </a:r>
            <a:r>
              <a:rPr b="0" dirty="0"/>
              <a:t>; </a:t>
            </a:r>
            <a:r>
              <a:rPr b="0" dirty="0" err="1"/>
              <a:t>Vollkornmais</a:t>
            </a:r>
            <a:r>
              <a:rPr b="0" dirty="0"/>
              <a:t>; Reis; </a:t>
            </a:r>
            <a:r>
              <a:rPr b="0" dirty="0" err="1"/>
              <a:t>Geflügelfett</a:t>
            </a:r>
            <a:r>
              <a:rPr b="0" dirty="0"/>
              <a:t>; </a:t>
            </a:r>
            <a:r>
              <a:rPr b="0" dirty="0" err="1"/>
              <a:t>Rübenfaser</a:t>
            </a:r>
            <a:r>
              <a:rPr b="0" dirty="0"/>
              <a:t>; </a:t>
            </a:r>
            <a:r>
              <a:rPr b="0" dirty="0" err="1"/>
              <a:t>hydrolysiertes</a:t>
            </a:r>
            <a:r>
              <a:rPr b="0" dirty="0"/>
              <a:t> </a:t>
            </a:r>
            <a:r>
              <a:rPr b="0" dirty="0" err="1"/>
              <a:t>Geflügelprotein</a:t>
            </a:r>
            <a:r>
              <a:rPr b="0" dirty="0"/>
              <a:t>; </a:t>
            </a:r>
            <a:r>
              <a:rPr b="0" dirty="0" err="1"/>
              <a:t>Mineralstoffe</a:t>
            </a:r>
            <a:r>
              <a:rPr b="0" dirty="0"/>
              <a:t> (</a:t>
            </a:r>
            <a:r>
              <a:rPr b="0" dirty="0" err="1"/>
              <a:t>Natriumtripolyphosphat</a:t>
            </a:r>
            <a:r>
              <a:rPr b="0" dirty="0"/>
              <a:t> 0,35%); </a:t>
            </a:r>
            <a:r>
              <a:rPr b="0" dirty="0" err="1"/>
              <a:t>hydrolysiertes</a:t>
            </a:r>
            <a:r>
              <a:rPr b="0" dirty="0"/>
              <a:t> </a:t>
            </a:r>
            <a:r>
              <a:rPr b="0" dirty="0" err="1"/>
              <a:t>tierisches</a:t>
            </a:r>
            <a:r>
              <a:rPr b="0" dirty="0"/>
              <a:t> Protein; Hefe; </a:t>
            </a:r>
            <a:r>
              <a:rPr b="0" dirty="0" err="1"/>
              <a:t>gemahlene</a:t>
            </a:r>
            <a:r>
              <a:rPr b="0" dirty="0"/>
              <a:t> </a:t>
            </a:r>
            <a:r>
              <a:rPr b="0" dirty="0" err="1"/>
              <a:t>Chicorée</a:t>
            </a:r>
            <a:r>
              <a:rPr b="0" dirty="0"/>
              <a:t>-Wurzel (</a:t>
            </a:r>
            <a:r>
              <a:rPr b="0" dirty="0" err="1"/>
              <a:t>natürliche</a:t>
            </a:r>
            <a:r>
              <a:rPr b="0" dirty="0"/>
              <a:t> Quelle von Inulin).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</Words>
  <Application>Microsoft Office PowerPoint</Application>
  <PresentationFormat>Breitbild</PresentationFormat>
  <Paragraphs>208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Lucas Saric</dc:creator>
  <cp:lastModifiedBy>Lucas Saric</cp:lastModifiedBy>
  <cp:revision>4</cp:revision>
  <dcterms:modified xsi:type="dcterms:W3CDTF">2024-08-26T23:58:26Z</dcterms:modified>
</cp:coreProperties>
</file>