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7" r:id="rId13"/>
    <p:sldId id="278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6350" cap="flat">
              <a:solidFill>
                <a:schemeClr val="accent6"/>
              </a:solidFill>
              <a:prstDash val="solid"/>
              <a:miter lim="800000"/>
            </a:ln>
          </a:left>
          <a:right>
            <a:ln w="6350" cap="flat">
              <a:solidFill>
                <a:schemeClr val="accent6"/>
              </a:solidFill>
              <a:prstDash val="solid"/>
              <a:miter lim="800000"/>
            </a:ln>
          </a:right>
          <a:top>
            <a:ln w="6350" cap="flat">
              <a:solidFill>
                <a:schemeClr val="accent6"/>
              </a:solidFill>
              <a:prstDash val="solid"/>
              <a:miter lim="800000"/>
            </a:ln>
          </a:top>
          <a:bottom>
            <a:ln w="6350" cap="flat">
              <a:solidFill>
                <a:schemeClr val="accent6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6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6"/>
              </a:solidFill>
              <a:prstDash val="solid"/>
              <a:miter lim="800000"/>
            </a:ln>
          </a:insideV>
        </a:tcBdr>
        <a:fill>
          <a:solidFill>
            <a:schemeClr val="accent6">
              <a:alpha val="4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6350" cap="flat">
              <a:solidFill>
                <a:schemeClr val="accent6"/>
              </a:solidFill>
              <a:prstDash val="solid"/>
              <a:miter lim="800000"/>
            </a:ln>
          </a:left>
          <a:right>
            <a:ln w="12700" cap="flat">
              <a:solidFill>
                <a:schemeClr val="accent6"/>
              </a:solidFill>
              <a:prstDash val="solid"/>
              <a:miter lim="800000"/>
            </a:ln>
          </a:right>
          <a:top>
            <a:ln w="6350" cap="flat">
              <a:solidFill>
                <a:schemeClr val="accent6"/>
              </a:solidFill>
              <a:prstDash val="solid"/>
              <a:miter lim="800000"/>
            </a:ln>
          </a:top>
          <a:bottom>
            <a:ln w="6350" cap="flat">
              <a:solidFill>
                <a:schemeClr val="accent6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6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6"/>
              </a:solidFill>
              <a:prstDash val="solid"/>
              <a:miter lim="800000"/>
            </a:ln>
          </a:insideV>
        </a:tcBdr>
        <a:fill>
          <a:solidFill>
            <a:schemeClr val="accent6">
              <a:alpha val="40000"/>
            </a:scheme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6"/>
              </a:solidFill>
              <a:prstDash val="solid"/>
              <a:miter lim="800000"/>
            </a:ln>
          </a:top>
          <a:bottom>
            <a:ln w="12700" cap="flat">
              <a:solidFill>
                <a:schemeClr val="accent6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chemeClr val="accent6"/>
              </a:solidFill>
              <a:prstDash val="solid"/>
              <a:miter lim="800000"/>
            </a:ln>
          </a:top>
          <a:bottom>
            <a:ln w="12700" cap="flat">
              <a:solidFill>
                <a:srgbClr val="FFFFFF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/>
              </a:solidFill>
              <a:prstDash val="solid"/>
              <a:miter lim="800000"/>
            </a:ln>
          </a:left>
          <a:right>
            <a:ln w="6350" cap="flat">
              <a:solidFill>
                <a:schemeClr val="accent2"/>
              </a:solidFill>
              <a:prstDash val="solid"/>
              <a:miter lim="800000"/>
            </a:ln>
          </a:right>
          <a:top>
            <a:ln w="6350" cap="flat">
              <a:solidFill>
                <a:schemeClr val="accent2"/>
              </a:solidFill>
              <a:prstDash val="solid"/>
              <a:miter lim="800000"/>
            </a:ln>
          </a:top>
          <a:bottom>
            <a:ln w="6350" cap="flat">
              <a:solidFill>
                <a:schemeClr val="accent2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2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2"/>
              </a:solidFill>
              <a:prstDash val="solid"/>
              <a:miter lim="800000"/>
            </a:ln>
          </a:insideV>
        </a:tcBdr>
        <a:fill>
          <a:solidFill>
            <a:schemeClr val="accent2">
              <a:alpha val="4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/>
              </a:solidFill>
              <a:prstDash val="solid"/>
              <a:miter lim="800000"/>
            </a:ln>
          </a:left>
          <a:right>
            <a:ln w="12700" cap="flat">
              <a:solidFill>
                <a:schemeClr val="accent2"/>
              </a:solidFill>
              <a:prstDash val="solid"/>
              <a:miter lim="800000"/>
            </a:ln>
          </a:right>
          <a:top>
            <a:ln w="6350" cap="flat">
              <a:solidFill>
                <a:schemeClr val="accent2"/>
              </a:solidFill>
              <a:prstDash val="solid"/>
              <a:miter lim="800000"/>
            </a:ln>
          </a:top>
          <a:bottom>
            <a:ln w="6350" cap="flat">
              <a:solidFill>
                <a:schemeClr val="accent2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2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2"/>
              </a:solidFill>
              <a:prstDash val="solid"/>
              <a:miter lim="800000"/>
            </a:ln>
          </a:insideV>
        </a:tcBdr>
        <a:fill>
          <a:solidFill>
            <a:schemeClr val="accent2">
              <a:alpha val="40000"/>
            </a:scheme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2"/>
              </a:solidFill>
              <a:prstDash val="solid"/>
              <a:miter lim="800000"/>
            </a:ln>
          </a:top>
          <a:bottom>
            <a:ln w="12700" cap="flat">
              <a:solidFill>
                <a:schemeClr val="accent2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chemeClr val="accent2"/>
              </a:solidFill>
              <a:prstDash val="solid"/>
              <a:miter lim="800000"/>
            </a:ln>
          </a:top>
          <a:bottom>
            <a:ln w="12700" cap="flat">
              <a:solidFill>
                <a:srgbClr val="FFFFFF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8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Titeltext</a:t>
            </a:r>
          </a:p>
        </p:txBody>
      </p:sp>
      <p:sp>
        <p:nvSpPr>
          <p:cNvPr id="1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1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Titeltext</a:t>
            </a:r>
          </a:p>
        </p:txBody>
      </p:sp>
      <p:sp>
        <p:nvSpPr>
          <p:cNvPr id="30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9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8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el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Titeltext</a:t>
            </a:r>
          </a:p>
        </p:txBody>
      </p:sp>
      <p:sp>
        <p:nvSpPr>
          <p:cNvPr id="73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4" name="Textplatzhalt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el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Titeltext</a:t>
            </a:r>
          </a:p>
        </p:txBody>
      </p:sp>
      <p:sp>
        <p:nvSpPr>
          <p:cNvPr id="83" name="Bildplatzhalt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8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el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" name="Untertitel 2"/>
          <p:cNvSpPr txBox="1">
            <a:spLocks noGrp="1"/>
          </p:cNvSpPr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96" name="Grafik 6" descr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Marketing Webinar (1w.pdf" descr="Marketing Webinar (1w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5120" y="0"/>
            <a:ext cx="12642240" cy="71112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B6853B46-80F9-BA49-57DE-E764CAD0B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0" name="Textfeld 5"/>
          <p:cNvSpPr txBox="1"/>
          <p:nvPr/>
        </p:nvSpPr>
        <p:spPr>
          <a:xfrm>
            <a:off x="2321814" y="1536191"/>
            <a:ext cx="7288529" cy="2657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t>Beispiel für eine offene Deklaration</a:t>
            </a:r>
          </a:p>
          <a:p>
            <a:pPr>
              <a:defRPr sz="2800" b="1"/>
            </a:pPr>
            <a:endParaRPr/>
          </a:p>
          <a:p>
            <a:pPr>
              <a:defRPr b="1"/>
            </a:pPr>
            <a:r>
              <a:t>Zusammensetzung:</a:t>
            </a:r>
            <a:br/>
            <a:r>
              <a:rPr b="0"/>
              <a:t>Zusammensetzung: Insektenmehl (33 % Hermetia illucens – entspricht ca. 80 % frischen Insekten), Kartoffelflocken (31 %), Kartoffelstärke (16 %), Rapsöl (6,0 %), Bierhefe (3,5 %), Mineralstoffe (3 %), Cranberry, getrocknet (1,4 %), Rote Bete Pulver (1,4 %), Käsepulver (1,2 %), Distelöl (1 %), Tomatenpulver (0,4 %), Selleriepulver (0,4 %), Flohsamenschalen (0,2 %).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9AC5DE9D-C92F-A9AB-8CB2-E193C647C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277"/>
            <a:ext cx="12192000" cy="6858000"/>
          </a:xfrm>
          <a:prstGeom prst="rect">
            <a:avLst/>
          </a:prstGeom>
        </p:spPr>
      </p:pic>
      <p:sp>
        <p:nvSpPr>
          <p:cNvPr id="165" name="Textfeld 3"/>
          <p:cNvSpPr txBox="1"/>
          <p:nvPr/>
        </p:nvSpPr>
        <p:spPr>
          <a:xfrm>
            <a:off x="2194139" y="1135666"/>
            <a:ext cx="8031480" cy="4117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rPr lang="de-DE" dirty="0"/>
              <a:t>   </a:t>
            </a:r>
            <a:r>
              <a:rPr dirty="0"/>
              <a:t>Janna's Tipp!!!</a:t>
            </a:r>
            <a:br>
              <a:rPr dirty="0"/>
            </a:br>
            <a:br>
              <a:rPr dirty="0"/>
            </a:br>
            <a:r>
              <a:rPr sz="1800" b="0" dirty="0" err="1"/>
              <a:t>Kauft</a:t>
            </a:r>
            <a:r>
              <a:rPr sz="1800" b="0" dirty="0"/>
              <a:t> für </a:t>
            </a:r>
            <a:r>
              <a:rPr sz="1800" b="0" dirty="0" err="1"/>
              <a:t>einen</a:t>
            </a:r>
            <a:r>
              <a:rPr sz="1800" b="0" dirty="0"/>
              <a:t> </a:t>
            </a:r>
            <a:r>
              <a:rPr sz="1800" b="0" dirty="0" err="1"/>
              <a:t>gesunden</a:t>
            </a:r>
            <a:r>
              <a:rPr sz="1800" b="0" dirty="0"/>
              <a:t> Hund </a:t>
            </a:r>
            <a:r>
              <a:rPr sz="1800" b="0" dirty="0" err="1"/>
              <a:t>ausschließlich</a:t>
            </a:r>
            <a:r>
              <a:rPr sz="1800" b="0" dirty="0"/>
              <a:t> </a:t>
            </a:r>
            <a:r>
              <a:rPr sz="1800" b="0" dirty="0" err="1"/>
              <a:t>Alleinfuttermittel</a:t>
            </a:r>
            <a:r>
              <a:rPr sz="1800" b="0" dirty="0"/>
              <a:t> und </a:t>
            </a:r>
            <a:r>
              <a:rPr sz="1800" b="0" dirty="0" err="1"/>
              <a:t>vor</a:t>
            </a:r>
            <a:r>
              <a:rPr sz="1800" b="0" dirty="0"/>
              <a:t> </a:t>
            </a:r>
            <a:r>
              <a:rPr sz="1800" b="0" dirty="0" err="1"/>
              <a:t>allen</a:t>
            </a:r>
            <a:r>
              <a:rPr sz="1800" b="0" dirty="0"/>
              <a:t> </a:t>
            </a:r>
            <a:r>
              <a:rPr sz="1800" b="0" dirty="0" err="1"/>
              <a:t>Dingen</a:t>
            </a:r>
            <a:r>
              <a:rPr sz="1800" b="0" dirty="0"/>
              <a:t> </a:t>
            </a:r>
            <a:r>
              <a:rPr sz="1800" b="0" dirty="0" err="1"/>
              <a:t>nur</a:t>
            </a:r>
            <a:r>
              <a:rPr sz="1800" b="0" dirty="0"/>
              <a:t> Futter </a:t>
            </a:r>
            <a:r>
              <a:rPr sz="1800" b="0" dirty="0" err="1"/>
              <a:t>mit</a:t>
            </a:r>
            <a:r>
              <a:rPr sz="1800" b="0" dirty="0"/>
              <a:t> </a:t>
            </a:r>
            <a:r>
              <a:rPr sz="1800" b="0" dirty="0" err="1"/>
              <a:t>einer</a:t>
            </a:r>
            <a:r>
              <a:rPr sz="1800" b="0" dirty="0"/>
              <a:t> </a:t>
            </a:r>
            <a:r>
              <a:rPr sz="1800" b="0" dirty="0" err="1"/>
              <a:t>offenen</a:t>
            </a:r>
            <a:r>
              <a:rPr sz="1800" b="0" dirty="0"/>
              <a:t> </a:t>
            </a:r>
            <a:r>
              <a:rPr sz="1800" b="0" dirty="0" err="1"/>
              <a:t>Deklaration</a:t>
            </a:r>
            <a:r>
              <a:rPr sz="1800" b="0" dirty="0"/>
              <a:t>. </a:t>
            </a:r>
            <a:r>
              <a:rPr sz="1800" b="0" dirty="0" err="1"/>
              <a:t>Ist</a:t>
            </a:r>
            <a:r>
              <a:rPr sz="1800" b="0" dirty="0"/>
              <a:t> </a:t>
            </a:r>
            <a:r>
              <a:rPr sz="1800" b="0" dirty="0" err="1"/>
              <a:t>diese</a:t>
            </a:r>
            <a:r>
              <a:rPr sz="1800" b="0" dirty="0"/>
              <a:t> </a:t>
            </a:r>
            <a:r>
              <a:rPr sz="1800" b="0" dirty="0" err="1"/>
              <a:t>nicht</a:t>
            </a:r>
            <a:r>
              <a:rPr sz="1800" b="0" dirty="0"/>
              <a:t> </a:t>
            </a:r>
            <a:r>
              <a:rPr sz="1800" b="0" dirty="0" err="1"/>
              <a:t>offen</a:t>
            </a:r>
            <a:r>
              <a:rPr sz="1800" b="0" dirty="0"/>
              <a:t>, </a:t>
            </a:r>
            <a:r>
              <a:rPr sz="1800" b="0" dirty="0" err="1"/>
              <a:t>fragt</a:t>
            </a:r>
            <a:r>
              <a:rPr sz="1800" b="0" dirty="0"/>
              <a:t> </a:t>
            </a:r>
            <a:r>
              <a:rPr sz="1800" b="0" dirty="0" err="1"/>
              <a:t>beim</a:t>
            </a:r>
            <a:r>
              <a:rPr sz="1800" b="0" dirty="0"/>
              <a:t> </a:t>
            </a:r>
            <a:r>
              <a:rPr sz="1800" b="0" dirty="0" err="1"/>
              <a:t>Hersteller</a:t>
            </a:r>
            <a:r>
              <a:rPr sz="1800" b="0" dirty="0"/>
              <a:t> an. </a:t>
            </a:r>
            <a:r>
              <a:rPr sz="1800" b="0" dirty="0" err="1"/>
              <a:t>Ist</a:t>
            </a:r>
            <a:r>
              <a:rPr sz="1800" b="0" dirty="0"/>
              <a:t> der </a:t>
            </a:r>
            <a:r>
              <a:rPr sz="1800" b="0" dirty="0" err="1"/>
              <a:t>Hersteller</a:t>
            </a:r>
            <a:r>
              <a:rPr sz="1800" b="0" dirty="0"/>
              <a:t> </a:t>
            </a:r>
            <a:r>
              <a:rPr sz="1800" b="0" dirty="0" err="1"/>
              <a:t>nicht</a:t>
            </a:r>
            <a:r>
              <a:rPr sz="1800" b="0" dirty="0"/>
              <a:t> </a:t>
            </a:r>
            <a:r>
              <a:rPr sz="1800" b="0" dirty="0" err="1"/>
              <a:t>bereit</a:t>
            </a:r>
            <a:r>
              <a:rPr sz="1800" b="0" dirty="0"/>
              <a:t> </a:t>
            </a:r>
            <a:r>
              <a:rPr sz="1800" b="0" dirty="0" err="1"/>
              <a:t>euch</a:t>
            </a:r>
            <a:r>
              <a:rPr sz="1800" b="0" dirty="0"/>
              <a:t> </a:t>
            </a:r>
            <a:r>
              <a:rPr sz="1800" b="0" dirty="0" err="1"/>
              <a:t>diese</a:t>
            </a:r>
            <a:r>
              <a:rPr sz="1800" b="0" dirty="0"/>
              <a:t> </a:t>
            </a:r>
            <a:r>
              <a:rPr sz="1800" b="0" dirty="0" err="1"/>
              <a:t>Informationen</a:t>
            </a:r>
            <a:r>
              <a:rPr sz="1800" b="0" dirty="0"/>
              <a:t> </a:t>
            </a:r>
            <a:r>
              <a:rPr sz="1800" b="0" dirty="0" err="1"/>
              <a:t>zu</a:t>
            </a:r>
            <a:r>
              <a:rPr sz="1800" b="0" dirty="0"/>
              <a:t> </a:t>
            </a:r>
            <a:r>
              <a:rPr sz="1800" b="0" dirty="0" err="1"/>
              <a:t>geben</a:t>
            </a:r>
            <a:r>
              <a:rPr sz="1800" b="0" dirty="0"/>
              <a:t>, </a:t>
            </a:r>
            <a:r>
              <a:rPr sz="1800" b="0" dirty="0" err="1"/>
              <a:t>stellt</a:t>
            </a:r>
            <a:r>
              <a:rPr sz="1800" b="0" dirty="0"/>
              <a:t> das Futter </a:t>
            </a:r>
            <a:r>
              <a:rPr sz="1800" b="0" dirty="0" err="1"/>
              <a:t>zurück</a:t>
            </a:r>
            <a:r>
              <a:rPr sz="1800" b="0" dirty="0"/>
              <a:t> ins Regal </a:t>
            </a:r>
            <a:r>
              <a:rPr sz="1800" b="0" dirty="0" err="1"/>
              <a:t>bzw</a:t>
            </a:r>
            <a:r>
              <a:rPr sz="1800" b="0" dirty="0"/>
              <a:t>. </a:t>
            </a:r>
            <a:r>
              <a:rPr sz="1800" b="0" dirty="0" err="1"/>
              <a:t>kauft</a:t>
            </a:r>
            <a:r>
              <a:rPr sz="1800" b="0" dirty="0"/>
              <a:t> es </a:t>
            </a:r>
            <a:r>
              <a:rPr sz="1800" b="0" dirty="0" err="1"/>
              <a:t>nicht</a:t>
            </a:r>
            <a:r>
              <a:rPr sz="1800" b="0" dirty="0"/>
              <a:t>!</a:t>
            </a:r>
            <a:br>
              <a:rPr sz="1800" b="0" dirty="0"/>
            </a:br>
            <a:br>
              <a:rPr sz="1800" b="0" dirty="0"/>
            </a:br>
            <a:r>
              <a:rPr sz="1800" b="0" dirty="0" err="1"/>
              <a:t>Ohne</a:t>
            </a:r>
            <a:r>
              <a:rPr sz="1800" b="0" dirty="0"/>
              <a:t> </a:t>
            </a:r>
            <a:r>
              <a:rPr sz="1800" b="0" dirty="0" err="1"/>
              <a:t>klare</a:t>
            </a:r>
            <a:r>
              <a:rPr sz="1800" b="0" dirty="0"/>
              <a:t> </a:t>
            </a:r>
            <a:r>
              <a:rPr sz="1800" b="0" dirty="0" err="1"/>
              <a:t>Deklaration</a:t>
            </a:r>
            <a:r>
              <a:rPr sz="1800" b="0" dirty="0"/>
              <a:t> </a:t>
            </a:r>
            <a:r>
              <a:rPr sz="1800" b="0" dirty="0" err="1"/>
              <a:t>können</a:t>
            </a:r>
            <a:r>
              <a:rPr sz="1800" b="0" dirty="0"/>
              <a:t> </a:t>
            </a:r>
            <a:r>
              <a:rPr sz="1800" b="0" dirty="0" err="1"/>
              <a:t>wir</a:t>
            </a:r>
            <a:r>
              <a:rPr sz="1800" b="0" dirty="0"/>
              <a:t> die </a:t>
            </a:r>
            <a:r>
              <a:rPr sz="1800" b="0" dirty="0" err="1"/>
              <a:t>Futterqualität</a:t>
            </a:r>
            <a:r>
              <a:rPr sz="1800" b="0" dirty="0"/>
              <a:t> </a:t>
            </a:r>
            <a:r>
              <a:rPr sz="1800" b="0" dirty="0" err="1"/>
              <a:t>nicht</a:t>
            </a:r>
            <a:r>
              <a:rPr sz="1800" b="0" dirty="0"/>
              <a:t> </a:t>
            </a:r>
            <a:r>
              <a:rPr sz="1800" b="0" dirty="0" err="1"/>
              <a:t>beurteilen</a:t>
            </a:r>
            <a:r>
              <a:rPr sz="1800" b="0" dirty="0"/>
              <a:t>.</a:t>
            </a:r>
            <a:br>
              <a:rPr sz="1800" b="0" dirty="0"/>
            </a:br>
            <a:br>
              <a:rPr sz="1800" b="0" dirty="0"/>
            </a:br>
            <a:r>
              <a:rPr sz="1800" b="0" dirty="0"/>
              <a:t>Und </a:t>
            </a:r>
            <a:r>
              <a:rPr sz="1800" b="0" dirty="0" err="1"/>
              <a:t>Einblicke</a:t>
            </a:r>
            <a:r>
              <a:rPr sz="1800" b="0" dirty="0"/>
              <a:t> in alle </a:t>
            </a:r>
            <a:r>
              <a:rPr sz="1800" b="0" dirty="0" err="1"/>
              <a:t>Inhaltsstoffe</a:t>
            </a:r>
            <a:r>
              <a:rPr sz="1800" b="0" dirty="0"/>
              <a:t> und der </a:t>
            </a:r>
            <a:r>
              <a:rPr sz="1800" b="0" dirty="0" err="1"/>
              <a:t>prozentualen</a:t>
            </a:r>
            <a:r>
              <a:rPr sz="1800" b="0" dirty="0"/>
              <a:t> </a:t>
            </a:r>
            <a:r>
              <a:rPr sz="1800" b="0" dirty="0" err="1"/>
              <a:t>Verteilung</a:t>
            </a:r>
            <a:r>
              <a:rPr sz="1800" b="0" dirty="0"/>
              <a:t> </a:t>
            </a:r>
            <a:r>
              <a:rPr sz="1800" b="0" dirty="0" err="1"/>
              <a:t>zu</a:t>
            </a:r>
            <a:r>
              <a:rPr sz="1800" b="0" dirty="0"/>
              <a:t> </a:t>
            </a:r>
            <a:r>
              <a:rPr sz="1800" b="0" dirty="0" err="1"/>
              <a:t>geben</a:t>
            </a:r>
            <a:r>
              <a:rPr sz="1800" b="0" dirty="0"/>
              <a:t>, </a:t>
            </a:r>
            <a:r>
              <a:rPr sz="1800" b="0" dirty="0" err="1"/>
              <a:t>ist</a:t>
            </a:r>
            <a:r>
              <a:rPr sz="1800" b="0" dirty="0"/>
              <a:t> in </a:t>
            </a:r>
            <a:r>
              <a:rPr sz="1800" b="0" dirty="0" err="1"/>
              <a:t>gewisser</a:t>
            </a:r>
            <a:r>
              <a:rPr sz="1800" b="0" dirty="0"/>
              <a:t> </a:t>
            </a:r>
            <a:r>
              <a:rPr sz="1800" b="0" dirty="0" err="1"/>
              <a:t>Hinsicht</a:t>
            </a:r>
            <a:r>
              <a:rPr sz="1800" b="0" dirty="0"/>
              <a:t> </a:t>
            </a:r>
            <a:r>
              <a:rPr sz="1800" b="0" dirty="0" err="1"/>
              <a:t>ein</a:t>
            </a:r>
            <a:r>
              <a:rPr sz="1800" b="0" dirty="0"/>
              <a:t> </a:t>
            </a:r>
            <a:r>
              <a:rPr sz="1800" b="0" dirty="0" err="1"/>
              <a:t>Qualitätsmerkmal</a:t>
            </a:r>
            <a:r>
              <a:rPr sz="1800" b="0" dirty="0"/>
              <a:t>!</a:t>
            </a:r>
            <a:br>
              <a:rPr sz="1800" b="0" dirty="0"/>
            </a:br>
            <a:br>
              <a:rPr sz="1800" b="0" dirty="0"/>
            </a:br>
            <a:r>
              <a:rPr sz="1800" b="0" dirty="0"/>
              <a:t>Auch </a:t>
            </a:r>
            <a:r>
              <a:rPr sz="1800" b="0" dirty="0" err="1"/>
              <a:t>Fleisch</a:t>
            </a:r>
            <a:r>
              <a:rPr sz="1800" b="0" dirty="0"/>
              <a:t> und </a:t>
            </a:r>
            <a:r>
              <a:rPr sz="1800" b="0" dirty="0" err="1"/>
              <a:t>tierische</a:t>
            </a:r>
            <a:r>
              <a:rPr sz="1800" b="0" dirty="0"/>
              <a:t> </a:t>
            </a:r>
            <a:r>
              <a:rPr sz="1800" b="0" dirty="0" err="1"/>
              <a:t>Nebenerzeugnisse</a:t>
            </a:r>
            <a:r>
              <a:rPr sz="1800" b="0" dirty="0"/>
              <a:t> </a:t>
            </a:r>
            <a:r>
              <a:rPr sz="1800" b="0" dirty="0" err="1"/>
              <a:t>sollte</a:t>
            </a:r>
            <a:r>
              <a:rPr sz="1800" b="0" dirty="0"/>
              <a:t> </a:t>
            </a:r>
            <a:r>
              <a:rPr sz="1800" b="0" dirty="0" err="1"/>
              <a:t>genauestens</a:t>
            </a:r>
            <a:r>
              <a:rPr sz="1800" b="0" dirty="0"/>
              <a:t> </a:t>
            </a:r>
            <a:r>
              <a:rPr sz="1800" b="0" dirty="0" err="1"/>
              <a:t>aufgeschlüsselt</a:t>
            </a:r>
            <a:r>
              <a:rPr sz="1800" b="0" dirty="0"/>
              <a:t> sein.</a:t>
            </a:r>
          </a:p>
        </p:txBody>
      </p:sp>
      <p:sp>
        <p:nvSpPr>
          <p:cNvPr id="166" name="Pfeil: nach rechts 5"/>
          <p:cNvSpPr/>
          <p:nvPr/>
        </p:nvSpPr>
        <p:spPr>
          <a:xfrm>
            <a:off x="1495044" y="2067622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80B860"/>
              </a:gs>
              <a:gs pos="50000">
                <a:srgbClr val="6FB242"/>
              </a:gs>
              <a:gs pos="100000">
                <a:srgbClr val="61A236"/>
              </a:gs>
            </a:gsLst>
            <a:lin ang="5400000"/>
          </a:gra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7" name="Pfeil: nach rechts 6"/>
          <p:cNvSpPr/>
          <p:nvPr/>
        </p:nvSpPr>
        <p:spPr>
          <a:xfrm>
            <a:off x="1495043" y="3891590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80B860"/>
              </a:gs>
              <a:gs pos="50000">
                <a:srgbClr val="6FB242"/>
              </a:gs>
              <a:gs pos="100000">
                <a:srgbClr val="61A236"/>
              </a:gs>
            </a:gsLst>
            <a:lin ang="5400000"/>
          </a:gra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8" name="Pfeil: nach rechts 7"/>
          <p:cNvSpPr/>
          <p:nvPr/>
        </p:nvSpPr>
        <p:spPr>
          <a:xfrm>
            <a:off x="1495042" y="4724376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80B860"/>
              </a:gs>
              <a:gs pos="50000">
                <a:srgbClr val="6FB242"/>
              </a:gs>
              <a:gs pos="100000">
                <a:srgbClr val="61A236"/>
              </a:gs>
            </a:gsLst>
            <a:lin ang="5400000"/>
          </a:gra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9" name="Pfeil: nach rechts 8"/>
          <p:cNvSpPr/>
          <p:nvPr/>
        </p:nvSpPr>
        <p:spPr>
          <a:xfrm>
            <a:off x="1495043" y="3395999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80B860"/>
              </a:gs>
              <a:gs pos="50000">
                <a:srgbClr val="6FB242"/>
              </a:gs>
              <a:gs pos="100000">
                <a:srgbClr val="61A236"/>
              </a:gs>
            </a:gsLst>
            <a:lin ang="5400000"/>
          </a:gra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BE676D-14D4-39DC-ECCA-FF0B77FB8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C4DCA82-E49B-AA62-FACD-F0E903C77B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 descr="Ein Bild, das Text, Screenshot, Schrift, Brief enthält.&#10;&#10;Automatisch generierte Beschreibung">
            <a:extLst>
              <a:ext uri="{FF2B5EF4-FFF2-40B4-BE49-F238E27FC236}">
                <a16:creationId xmlns:a16="http://schemas.microsoft.com/office/drawing/2014/main" id="{231DA14A-B68F-E6F2-507F-E3B0B9174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5654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564062-EF64-ED16-F257-F2C745213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BA5054-44F8-70DA-2664-D30F5DAA23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 descr="Ein Bild, das Text, Screenshot, Schrift enthält.&#10;&#10;Automatisch generierte Beschreibung">
            <a:extLst>
              <a:ext uri="{FF2B5EF4-FFF2-40B4-BE49-F238E27FC236}">
                <a16:creationId xmlns:a16="http://schemas.microsoft.com/office/drawing/2014/main" id="{A6048CB4-5010-6067-C2F7-0A5CFB1DF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3012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33FB1B2-2985-84A0-9986-23C97835D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2491" y="0"/>
            <a:ext cx="12914491" cy="7264400"/>
          </a:xfrm>
          <a:prstGeom prst="rect">
            <a:avLst/>
          </a:prstGeom>
        </p:spPr>
      </p:pic>
      <p:graphicFrame>
        <p:nvGraphicFramePr>
          <p:cNvPr id="174" name="Tabelle 3"/>
          <p:cNvGraphicFramePr/>
          <p:nvPr/>
        </p:nvGraphicFramePr>
        <p:xfrm>
          <a:off x="2187027" y="1468110"/>
          <a:ext cx="3382957" cy="416922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82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99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Vorteile</a:t>
                      </a:r>
                    </a:p>
                  </a:txBody>
                  <a:tcPr marL="45720" marR="45720" anchor="b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376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Einfach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zu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lagern</a:t>
                      </a:r>
                      <a:r>
                        <a:rPr dirty="0"/>
                        <a:t>, </a:t>
                      </a:r>
                      <a:r>
                        <a:rPr dirty="0" err="1"/>
                        <a:t>kaum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Zeitaufwand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320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Kostengünstig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320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/>
                        <a:t>Lange </a:t>
                      </a:r>
                      <a:r>
                        <a:rPr dirty="0" err="1"/>
                        <a:t>Haltbarkeit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320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Weniger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Verpackungsmüll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320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Einfach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zu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portionieren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320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Geruchsärmer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1965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Durch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höheren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Fettgehalt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nehmen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Hunde</a:t>
                      </a:r>
                      <a:r>
                        <a:rPr dirty="0"/>
                        <a:t> in der Regel </a:t>
                      </a:r>
                      <a:r>
                        <a:rPr dirty="0" err="1"/>
                        <a:t>nicht</a:t>
                      </a:r>
                      <a:r>
                        <a:rPr dirty="0"/>
                        <a:t> ab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1965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Zahngesundheit</a:t>
                      </a:r>
                      <a:r>
                        <a:rPr dirty="0"/>
                        <a:t>: </a:t>
                      </a:r>
                      <a:r>
                        <a:rPr dirty="0" err="1"/>
                        <a:t>streiten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sich</a:t>
                      </a:r>
                      <a:r>
                        <a:rPr dirty="0"/>
                        <a:t> die </a:t>
                      </a:r>
                      <a:r>
                        <a:rPr dirty="0" err="1"/>
                        <a:t>Gelehrten</a:t>
                      </a:r>
                      <a:r>
                        <a:rPr dirty="0"/>
                        <a:t>, also </a:t>
                      </a:r>
                      <a:r>
                        <a:rPr dirty="0" err="1"/>
                        <a:t>nehmen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wir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einfach</a:t>
                      </a:r>
                      <a:r>
                        <a:rPr dirty="0"/>
                        <a:t> Janna`s </a:t>
                      </a:r>
                      <a:r>
                        <a:rPr dirty="0" err="1"/>
                        <a:t>Meinung</a:t>
                      </a:r>
                      <a:r>
                        <a:rPr dirty="0"/>
                        <a:t> ...</a:t>
                      </a:r>
                      <a:r>
                        <a:rPr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😄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75" name="Tabelle 7"/>
          <p:cNvGraphicFramePr/>
          <p:nvPr>
            <p:extLst>
              <p:ext uri="{D42A27DB-BD31-4B8C-83A1-F6EECF244321}">
                <p14:modId xmlns:p14="http://schemas.microsoft.com/office/powerpoint/2010/main" val="2568150776"/>
              </p:ext>
            </p:extLst>
          </p:nvPr>
        </p:nvGraphicFramePr>
        <p:xfrm>
          <a:off x="5650860" y="1470368"/>
          <a:ext cx="5541395" cy="4871084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5541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69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Nachteile</a:t>
                      </a:r>
                    </a:p>
                  </a:txBody>
                  <a:tcPr marL="35091" marR="35091" marT="35091" marB="35091" anchor="b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885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Unnatürlichste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Ernährungsform</a:t>
                      </a:r>
                      <a:endParaRPr dirty="0"/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3566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/>
                        <a:t> </a:t>
                      </a:r>
                      <a:r>
                        <a:rPr dirty="0" err="1"/>
                        <a:t>Geringer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Feuchtigkeitsgehalt</a:t>
                      </a:r>
                      <a:r>
                        <a:rPr dirty="0"/>
                        <a:t> (</a:t>
                      </a:r>
                      <a:r>
                        <a:rPr dirty="0" err="1"/>
                        <a:t>Hunde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müssten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deutlich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mehr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trinken</a:t>
                      </a:r>
                      <a:r>
                        <a:rPr dirty="0"/>
                        <a:t>). Oft </a:t>
                      </a:r>
                      <a:r>
                        <a:rPr dirty="0" err="1"/>
                        <a:t>sind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nur</a:t>
                      </a:r>
                      <a:r>
                        <a:rPr dirty="0"/>
                        <a:t> 10% und </a:t>
                      </a:r>
                      <a:r>
                        <a:rPr dirty="0" err="1"/>
                        <a:t>weniger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Feuchtigkeit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enthalten</a:t>
                      </a:r>
                      <a:r>
                        <a:rPr dirty="0"/>
                        <a:t>, </a:t>
                      </a:r>
                      <a:r>
                        <a:rPr dirty="0" err="1"/>
                        <a:t>daher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entfällt</a:t>
                      </a:r>
                      <a:r>
                        <a:rPr dirty="0"/>
                        <a:t> die </a:t>
                      </a:r>
                      <a:r>
                        <a:rPr dirty="0" err="1"/>
                        <a:t>Angabepflicht</a:t>
                      </a:r>
                      <a:r>
                        <a:rPr dirty="0"/>
                        <a:t> (ab 14%).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105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Futtermilben</a:t>
                      </a:r>
                      <a:r>
                        <a:rPr dirty="0"/>
                        <a:t> / Schimmel (</a:t>
                      </a:r>
                      <a:r>
                        <a:rPr dirty="0" err="1"/>
                        <a:t>kommen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ausschließlich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im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Trockenfutter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vor</a:t>
                      </a:r>
                      <a:r>
                        <a:rPr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7779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Hohe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Temperaturen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bei</a:t>
                      </a:r>
                      <a:r>
                        <a:rPr dirty="0"/>
                        <a:t> der </a:t>
                      </a:r>
                      <a:r>
                        <a:rPr dirty="0" err="1"/>
                        <a:t>Herstellung</a:t>
                      </a:r>
                      <a:r>
                        <a:rPr dirty="0"/>
                        <a:t> (</a:t>
                      </a:r>
                      <a:r>
                        <a:rPr dirty="0" err="1"/>
                        <a:t>Vitamine</a:t>
                      </a:r>
                      <a:r>
                        <a:rPr dirty="0"/>
                        <a:t> und </a:t>
                      </a:r>
                      <a:r>
                        <a:rPr dirty="0" err="1"/>
                        <a:t>Mineralien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gehen</a:t>
                      </a:r>
                      <a:r>
                        <a:rPr dirty="0"/>
                        <a:t> kaputt, </a:t>
                      </a:r>
                      <a:r>
                        <a:rPr dirty="0" err="1"/>
                        <a:t>diese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müssen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dann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wieder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synthetisch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zugefügt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werden</a:t>
                      </a:r>
                      <a:r>
                        <a:rPr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2885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Konservierungsstoffe</a:t>
                      </a:r>
                      <a:endParaRPr dirty="0"/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885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Teilweise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keine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frischen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Rohstoffe</a:t>
                      </a:r>
                      <a:r>
                        <a:rPr dirty="0"/>
                        <a:t> (</a:t>
                      </a:r>
                      <a:r>
                        <a:rPr dirty="0" err="1"/>
                        <a:t>wie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z.B.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Fleischmehl</a:t>
                      </a:r>
                      <a:r>
                        <a:rPr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2885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/>
                        <a:t>Da es </a:t>
                      </a:r>
                      <a:r>
                        <a:rPr dirty="0" err="1"/>
                        <a:t>nicht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saftig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ist</a:t>
                      </a:r>
                      <a:r>
                        <a:rPr dirty="0"/>
                        <a:t>, </a:t>
                      </a:r>
                      <a:r>
                        <a:rPr dirty="0" err="1"/>
                        <a:t>fressen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einige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Hunde</a:t>
                      </a:r>
                      <a:r>
                        <a:rPr dirty="0"/>
                        <a:t> es </a:t>
                      </a:r>
                      <a:r>
                        <a:rPr dirty="0" err="1"/>
                        <a:t>nicht</a:t>
                      </a:r>
                      <a:endParaRPr dirty="0"/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8224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Teilweise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versteckter</a:t>
                      </a:r>
                      <a:r>
                        <a:rPr dirty="0"/>
                        <a:t> Zucker (oft </a:t>
                      </a:r>
                      <a:r>
                        <a:rPr dirty="0" err="1"/>
                        <a:t>als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Glukose</a:t>
                      </a:r>
                      <a:r>
                        <a:rPr dirty="0"/>
                        <a:t>, Saccharose, </a:t>
                      </a:r>
                      <a:r>
                        <a:rPr dirty="0" err="1"/>
                        <a:t>Karamellsirup</a:t>
                      </a:r>
                      <a:r>
                        <a:rPr dirty="0"/>
                        <a:t>, </a:t>
                      </a:r>
                      <a:r>
                        <a:rPr dirty="0" err="1"/>
                        <a:t>Gerstenmalz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oder</a:t>
                      </a:r>
                      <a:r>
                        <a:rPr dirty="0"/>
                        <a:t> Dextrose </a:t>
                      </a:r>
                      <a:r>
                        <a:rPr dirty="0" err="1"/>
                        <a:t>bezeichnet</a:t>
                      </a:r>
                      <a:r>
                        <a:rPr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2885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Quillt</a:t>
                      </a:r>
                      <a:r>
                        <a:rPr dirty="0"/>
                        <a:t> erst </a:t>
                      </a:r>
                      <a:r>
                        <a:rPr dirty="0" err="1"/>
                        <a:t>im</a:t>
                      </a:r>
                      <a:r>
                        <a:rPr dirty="0"/>
                        <a:t> Magen auf (</a:t>
                      </a:r>
                      <a:r>
                        <a:rPr dirty="0" err="1"/>
                        <a:t>vorher</a:t>
                      </a:r>
                      <a:r>
                        <a:rPr dirty="0"/>
                        <a:t> in Wasser </a:t>
                      </a:r>
                      <a:r>
                        <a:rPr dirty="0" err="1"/>
                        <a:t>einweichen</a:t>
                      </a:r>
                      <a:r>
                        <a:rPr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3094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Teilweise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geringerer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Fleischanteil</a:t>
                      </a:r>
                      <a:r>
                        <a:rPr dirty="0"/>
                        <a:t> und </a:t>
                      </a:r>
                      <a:r>
                        <a:rPr dirty="0" err="1"/>
                        <a:t>hoher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Kohlenhydratanteil</a:t>
                      </a:r>
                      <a:r>
                        <a:rPr dirty="0"/>
                        <a:t> (</a:t>
                      </a:r>
                      <a:r>
                        <a:rPr dirty="0" err="1"/>
                        <a:t>günstig</a:t>
                      </a:r>
                      <a:r>
                        <a:rPr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2885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/>
                        <a:t>(Studie: </a:t>
                      </a:r>
                      <a:r>
                        <a:rPr dirty="0" err="1"/>
                        <a:t>frühe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Alterung</a:t>
                      </a:r>
                      <a:r>
                        <a:rPr dirty="0"/>
                        <a:t>, </a:t>
                      </a:r>
                      <a:r>
                        <a:rPr dirty="0" err="1"/>
                        <a:t>geringere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Lebenserwartung</a:t>
                      </a:r>
                      <a:r>
                        <a:rPr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76" name="Textfeld 10"/>
          <p:cNvSpPr txBox="1"/>
          <p:nvPr/>
        </p:nvSpPr>
        <p:spPr>
          <a:xfrm>
            <a:off x="4776099" y="944889"/>
            <a:ext cx="6067045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/>
            </a:lvl1pPr>
          </a:lstStyle>
          <a:p>
            <a:r>
              <a:t>Trockenfutter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el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9" name="Untertitel 2"/>
          <p:cNvSpPr txBox="1">
            <a:spLocks noGrp="1"/>
          </p:cNvSpPr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0" name="Grafik 4" descr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1" name="Tabelle 3"/>
          <p:cNvGraphicFramePr/>
          <p:nvPr/>
        </p:nvGraphicFramePr>
        <p:xfrm>
          <a:off x="2069248" y="921848"/>
          <a:ext cx="5941276" cy="548546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5941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357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b="1"/>
                        <a:t>Vorteile</a:t>
                      </a:r>
                    </a:p>
                  </a:txBody>
                  <a:tcPr marL="45720" marR="45720" anchor="b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2787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dirty="0" err="1"/>
                        <a:t>Nassfutter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enthält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einen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hohen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Feuchtigkeitsgehalt</a:t>
                      </a:r>
                      <a:r>
                        <a:rPr dirty="0"/>
                        <a:t>, was </a:t>
                      </a:r>
                      <a:r>
                        <a:rPr dirty="0" err="1"/>
                        <a:t>zur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Hydratation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beitragen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kann</a:t>
                      </a:r>
                      <a:r>
                        <a:rPr dirty="0"/>
                        <a:t>, </a:t>
                      </a:r>
                      <a:r>
                        <a:rPr dirty="0" err="1"/>
                        <a:t>insbesondere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bei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Hunden</a:t>
                      </a:r>
                      <a:r>
                        <a:rPr dirty="0"/>
                        <a:t>, die </a:t>
                      </a:r>
                      <a:r>
                        <a:rPr dirty="0" err="1"/>
                        <a:t>wenig</a:t>
                      </a:r>
                      <a:r>
                        <a:rPr dirty="0"/>
                        <a:t> Wasser </a:t>
                      </a:r>
                      <a:r>
                        <a:rPr dirty="0" err="1"/>
                        <a:t>trinken</a:t>
                      </a:r>
                      <a:r>
                        <a:rPr dirty="0"/>
                        <a:t>. Bei </a:t>
                      </a:r>
                      <a:r>
                        <a:rPr dirty="0" err="1"/>
                        <a:t>Erkrankungen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wie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Leishmaniose</a:t>
                      </a:r>
                      <a:r>
                        <a:rPr dirty="0"/>
                        <a:t>, </a:t>
                      </a:r>
                      <a:r>
                        <a:rPr dirty="0" err="1"/>
                        <a:t>Nieren</a:t>
                      </a:r>
                      <a:r>
                        <a:rPr dirty="0"/>
                        <a:t>- &amp; </a:t>
                      </a:r>
                      <a:r>
                        <a:rPr dirty="0" err="1"/>
                        <a:t>Lebererkrankungen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oder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Gicht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ist</a:t>
                      </a:r>
                      <a:r>
                        <a:rPr dirty="0"/>
                        <a:t> die </a:t>
                      </a:r>
                      <a:r>
                        <a:rPr dirty="0" err="1"/>
                        <a:t>Fütterung</a:t>
                      </a:r>
                      <a:r>
                        <a:rPr dirty="0"/>
                        <a:t> von </a:t>
                      </a:r>
                      <a:r>
                        <a:rPr dirty="0" err="1"/>
                        <a:t>Nassfutter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empfehlenswert</a:t>
                      </a:r>
                      <a:r>
                        <a:rPr dirty="0"/>
                        <a:t>, da die </a:t>
                      </a:r>
                      <a:r>
                        <a:rPr dirty="0" err="1"/>
                        <a:t>Nährstoffe</a:t>
                      </a:r>
                      <a:r>
                        <a:rPr dirty="0"/>
                        <a:t> in </a:t>
                      </a:r>
                      <a:r>
                        <a:rPr dirty="0" err="1"/>
                        <a:t>verdünnten</a:t>
                      </a:r>
                      <a:r>
                        <a:rPr dirty="0"/>
                        <a:t> Mengen dem </a:t>
                      </a:r>
                      <a:r>
                        <a:rPr dirty="0" err="1"/>
                        <a:t>Körper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zugesetzt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werden</a:t>
                      </a:r>
                      <a:r>
                        <a:rPr dirty="0"/>
                        <a:t>.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4235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dirty="0" err="1"/>
                        <a:t>Unverarbeitete</a:t>
                      </a:r>
                      <a:r>
                        <a:rPr dirty="0"/>
                        <a:t>, </a:t>
                      </a:r>
                      <a:r>
                        <a:rPr dirty="0" err="1"/>
                        <a:t>frische</a:t>
                      </a:r>
                      <a:r>
                        <a:rPr dirty="0"/>
                        <a:t> und </a:t>
                      </a:r>
                      <a:r>
                        <a:rPr dirty="0" err="1"/>
                        <a:t>gefrorene</a:t>
                      </a:r>
                      <a:r>
                        <a:rPr dirty="0"/>
                        <a:t> Ware </a:t>
                      </a:r>
                      <a:r>
                        <a:rPr dirty="0" err="1"/>
                        <a:t>kann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verwendet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werden</a:t>
                      </a:r>
                      <a:r>
                        <a:rPr dirty="0"/>
                        <a:t>. </a:t>
                      </a:r>
                      <a:r>
                        <a:rPr dirty="0" err="1"/>
                        <a:t>Enthält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noch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Nährstoffe</a:t>
                      </a:r>
                      <a:r>
                        <a:rPr dirty="0"/>
                        <a:t> und </a:t>
                      </a:r>
                      <a:r>
                        <a:rPr dirty="0" err="1"/>
                        <a:t>Vitamine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4235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dirty="0" err="1"/>
                        <a:t>Futtermilben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kommen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nicht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vor</a:t>
                      </a:r>
                      <a:r>
                        <a:rPr dirty="0"/>
                        <a:t> (für </a:t>
                      </a:r>
                      <a:r>
                        <a:rPr dirty="0" err="1"/>
                        <a:t>viele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Hunde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eine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bedeutende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Allergiequelle</a:t>
                      </a:r>
                      <a:r>
                        <a:rPr dirty="0"/>
                        <a:t>)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211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dirty="0" err="1"/>
                        <a:t>Hunde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fressen</a:t>
                      </a:r>
                      <a:r>
                        <a:rPr dirty="0"/>
                        <a:t> es oft </a:t>
                      </a:r>
                      <a:r>
                        <a:rPr dirty="0" err="1"/>
                        <a:t>lieber</a:t>
                      </a:r>
                      <a:r>
                        <a:rPr dirty="0"/>
                        <a:t> (</a:t>
                      </a:r>
                      <a:r>
                        <a:rPr dirty="0" err="1"/>
                        <a:t>Geruchs</a:t>
                      </a:r>
                      <a:r>
                        <a:rPr dirty="0"/>
                        <a:t>- und </a:t>
                      </a:r>
                      <a:r>
                        <a:rPr dirty="0" err="1"/>
                        <a:t>Geschmacksintensiver</a:t>
                      </a:r>
                      <a:r>
                        <a:rPr dirty="0"/>
                        <a:t>)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211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dirty="0" err="1"/>
                        <a:t>Bessere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Verdaulichkeit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211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dirty="0" err="1"/>
                        <a:t>Natürlicher</a:t>
                      </a:r>
                      <a:r>
                        <a:rPr dirty="0"/>
                        <a:t> für </a:t>
                      </a:r>
                      <a:r>
                        <a:rPr dirty="0" err="1"/>
                        <a:t>Hunde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als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Trockenfutter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2" name="Rectangle 1"/>
          <p:cNvSpPr txBox="1"/>
          <p:nvPr/>
        </p:nvSpPr>
        <p:spPr>
          <a:xfrm>
            <a:off x="3222308" y="1773167"/>
            <a:ext cx="127001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br/>
            <a:endParaRPr/>
          </a:p>
        </p:txBody>
      </p:sp>
      <p:graphicFrame>
        <p:nvGraphicFramePr>
          <p:cNvPr id="183" name="Tabelle 6"/>
          <p:cNvGraphicFramePr/>
          <p:nvPr/>
        </p:nvGraphicFramePr>
        <p:xfrm>
          <a:off x="7998676" y="920482"/>
          <a:ext cx="3659924" cy="550519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3659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449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b="1"/>
                        <a:t>Nachteile</a:t>
                      </a:r>
                    </a:p>
                  </a:txBody>
                  <a:tcPr marL="35091" marR="35091" marT="35091" marB="35091" anchor="b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679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dirty="0"/>
                        <a:t>Starker </a:t>
                      </a:r>
                      <a:r>
                        <a:rPr dirty="0" err="1"/>
                        <a:t>Geruch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0969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dirty="0" err="1"/>
                        <a:t>Kostet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mehr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als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Trockenfutter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8159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dirty="0"/>
                        <a:t>Mehr </a:t>
                      </a:r>
                      <a:r>
                        <a:rPr dirty="0" err="1"/>
                        <a:t>Verpackungsmüll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13487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dirty="0" err="1"/>
                        <a:t>Casia</a:t>
                      </a:r>
                      <a:r>
                        <a:rPr dirty="0"/>
                        <a:t> Cum (</a:t>
                      </a:r>
                      <a:r>
                        <a:rPr dirty="0" err="1"/>
                        <a:t>macht</a:t>
                      </a:r>
                      <a:r>
                        <a:rPr dirty="0"/>
                        <a:t> Wasser </a:t>
                      </a:r>
                      <a:r>
                        <a:rPr dirty="0" err="1"/>
                        <a:t>schnittfest</a:t>
                      </a:r>
                      <a:r>
                        <a:rPr dirty="0"/>
                        <a:t>). </a:t>
                      </a:r>
                      <a:r>
                        <a:rPr dirty="0" err="1"/>
                        <a:t>Viele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Hunde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reagieren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negativ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darauf</a:t>
                      </a:r>
                      <a:r>
                        <a:rPr dirty="0"/>
                        <a:t>. "</a:t>
                      </a:r>
                      <a:r>
                        <a:rPr dirty="0" err="1"/>
                        <a:t>Technologische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Zusatzstoffe</a:t>
                      </a:r>
                      <a:r>
                        <a:rPr dirty="0"/>
                        <a:t>" </a:t>
                      </a:r>
                      <a:r>
                        <a:rPr dirty="0" err="1"/>
                        <a:t>zu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finden</a:t>
                      </a:r>
                      <a:r>
                        <a:rPr dirty="0"/>
                        <a:t> (E 427/ E 499).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2282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dirty="0"/>
                        <a:t>Manche </a:t>
                      </a:r>
                      <a:r>
                        <a:rPr dirty="0" err="1"/>
                        <a:t>Hunde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nehmen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durch</a:t>
                      </a:r>
                      <a:r>
                        <a:rPr dirty="0"/>
                        <a:t> den </a:t>
                      </a:r>
                      <a:r>
                        <a:rPr dirty="0" err="1"/>
                        <a:t>geringen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Fettgehalt</a:t>
                      </a:r>
                      <a:r>
                        <a:rPr dirty="0"/>
                        <a:t> ab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0943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dirty="0" err="1"/>
                        <a:t>Kurze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Haltbarkeit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bei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angebrochener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Dosen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4" name="Textfeld 7"/>
          <p:cNvSpPr txBox="1"/>
          <p:nvPr/>
        </p:nvSpPr>
        <p:spPr>
          <a:xfrm>
            <a:off x="5185734" y="469711"/>
            <a:ext cx="5625884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/>
            </a:lvl1pPr>
          </a:lstStyle>
          <a:p>
            <a:r>
              <a:t>Nassfutter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DAFEFAA-A070-20DF-4018-BF42E8D68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89" name="Textfeld 7"/>
          <p:cNvSpPr txBox="1"/>
          <p:nvPr/>
        </p:nvSpPr>
        <p:spPr>
          <a:xfrm>
            <a:off x="2508626" y="911975"/>
            <a:ext cx="8244842" cy="5578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rPr dirty="0" err="1"/>
              <a:t>Folgende</a:t>
            </a:r>
            <a:r>
              <a:rPr dirty="0"/>
              <a:t> </a:t>
            </a:r>
            <a:r>
              <a:rPr dirty="0" err="1"/>
              <a:t>Zutaten</a:t>
            </a:r>
            <a:r>
              <a:rPr dirty="0"/>
              <a:t> </a:t>
            </a:r>
            <a:r>
              <a:rPr dirty="0" err="1"/>
              <a:t>sollten</a:t>
            </a:r>
            <a:r>
              <a:rPr dirty="0"/>
              <a:t> in </a:t>
            </a:r>
            <a:r>
              <a:rPr dirty="0" err="1"/>
              <a:t>einem</a:t>
            </a:r>
            <a:r>
              <a:rPr dirty="0"/>
              <a:t> </a:t>
            </a:r>
            <a:r>
              <a:rPr dirty="0" err="1"/>
              <a:t>guten</a:t>
            </a:r>
            <a:r>
              <a:rPr dirty="0"/>
              <a:t> Futter </a:t>
            </a:r>
            <a:r>
              <a:rPr dirty="0" err="1"/>
              <a:t>enthalten</a:t>
            </a:r>
            <a:r>
              <a:rPr dirty="0"/>
              <a:t> sein:</a:t>
            </a:r>
            <a:br>
              <a:rPr dirty="0"/>
            </a:br>
            <a:r>
              <a:rPr sz="1800" dirty="0"/>
              <a:t>1) </a:t>
            </a:r>
            <a:r>
              <a:rPr sz="1800" dirty="0" err="1"/>
              <a:t>Muskelfleisch</a:t>
            </a:r>
            <a:br>
              <a:rPr sz="1800" b="0" dirty="0"/>
            </a:br>
            <a:r>
              <a:rPr sz="1800" b="0" dirty="0" err="1"/>
              <a:t>Ist</a:t>
            </a:r>
            <a:r>
              <a:rPr sz="1800" b="0" dirty="0"/>
              <a:t> die </a:t>
            </a:r>
            <a:r>
              <a:rPr sz="1800" b="0" dirty="0" err="1"/>
              <a:t>Hauptzutat</a:t>
            </a:r>
            <a:r>
              <a:rPr sz="1800" b="0" dirty="0"/>
              <a:t> von </a:t>
            </a:r>
            <a:r>
              <a:rPr sz="1800" b="0" dirty="0" err="1"/>
              <a:t>hochwertigem</a:t>
            </a:r>
            <a:r>
              <a:rPr sz="1800" b="0" dirty="0"/>
              <a:t> </a:t>
            </a:r>
            <a:r>
              <a:rPr sz="1800" b="0" dirty="0" err="1"/>
              <a:t>Hundefutter</a:t>
            </a:r>
            <a:br>
              <a:rPr sz="1800" b="0" dirty="0"/>
            </a:br>
            <a:r>
              <a:rPr sz="1800" dirty="0" err="1"/>
              <a:t>Vorsicht</a:t>
            </a:r>
            <a:r>
              <a:rPr sz="1800" b="0" dirty="0"/>
              <a:t>: Oft </a:t>
            </a:r>
            <a:r>
              <a:rPr sz="1800" b="0" dirty="0" err="1"/>
              <a:t>steht</a:t>
            </a:r>
            <a:r>
              <a:rPr sz="1800" b="0" dirty="0"/>
              <a:t> da </a:t>
            </a:r>
            <a:r>
              <a:rPr sz="1800" b="0" dirty="0" err="1"/>
              <a:t>nur</a:t>
            </a:r>
            <a:r>
              <a:rPr sz="1800" b="0" dirty="0"/>
              <a:t> </a:t>
            </a:r>
            <a:r>
              <a:rPr sz="1800" b="0" dirty="0" err="1"/>
              <a:t>Fleisch</a:t>
            </a:r>
            <a:r>
              <a:rPr sz="1800" b="0" dirty="0"/>
              <a:t>- und </a:t>
            </a:r>
            <a:r>
              <a:rPr sz="1800" b="0" dirty="0" err="1"/>
              <a:t>tierische</a:t>
            </a:r>
            <a:r>
              <a:rPr sz="1800" b="0" dirty="0"/>
              <a:t> </a:t>
            </a:r>
            <a:r>
              <a:rPr sz="1800" b="0" dirty="0" err="1"/>
              <a:t>Nebenerzeugnisse</a:t>
            </a:r>
            <a:r>
              <a:rPr sz="1800" b="0" dirty="0"/>
              <a:t>. </a:t>
            </a:r>
            <a:r>
              <a:rPr sz="1800" b="0" dirty="0" err="1"/>
              <a:t>Gerade</a:t>
            </a:r>
            <a:r>
              <a:rPr sz="1800" b="0" dirty="0"/>
              <a:t> </a:t>
            </a:r>
            <a:r>
              <a:rPr sz="1800" b="0" dirty="0" err="1"/>
              <a:t>tierische</a:t>
            </a:r>
            <a:r>
              <a:rPr sz="1800" b="0" dirty="0"/>
              <a:t> </a:t>
            </a:r>
            <a:r>
              <a:rPr sz="1800" b="0" dirty="0" err="1"/>
              <a:t>Nebenerzeugnisse</a:t>
            </a:r>
            <a:r>
              <a:rPr sz="1800" b="0" dirty="0"/>
              <a:t> </a:t>
            </a:r>
            <a:r>
              <a:rPr sz="1800" b="0" dirty="0" err="1"/>
              <a:t>sollten</a:t>
            </a:r>
            <a:r>
              <a:rPr sz="1800" b="0" dirty="0"/>
              <a:t> </a:t>
            </a:r>
            <a:r>
              <a:rPr sz="1800" b="0" dirty="0" err="1"/>
              <a:t>genau</a:t>
            </a:r>
            <a:r>
              <a:rPr sz="1800" b="0" dirty="0"/>
              <a:t> </a:t>
            </a:r>
            <a:r>
              <a:rPr sz="1800" b="0" dirty="0" err="1"/>
              <a:t>aufgeführt</a:t>
            </a:r>
            <a:r>
              <a:rPr sz="1800" b="0" dirty="0"/>
              <a:t> sein, da </a:t>
            </a:r>
            <a:r>
              <a:rPr sz="1800" b="0" dirty="0" err="1"/>
              <a:t>diese</a:t>
            </a:r>
            <a:r>
              <a:rPr sz="1800" b="0" dirty="0"/>
              <a:t> </a:t>
            </a:r>
            <a:r>
              <a:rPr sz="1800" b="0" dirty="0" err="1"/>
              <a:t>auch</a:t>
            </a:r>
            <a:r>
              <a:rPr sz="1800" b="0" dirty="0"/>
              <a:t> </a:t>
            </a:r>
            <a:r>
              <a:rPr sz="1800" b="0" dirty="0" err="1"/>
              <a:t>Federn</a:t>
            </a:r>
            <a:r>
              <a:rPr sz="1800" b="0" dirty="0"/>
              <a:t>, </a:t>
            </a:r>
            <a:r>
              <a:rPr sz="1800" b="0" dirty="0" err="1"/>
              <a:t>Häute</a:t>
            </a:r>
            <a:r>
              <a:rPr sz="1800" b="0" dirty="0"/>
              <a:t>, </a:t>
            </a:r>
            <a:r>
              <a:rPr sz="1800" b="0" dirty="0" err="1"/>
              <a:t>oder</a:t>
            </a:r>
            <a:r>
              <a:rPr sz="1800" b="0" dirty="0"/>
              <a:t> </a:t>
            </a:r>
            <a:r>
              <a:rPr sz="1800" b="0" dirty="0" err="1"/>
              <a:t>Hühnerfüße</a:t>
            </a:r>
            <a:r>
              <a:rPr sz="1800" b="0" dirty="0"/>
              <a:t> </a:t>
            </a:r>
            <a:r>
              <a:rPr sz="1800" b="0" dirty="0" err="1"/>
              <a:t>bedeuten</a:t>
            </a:r>
            <a:r>
              <a:rPr sz="1800" b="0" dirty="0"/>
              <a:t> </a:t>
            </a:r>
            <a:r>
              <a:rPr sz="1800" b="0" dirty="0" err="1"/>
              <a:t>können</a:t>
            </a:r>
            <a:r>
              <a:rPr sz="1800" b="0" dirty="0"/>
              <a:t>.</a:t>
            </a:r>
            <a:br>
              <a:rPr sz="1800" b="0" dirty="0"/>
            </a:br>
            <a:br>
              <a:rPr sz="1800" b="0" dirty="0"/>
            </a:br>
            <a:r>
              <a:rPr sz="1800" dirty="0"/>
              <a:t>2) </a:t>
            </a:r>
            <a:r>
              <a:rPr sz="1800" dirty="0" err="1"/>
              <a:t>Innereien</a:t>
            </a:r>
            <a:r>
              <a:rPr sz="1800" dirty="0"/>
              <a:t> - </a:t>
            </a:r>
            <a:r>
              <a:rPr sz="1800" dirty="0" err="1"/>
              <a:t>Vitamine</a:t>
            </a:r>
            <a:r>
              <a:rPr sz="1800" dirty="0"/>
              <a:t> A und B, </a:t>
            </a:r>
            <a:r>
              <a:rPr sz="1800" dirty="0" err="1"/>
              <a:t>Spurenelemente</a:t>
            </a:r>
            <a:r>
              <a:rPr sz="1800" dirty="0"/>
              <a:t> </a:t>
            </a:r>
            <a:endParaRPr sz="1800" b="0" dirty="0"/>
          </a:p>
          <a:p>
            <a:pPr>
              <a:defRPr sz="2800" b="1"/>
            </a:pPr>
            <a:r>
              <a:rPr sz="1800" b="0" dirty="0" err="1"/>
              <a:t>Dürfen</a:t>
            </a:r>
            <a:r>
              <a:rPr sz="1800" b="0" dirty="0"/>
              <a:t> </a:t>
            </a:r>
            <a:r>
              <a:rPr sz="1800" b="0" dirty="0" err="1"/>
              <a:t>nicht</a:t>
            </a:r>
            <a:r>
              <a:rPr sz="1800" b="0" dirty="0"/>
              <a:t> </a:t>
            </a:r>
            <a:r>
              <a:rPr sz="1800" b="0" dirty="0" err="1"/>
              <a:t>fehlen</a:t>
            </a:r>
            <a:br>
              <a:rPr sz="1800" b="0" dirty="0"/>
            </a:br>
            <a:r>
              <a:rPr sz="1800" b="0" dirty="0"/>
              <a:t>Leber </a:t>
            </a:r>
            <a:r>
              <a:rPr sz="1800" b="0" dirty="0" err="1"/>
              <a:t>als</a:t>
            </a:r>
            <a:r>
              <a:rPr sz="1800" b="0" dirty="0"/>
              <a:t> Quelle für Vitamin A, B und </a:t>
            </a:r>
            <a:r>
              <a:rPr sz="1800" b="0" dirty="0" err="1"/>
              <a:t>Spurenelemente</a:t>
            </a:r>
            <a:br>
              <a:rPr sz="1800" b="0" dirty="0"/>
            </a:br>
            <a:r>
              <a:rPr sz="1800" b="0" dirty="0" err="1"/>
              <a:t>Wenn</a:t>
            </a:r>
            <a:r>
              <a:rPr sz="1800" b="0" dirty="0"/>
              <a:t> </a:t>
            </a:r>
            <a:r>
              <a:rPr sz="1800" b="0" dirty="0" err="1"/>
              <a:t>keine</a:t>
            </a:r>
            <a:r>
              <a:rPr sz="1800" b="0" dirty="0"/>
              <a:t> Leber </a:t>
            </a:r>
            <a:r>
              <a:rPr sz="1800" b="0" dirty="0" err="1"/>
              <a:t>vorhanden</a:t>
            </a:r>
            <a:r>
              <a:rPr sz="1800" b="0" dirty="0"/>
              <a:t> </a:t>
            </a:r>
            <a:r>
              <a:rPr sz="1800" b="0" dirty="0" err="1"/>
              <a:t>ist</a:t>
            </a:r>
            <a:r>
              <a:rPr sz="1800" b="0" dirty="0"/>
              <a:t>, muss es </a:t>
            </a:r>
            <a:r>
              <a:rPr sz="1800" b="0" dirty="0" err="1"/>
              <a:t>ergänzt</a:t>
            </a:r>
            <a:r>
              <a:rPr sz="1800" b="0" dirty="0"/>
              <a:t> </a:t>
            </a:r>
            <a:r>
              <a:rPr sz="1800" b="0" dirty="0" err="1"/>
              <a:t>werden</a:t>
            </a:r>
            <a:r>
              <a:rPr sz="1800" b="0" dirty="0"/>
              <a:t> </a:t>
            </a:r>
            <a:br>
              <a:rPr sz="1800" b="0" dirty="0"/>
            </a:br>
            <a:br>
              <a:rPr sz="1800" b="0" dirty="0"/>
            </a:br>
            <a:r>
              <a:rPr sz="1800" dirty="0"/>
              <a:t>3) Fisch (Vitamin D)</a:t>
            </a:r>
            <a:br>
              <a:rPr sz="1800" b="0" dirty="0"/>
            </a:br>
            <a:r>
              <a:rPr sz="1800" b="0" dirty="0"/>
              <a:t>Lachs, Forelle, </a:t>
            </a:r>
            <a:r>
              <a:rPr sz="1800" b="0" dirty="0" err="1"/>
              <a:t>Hering</a:t>
            </a:r>
            <a:endParaRPr sz="1800" b="0" dirty="0"/>
          </a:p>
          <a:p>
            <a:r>
              <a:rPr dirty="0" err="1"/>
              <a:t>kann</a:t>
            </a:r>
            <a:r>
              <a:rPr dirty="0"/>
              <a:t> </a:t>
            </a:r>
            <a:r>
              <a:rPr dirty="0" err="1"/>
              <a:t>durch</a:t>
            </a:r>
            <a:r>
              <a:rPr dirty="0"/>
              <a:t> </a:t>
            </a:r>
            <a:r>
              <a:rPr dirty="0" err="1"/>
              <a:t>Lebertran</a:t>
            </a:r>
            <a:r>
              <a:rPr dirty="0"/>
              <a:t> </a:t>
            </a:r>
            <a:r>
              <a:rPr dirty="0" err="1"/>
              <a:t>oder</a:t>
            </a:r>
            <a:r>
              <a:rPr dirty="0"/>
              <a:t>  </a:t>
            </a:r>
            <a:r>
              <a:rPr dirty="0" err="1"/>
              <a:t>künstliches</a:t>
            </a:r>
            <a:r>
              <a:rPr dirty="0"/>
              <a:t>  Vitamin D </a:t>
            </a:r>
            <a:r>
              <a:rPr dirty="0" err="1"/>
              <a:t>ersetzt</a:t>
            </a:r>
            <a:r>
              <a:rPr dirty="0"/>
              <a:t> </a:t>
            </a:r>
            <a:r>
              <a:rPr dirty="0" err="1"/>
              <a:t>werden</a:t>
            </a:r>
            <a:endParaRPr dirty="0"/>
          </a:p>
          <a:p>
            <a:r>
              <a:rPr dirty="0" err="1"/>
              <a:t>sollte</a:t>
            </a:r>
            <a:r>
              <a:rPr dirty="0"/>
              <a:t> </a:t>
            </a:r>
            <a:r>
              <a:rPr dirty="0" err="1"/>
              <a:t>explizit</a:t>
            </a:r>
            <a:r>
              <a:rPr dirty="0"/>
              <a:t> </a:t>
            </a:r>
            <a:r>
              <a:rPr dirty="0" err="1"/>
              <a:t>bei</a:t>
            </a:r>
            <a:r>
              <a:rPr dirty="0"/>
              <a:t> </a:t>
            </a:r>
            <a:r>
              <a:rPr dirty="0" err="1"/>
              <a:t>Inhaltsstoffen</a:t>
            </a:r>
            <a:r>
              <a:rPr dirty="0"/>
              <a:t> </a:t>
            </a:r>
            <a:r>
              <a:rPr dirty="0" err="1"/>
              <a:t>enthalten</a:t>
            </a:r>
            <a:r>
              <a:rPr dirty="0"/>
              <a:t> sein </a:t>
            </a:r>
            <a:br>
              <a:rPr dirty="0"/>
            </a:br>
            <a:endParaRPr dirty="0"/>
          </a:p>
        </p:txBody>
      </p:sp>
      <p:sp>
        <p:nvSpPr>
          <p:cNvPr id="190" name="Pfeil: nach rechts 14"/>
          <p:cNvSpPr/>
          <p:nvPr/>
        </p:nvSpPr>
        <p:spPr>
          <a:xfrm>
            <a:off x="1815083" y="1873264"/>
            <a:ext cx="516637" cy="327627"/>
          </a:xfrm>
          <a:prstGeom prst="rightArrow">
            <a:avLst>
              <a:gd name="adj1" fmla="val 50000"/>
              <a:gd name="adj2" fmla="val 50000"/>
            </a:avLst>
          </a:prstGeom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191" name="Pfeil: nach rechts 17"/>
          <p:cNvSpPr/>
          <p:nvPr/>
        </p:nvSpPr>
        <p:spPr>
          <a:xfrm>
            <a:off x="1926907" y="3701070"/>
            <a:ext cx="416053" cy="235552"/>
          </a:xfrm>
          <a:prstGeom prst="rightArrow">
            <a:avLst>
              <a:gd name="adj1" fmla="val 50000"/>
              <a:gd name="adj2" fmla="val 50000"/>
            </a:avLst>
          </a:prstGeom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192" name="Pfeil: nach rechts 22"/>
          <p:cNvSpPr/>
          <p:nvPr/>
        </p:nvSpPr>
        <p:spPr>
          <a:xfrm>
            <a:off x="1915667" y="4666591"/>
            <a:ext cx="416053" cy="235552"/>
          </a:xfrm>
          <a:prstGeom prst="rightArrow">
            <a:avLst>
              <a:gd name="adj1" fmla="val 50000"/>
              <a:gd name="adj2" fmla="val 50000"/>
            </a:avLst>
          </a:prstGeom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193" name="Pfeil: nach rechts 24"/>
          <p:cNvSpPr/>
          <p:nvPr/>
        </p:nvSpPr>
        <p:spPr>
          <a:xfrm>
            <a:off x="1926907" y="3966669"/>
            <a:ext cx="416053" cy="235552"/>
          </a:xfrm>
          <a:prstGeom prst="rightArrow">
            <a:avLst>
              <a:gd name="adj1" fmla="val 50000"/>
              <a:gd name="adj2" fmla="val 50000"/>
            </a:avLst>
          </a:prstGeom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194" name="Pfeil: nach rechts 24"/>
          <p:cNvSpPr/>
          <p:nvPr/>
        </p:nvSpPr>
        <p:spPr>
          <a:xfrm>
            <a:off x="1926907" y="4232268"/>
            <a:ext cx="416053" cy="235552"/>
          </a:xfrm>
          <a:prstGeom prst="rightArrow">
            <a:avLst>
              <a:gd name="adj1" fmla="val 50000"/>
              <a:gd name="adj2" fmla="val 50000"/>
            </a:avLst>
          </a:prstGeom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F23A4D01-79CE-6038-ED1C-C6EAC992E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9" name="Textfeld 5"/>
          <p:cNvSpPr txBox="1"/>
          <p:nvPr/>
        </p:nvSpPr>
        <p:spPr>
          <a:xfrm>
            <a:off x="2503169" y="1860125"/>
            <a:ext cx="7185661" cy="2961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b="1" dirty="0"/>
              <a:t>4) </a:t>
            </a:r>
            <a:r>
              <a:rPr b="1" dirty="0" err="1"/>
              <a:t>Algen</a:t>
            </a:r>
            <a:r>
              <a:rPr b="1" dirty="0"/>
              <a:t> (</a:t>
            </a:r>
            <a:r>
              <a:rPr b="1" dirty="0" err="1"/>
              <a:t>Seealgen</a:t>
            </a:r>
            <a:r>
              <a:rPr b="1" dirty="0"/>
              <a:t> / </a:t>
            </a:r>
            <a:r>
              <a:rPr b="1" dirty="0" err="1"/>
              <a:t>Meeresalgen</a:t>
            </a:r>
            <a:r>
              <a:rPr dirty="0"/>
              <a:t> </a:t>
            </a:r>
            <a:br>
              <a:rPr dirty="0"/>
            </a:br>
            <a:r>
              <a:rPr dirty="0" err="1"/>
              <a:t>Bedarf</a:t>
            </a:r>
            <a:r>
              <a:rPr dirty="0"/>
              <a:t> an </a:t>
            </a:r>
            <a:r>
              <a:rPr dirty="0" err="1"/>
              <a:t>Jod</a:t>
            </a:r>
            <a:br>
              <a:rPr dirty="0"/>
            </a:br>
            <a:br>
              <a:rPr dirty="0"/>
            </a:br>
            <a:r>
              <a:rPr b="1" dirty="0"/>
              <a:t>5) </a:t>
            </a:r>
            <a:r>
              <a:rPr b="1" dirty="0" err="1"/>
              <a:t>Knochen</a:t>
            </a:r>
            <a:r>
              <a:rPr b="1" dirty="0"/>
              <a:t>(-</a:t>
            </a:r>
            <a:r>
              <a:rPr b="1" dirty="0" err="1"/>
              <a:t>mehl</a:t>
            </a:r>
            <a:r>
              <a:rPr b="1" dirty="0"/>
              <a:t>), </a:t>
            </a:r>
            <a:r>
              <a:rPr b="1" dirty="0" err="1"/>
              <a:t>Eierschalen</a:t>
            </a:r>
            <a:br>
              <a:rPr dirty="0"/>
            </a:br>
            <a:r>
              <a:rPr dirty="0"/>
              <a:t>Für </a:t>
            </a:r>
            <a:r>
              <a:rPr dirty="0" err="1"/>
              <a:t>Kalzium</a:t>
            </a:r>
            <a:br>
              <a:rPr dirty="0"/>
            </a:br>
            <a:r>
              <a:rPr dirty="0" err="1"/>
              <a:t>Wichtig</a:t>
            </a:r>
            <a:r>
              <a:rPr dirty="0"/>
              <a:t> für </a:t>
            </a:r>
            <a:r>
              <a:rPr dirty="0" err="1"/>
              <a:t>Knochen</a:t>
            </a:r>
            <a:r>
              <a:rPr dirty="0"/>
              <a:t> &amp; </a:t>
            </a:r>
            <a:r>
              <a:rPr dirty="0" err="1"/>
              <a:t>Wachstum</a:t>
            </a:r>
            <a:br>
              <a:rPr dirty="0"/>
            </a:br>
            <a:r>
              <a:rPr dirty="0" err="1"/>
              <a:t>Siehe</a:t>
            </a:r>
            <a:r>
              <a:rPr dirty="0"/>
              <a:t> </a:t>
            </a:r>
            <a:r>
              <a:rPr dirty="0" err="1"/>
              <a:t>Verhältnis</a:t>
            </a:r>
            <a:r>
              <a:rPr dirty="0"/>
              <a:t> </a:t>
            </a:r>
            <a:r>
              <a:rPr dirty="0" err="1"/>
              <a:t>Kalzium</a:t>
            </a:r>
            <a:r>
              <a:rPr dirty="0"/>
              <a:t> / Phosphor</a:t>
            </a:r>
            <a:br>
              <a:rPr dirty="0"/>
            </a:br>
            <a:br>
              <a:rPr dirty="0"/>
            </a:br>
            <a:r>
              <a:rPr b="1" dirty="0"/>
              <a:t>6) </a:t>
            </a:r>
            <a:r>
              <a:rPr b="1" dirty="0" err="1"/>
              <a:t>Spurenelemente</a:t>
            </a:r>
            <a:r>
              <a:rPr b="1" dirty="0"/>
              <a:t> (Mangan, </a:t>
            </a:r>
            <a:r>
              <a:rPr b="1" dirty="0" err="1"/>
              <a:t>Selen</a:t>
            </a:r>
            <a:r>
              <a:rPr b="1" dirty="0"/>
              <a:t>, Eisen, Kupfer, Zink)</a:t>
            </a:r>
            <a:br>
              <a:rPr dirty="0"/>
            </a:br>
            <a:r>
              <a:rPr dirty="0" err="1"/>
              <a:t>Müssen</a:t>
            </a:r>
            <a:r>
              <a:rPr dirty="0"/>
              <a:t> oft </a:t>
            </a:r>
            <a:r>
              <a:rPr dirty="0" err="1"/>
              <a:t>durch</a:t>
            </a:r>
            <a:r>
              <a:rPr dirty="0"/>
              <a:t> </a:t>
            </a:r>
            <a:r>
              <a:rPr dirty="0" err="1"/>
              <a:t>Zusatzstoffe</a:t>
            </a:r>
            <a:r>
              <a:rPr dirty="0"/>
              <a:t> </a:t>
            </a:r>
            <a:r>
              <a:rPr dirty="0" err="1"/>
              <a:t>ergänzt</a:t>
            </a:r>
            <a:r>
              <a:rPr dirty="0"/>
              <a:t> </a:t>
            </a:r>
            <a:r>
              <a:rPr dirty="0" err="1"/>
              <a:t>werden</a:t>
            </a:r>
            <a:r>
              <a:rPr dirty="0"/>
              <a:t>, </a:t>
            </a:r>
            <a:r>
              <a:rPr dirty="0" err="1"/>
              <a:t>sollte</a:t>
            </a:r>
            <a:r>
              <a:rPr dirty="0"/>
              <a:t> </a:t>
            </a:r>
            <a:r>
              <a:rPr dirty="0" err="1"/>
              <a:t>aber</a:t>
            </a:r>
            <a:r>
              <a:rPr dirty="0"/>
              <a:t> </a:t>
            </a:r>
            <a:r>
              <a:rPr dirty="0" err="1"/>
              <a:t>vorhanden</a:t>
            </a:r>
            <a:r>
              <a:rPr dirty="0"/>
              <a:t> sein</a:t>
            </a:r>
          </a:p>
        </p:txBody>
      </p:sp>
      <p:sp>
        <p:nvSpPr>
          <p:cNvPr id="200" name="Textfeld 7"/>
          <p:cNvSpPr txBox="1"/>
          <p:nvPr/>
        </p:nvSpPr>
        <p:spPr>
          <a:xfrm>
            <a:off x="2228850" y="981975"/>
            <a:ext cx="1012469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/>
            </a:lvl1pPr>
          </a:lstStyle>
          <a:p>
            <a:r>
              <a:rPr lang="de-DE" sz="2400" dirty="0"/>
              <a:t>   </a:t>
            </a:r>
            <a:r>
              <a:rPr sz="2400" dirty="0" err="1"/>
              <a:t>Folgende</a:t>
            </a:r>
            <a:r>
              <a:rPr sz="2400" dirty="0"/>
              <a:t> </a:t>
            </a:r>
            <a:r>
              <a:rPr sz="2400" dirty="0" err="1"/>
              <a:t>Zutaten</a:t>
            </a:r>
            <a:r>
              <a:rPr sz="2400" dirty="0"/>
              <a:t> </a:t>
            </a:r>
            <a:r>
              <a:rPr sz="2400" dirty="0" err="1"/>
              <a:t>sollten</a:t>
            </a:r>
            <a:r>
              <a:rPr sz="2400" dirty="0"/>
              <a:t> in </a:t>
            </a:r>
            <a:r>
              <a:rPr sz="2400" dirty="0" err="1"/>
              <a:t>einem</a:t>
            </a:r>
            <a:r>
              <a:rPr sz="2400" dirty="0"/>
              <a:t> </a:t>
            </a:r>
            <a:r>
              <a:rPr sz="2400" dirty="0" err="1"/>
              <a:t>guten</a:t>
            </a:r>
            <a:r>
              <a:rPr sz="2400" dirty="0"/>
              <a:t> Futter </a:t>
            </a:r>
            <a:r>
              <a:rPr sz="2400" dirty="0" err="1"/>
              <a:t>enthalten</a:t>
            </a:r>
            <a:r>
              <a:rPr sz="2400" dirty="0"/>
              <a:t> sein:</a:t>
            </a:r>
          </a:p>
        </p:txBody>
      </p:sp>
      <p:sp>
        <p:nvSpPr>
          <p:cNvPr id="201" name="Pfeil: nach rechts 8"/>
          <p:cNvSpPr/>
          <p:nvPr/>
        </p:nvSpPr>
        <p:spPr>
          <a:xfrm>
            <a:off x="1975104" y="2187518"/>
            <a:ext cx="416053" cy="235553"/>
          </a:xfrm>
          <a:prstGeom prst="rightArrow">
            <a:avLst>
              <a:gd name="adj1" fmla="val 50000"/>
              <a:gd name="adj2" fmla="val 50000"/>
            </a:avLst>
          </a:prstGeom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202" name="Pfeil: nach rechts 9"/>
          <p:cNvSpPr/>
          <p:nvPr/>
        </p:nvSpPr>
        <p:spPr>
          <a:xfrm>
            <a:off x="2041398" y="3021844"/>
            <a:ext cx="416053" cy="235552"/>
          </a:xfrm>
          <a:prstGeom prst="rightArrow">
            <a:avLst>
              <a:gd name="adj1" fmla="val 50000"/>
              <a:gd name="adj2" fmla="val 50000"/>
            </a:avLst>
          </a:prstGeom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203" name="Pfeil: nach rechts 10"/>
          <p:cNvSpPr/>
          <p:nvPr/>
        </p:nvSpPr>
        <p:spPr>
          <a:xfrm>
            <a:off x="2041398" y="3311223"/>
            <a:ext cx="416053" cy="235552"/>
          </a:xfrm>
          <a:prstGeom prst="rightArrow">
            <a:avLst>
              <a:gd name="adj1" fmla="val 50000"/>
              <a:gd name="adj2" fmla="val 50000"/>
            </a:avLst>
          </a:prstGeom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204" name="Pfeil: nach rechts 11"/>
          <p:cNvSpPr/>
          <p:nvPr/>
        </p:nvSpPr>
        <p:spPr>
          <a:xfrm>
            <a:off x="2043683" y="3628440"/>
            <a:ext cx="416053" cy="235552"/>
          </a:xfrm>
          <a:prstGeom prst="rightArrow">
            <a:avLst>
              <a:gd name="adj1" fmla="val 50000"/>
              <a:gd name="adj2" fmla="val 50000"/>
            </a:avLst>
          </a:prstGeom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205" name="Pfeil: nach rechts 12"/>
          <p:cNvSpPr/>
          <p:nvPr/>
        </p:nvSpPr>
        <p:spPr>
          <a:xfrm>
            <a:off x="2041398" y="4386729"/>
            <a:ext cx="416053" cy="235552"/>
          </a:xfrm>
          <a:prstGeom prst="rightArrow">
            <a:avLst>
              <a:gd name="adj1" fmla="val 50000"/>
              <a:gd name="adj2" fmla="val 50000"/>
            </a:avLst>
          </a:prstGeom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pic>
        <p:nvPicPr>
          <p:cNvPr id="206" name="Grafik 15" descr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354" y="1626496"/>
            <a:ext cx="2864045" cy="28640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F9B9C6C-0A14-B0F3-01BC-6F0E09F72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11" name="Textfeld 3"/>
          <p:cNvSpPr txBox="1"/>
          <p:nvPr/>
        </p:nvSpPr>
        <p:spPr>
          <a:xfrm>
            <a:off x="2468879" y="1122362"/>
            <a:ext cx="5779010" cy="2603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t>Marketing &amp; Mythen enthüllt:</a:t>
            </a:r>
            <a:br/>
            <a:endParaRPr/>
          </a:p>
          <a:p>
            <a:pPr>
              <a:defRPr sz="2800" b="1"/>
            </a:pPr>
            <a:endParaRPr/>
          </a:p>
          <a:p>
            <a:pPr>
              <a:defRPr sz="2800" b="1"/>
            </a:pPr>
            <a:endParaRPr/>
          </a:p>
          <a:p>
            <a:pPr>
              <a:defRPr sz="2000" b="1"/>
            </a:pPr>
            <a:br>
              <a:rPr sz="2800"/>
            </a:br>
            <a:r>
              <a:rPr sz="2800"/>
              <a:t>1) Hundefutter im Test</a:t>
            </a:r>
          </a:p>
        </p:txBody>
      </p:sp>
      <p:pic>
        <p:nvPicPr>
          <p:cNvPr id="212" name="Grafik 6" descr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529" y="1503325"/>
            <a:ext cx="2567566" cy="38513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953BE9B7-477C-E4B1-947C-277872889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7" name="Grafik 7" descr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3254" y="4048659"/>
            <a:ext cx="2125859" cy="2125858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Textfeld 5"/>
          <p:cNvSpPr txBox="1"/>
          <p:nvPr/>
        </p:nvSpPr>
        <p:spPr>
          <a:xfrm>
            <a:off x="2115760" y="1256231"/>
            <a:ext cx="8959281" cy="2708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/>
            </a:pPr>
            <a:r>
              <a:rPr lang="de-DE" dirty="0"/>
              <a:t>    </a:t>
            </a:r>
            <a:r>
              <a:rPr dirty="0"/>
              <a:t>2) </a:t>
            </a:r>
            <a:r>
              <a:rPr b="1" dirty="0" err="1"/>
              <a:t>Getreide</a:t>
            </a:r>
            <a:r>
              <a:rPr b="1" dirty="0"/>
              <a:t> </a:t>
            </a:r>
            <a:r>
              <a:rPr b="1" dirty="0" err="1"/>
              <a:t>verursacht</a:t>
            </a:r>
            <a:r>
              <a:rPr b="1" dirty="0"/>
              <a:t> </a:t>
            </a:r>
            <a:r>
              <a:rPr b="1" dirty="0" err="1"/>
              <a:t>Allergien</a:t>
            </a:r>
            <a:r>
              <a:rPr b="1" dirty="0"/>
              <a:t> </a:t>
            </a:r>
            <a:r>
              <a:rPr b="1" dirty="0" err="1"/>
              <a:t>Wahrheit</a:t>
            </a:r>
            <a:r>
              <a:rPr b="1" dirty="0"/>
              <a:t> </a:t>
            </a:r>
            <a:r>
              <a:rPr b="1" dirty="0" err="1"/>
              <a:t>oder</a:t>
            </a:r>
            <a:r>
              <a:rPr b="1" dirty="0"/>
              <a:t> </a:t>
            </a:r>
            <a:r>
              <a:rPr b="1" dirty="0" err="1"/>
              <a:t>Irrtum</a:t>
            </a:r>
            <a:r>
              <a:rPr b="1" dirty="0"/>
              <a:t>???</a:t>
            </a:r>
            <a:br>
              <a:rPr b="1" dirty="0"/>
            </a:br>
            <a:br>
              <a:rPr b="1" dirty="0"/>
            </a:br>
            <a:r>
              <a:rPr sz="1900" dirty="0">
                <a:latin typeface="+mj-lt"/>
                <a:ea typeface="+mj-ea"/>
                <a:cs typeface="+mj-cs"/>
                <a:sym typeface="Helvetica"/>
              </a:rPr>
              <a:t>》</a:t>
            </a:r>
            <a:r>
              <a:rPr sz="1900" dirty="0" err="1"/>
              <a:t>Hunde</a:t>
            </a:r>
            <a:r>
              <a:rPr sz="1900" dirty="0"/>
              <a:t> </a:t>
            </a:r>
            <a:r>
              <a:rPr sz="1900" dirty="0" err="1"/>
              <a:t>sind</a:t>
            </a:r>
            <a:r>
              <a:rPr sz="1900" dirty="0"/>
              <a:t> </a:t>
            </a:r>
            <a:r>
              <a:rPr sz="1900" dirty="0" err="1"/>
              <a:t>definitiv</a:t>
            </a:r>
            <a:r>
              <a:rPr sz="1900" dirty="0"/>
              <a:t> in der Lage </a:t>
            </a:r>
            <a:r>
              <a:rPr sz="1900" dirty="0" err="1"/>
              <a:t>Getreide</a:t>
            </a:r>
            <a:r>
              <a:rPr sz="1900" dirty="0"/>
              <a:t>/</a:t>
            </a:r>
            <a:r>
              <a:rPr sz="1900" dirty="0" err="1"/>
              <a:t>Kohlenhydrate</a:t>
            </a:r>
            <a:r>
              <a:rPr sz="1900" dirty="0"/>
              <a:t> </a:t>
            </a:r>
            <a:r>
              <a:rPr sz="1900" dirty="0" err="1"/>
              <a:t>zu</a:t>
            </a:r>
            <a:r>
              <a:rPr sz="1900" dirty="0"/>
              <a:t> </a:t>
            </a:r>
            <a:r>
              <a:rPr sz="1900" dirty="0" err="1"/>
              <a:t>verdauen</a:t>
            </a:r>
            <a:r>
              <a:rPr sz="1900" dirty="0"/>
              <a:t>.</a:t>
            </a:r>
            <a:br>
              <a:rPr sz="1900" dirty="0"/>
            </a:br>
            <a:r>
              <a:rPr sz="1900" dirty="0">
                <a:latin typeface="+mj-lt"/>
                <a:ea typeface="+mj-ea"/>
                <a:cs typeface="+mj-cs"/>
                <a:sym typeface="Helvetica"/>
              </a:rPr>
              <a:t>》S</a:t>
            </a:r>
            <a:r>
              <a:rPr sz="1900" dirty="0"/>
              <a:t>chneller </a:t>
            </a:r>
            <a:r>
              <a:rPr sz="1900" dirty="0" err="1"/>
              <a:t>Energielieferant</a:t>
            </a:r>
            <a:r>
              <a:rPr sz="1900" dirty="0"/>
              <a:t>.</a:t>
            </a:r>
            <a:br>
              <a:rPr sz="1900" dirty="0"/>
            </a:br>
            <a:r>
              <a:rPr sz="1900" dirty="0">
                <a:latin typeface="+mj-lt"/>
                <a:ea typeface="+mj-ea"/>
                <a:cs typeface="+mj-cs"/>
                <a:sym typeface="Helvetica"/>
              </a:rPr>
              <a:t>》</a:t>
            </a:r>
            <a:r>
              <a:rPr sz="1900" dirty="0" err="1"/>
              <a:t>Getreide</a:t>
            </a:r>
            <a:r>
              <a:rPr sz="1900" dirty="0"/>
              <a:t> </a:t>
            </a:r>
            <a:r>
              <a:rPr sz="1900" dirty="0" err="1"/>
              <a:t>nicht</a:t>
            </a:r>
            <a:r>
              <a:rPr sz="1900" dirty="0"/>
              <a:t> </a:t>
            </a:r>
            <a:r>
              <a:rPr sz="1900" dirty="0" err="1"/>
              <a:t>gleich</a:t>
            </a:r>
            <a:r>
              <a:rPr sz="1900" dirty="0"/>
              <a:t> </a:t>
            </a:r>
            <a:r>
              <a:rPr sz="1900" dirty="0" err="1"/>
              <a:t>Getreide</a:t>
            </a:r>
            <a:r>
              <a:rPr sz="1900" dirty="0"/>
              <a:t>. </a:t>
            </a:r>
            <a:br>
              <a:rPr sz="1900" dirty="0"/>
            </a:br>
            <a:r>
              <a:rPr sz="1900" dirty="0">
                <a:latin typeface="+mj-lt"/>
                <a:ea typeface="+mj-ea"/>
                <a:cs typeface="+mj-cs"/>
                <a:sym typeface="Helvetica"/>
              </a:rPr>
              <a:t>》</a:t>
            </a:r>
            <a:r>
              <a:rPr sz="1900" dirty="0"/>
              <a:t>Mais </a:t>
            </a:r>
            <a:r>
              <a:rPr sz="1900" dirty="0" err="1"/>
              <a:t>z.B.</a:t>
            </a:r>
            <a:r>
              <a:rPr sz="1900" dirty="0"/>
              <a:t> </a:t>
            </a:r>
            <a:r>
              <a:rPr sz="1900" dirty="0" err="1"/>
              <a:t>dient</a:t>
            </a:r>
            <a:r>
              <a:rPr sz="1900" dirty="0"/>
              <a:t> oft </a:t>
            </a:r>
            <a:r>
              <a:rPr sz="1900" dirty="0" err="1"/>
              <a:t>als</a:t>
            </a:r>
            <a:r>
              <a:rPr sz="1900" dirty="0"/>
              <a:t> </a:t>
            </a:r>
            <a:r>
              <a:rPr sz="1900" dirty="0" err="1"/>
              <a:t>günstiger</a:t>
            </a:r>
            <a:r>
              <a:rPr sz="1900" dirty="0"/>
              <a:t> </a:t>
            </a:r>
            <a:r>
              <a:rPr sz="1900" dirty="0" err="1"/>
              <a:t>Füllstoff</a:t>
            </a:r>
            <a:r>
              <a:rPr sz="1900" dirty="0"/>
              <a:t>.</a:t>
            </a:r>
            <a:br>
              <a:rPr sz="1900" dirty="0"/>
            </a:br>
            <a:r>
              <a:rPr sz="1900" dirty="0">
                <a:latin typeface="+mj-lt"/>
                <a:ea typeface="+mj-ea"/>
                <a:cs typeface="+mj-cs"/>
                <a:sym typeface="Helvetica"/>
              </a:rPr>
              <a:t>》</a:t>
            </a:r>
            <a:r>
              <a:rPr sz="1900" dirty="0" err="1">
                <a:latin typeface="+mj-lt"/>
                <a:ea typeface="+mj-ea"/>
                <a:cs typeface="+mj-cs"/>
                <a:sym typeface="Helvetica"/>
              </a:rPr>
              <a:t>H</a:t>
            </a:r>
            <a:r>
              <a:rPr sz="1900" dirty="0" err="1"/>
              <a:t>emmt</a:t>
            </a:r>
            <a:r>
              <a:rPr sz="1900" dirty="0"/>
              <a:t> </a:t>
            </a:r>
            <a:r>
              <a:rPr sz="1900" dirty="0" err="1"/>
              <a:t>sogar</a:t>
            </a:r>
            <a:r>
              <a:rPr sz="1900" dirty="0"/>
              <a:t> die </a:t>
            </a:r>
            <a:r>
              <a:rPr sz="1900" dirty="0" err="1"/>
              <a:t>Bildung</a:t>
            </a:r>
            <a:r>
              <a:rPr sz="1900" dirty="0"/>
              <a:t> von Serotonin (</a:t>
            </a:r>
            <a:r>
              <a:rPr sz="1900" dirty="0" err="1"/>
              <a:t>Glückshormon</a:t>
            </a:r>
            <a:r>
              <a:rPr sz="1900" dirty="0"/>
              <a:t>).</a:t>
            </a:r>
            <a:br>
              <a:rPr sz="1900" dirty="0"/>
            </a:br>
            <a:r>
              <a:rPr sz="1900" dirty="0">
                <a:latin typeface="+mj-lt"/>
                <a:ea typeface="+mj-ea"/>
                <a:cs typeface="+mj-cs"/>
                <a:sym typeface="Helvetica"/>
              </a:rPr>
              <a:t>》</a:t>
            </a:r>
            <a:r>
              <a:rPr sz="1900" dirty="0" err="1"/>
              <a:t>Insbesondere</a:t>
            </a:r>
            <a:r>
              <a:rPr sz="1900" dirty="0"/>
              <a:t> </a:t>
            </a:r>
            <a:r>
              <a:rPr sz="1900" dirty="0" err="1"/>
              <a:t>bei</a:t>
            </a:r>
            <a:r>
              <a:rPr sz="1900" dirty="0"/>
              <a:t> </a:t>
            </a:r>
            <a:r>
              <a:rPr sz="1900" dirty="0" err="1"/>
              <a:t>gestressten</a:t>
            </a:r>
            <a:r>
              <a:rPr sz="1900" dirty="0"/>
              <a:t> </a:t>
            </a:r>
            <a:r>
              <a:rPr sz="1900" dirty="0" err="1"/>
              <a:t>Hunden</a:t>
            </a:r>
            <a:r>
              <a:rPr sz="1900" dirty="0"/>
              <a:t> </a:t>
            </a:r>
            <a:r>
              <a:rPr sz="1900" dirty="0" err="1"/>
              <a:t>oder</a:t>
            </a:r>
            <a:r>
              <a:rPr sz="1900" dirty="0"/>
              <a:t> </a:t>
            </a:r>
            <a:r>
              <a:rPr sz="1900" dirty="0" err="1"/>
              <a:t>Hunden</a:t>
            </a:r>
            <a:r>
              <a:rPr sz="1900" dirty="0"/>
              <a:t> </a:t>
            </a:r>
            <a:r>
              <a:rPr sz="1900" dirty="0" err="1"/>
              <a:t>mit</a:t>
            </a:r>
            <a:r>
              <a:rPr sz="1900" dirty="0"/>
              <a:t> </a:t>
            </a:r>
            <a:r>
              <a:rPr sz="1900" dirty="0" err="1"/>
              <a:t>Aggressionsproblem</a:t>
            </a:r>
            <a:r>
              <a:rPr sz="1900" dirty="0"/>
              <a:t> </a:t>
            </a:r>
            <a:r>
              <a:rPr sz="1900" dirty="0" err="1"/>
              <a:t>nicht</a:t>
            </a:r>
            <a:r>
              <a:rPr sz="1900" dirty="0"/>
              <a:t> gut.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7F887B8B-D1C3-90E3-32BE-0D1663FC2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41" y="65784"/>
            <a:ext cx="12192000" cy="6858000"/>
          </a:xfrm>
          <a:prstGeom prst="rect">
            <a:avLst/>
          </a:prstGeom>
        </p:spPr>
      </p:pic>
      <p:sp>
        <p:nvSpPr>
          <p:cNvPr id="102" name="Textfeld 5"/>
          <p:cNvSpPr txBox="1"/>
          <p:nvPr/>
        </p:nvSpPr>
        <p:spPr>
          <a:xfrm>
            <a:off x="1569720" y="1964399"/>
            <a:ext cx="9052560" cy="360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800" b="1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dirty="0" err="1">
                <a:solidFill>
                  <a:srgbClr val="000000"/>
                </a:solidFill>
              </a:rPr>
              <a:t>Herzlich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willkommen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zum</a:t>
            </a:r>
            <a:r>
              <a:rPr dirty="0">
                <a:solidFill>
                  <a:srgbClr val="000000"/>
                </a:solidFill>
              </a:rPr>
              <a:t> Webinar </a:t>
            </a:r>
            <a:br>
              <a:rPr dirty="0">
                <a:solidFill>
                  <a:srgbClr val="000000"/>
                </a:solidFill>
              </a:rPr>
            </a:br>
            <a:r>
              <a:rPr dirty="0">
                <a:solidFill>
                  <a:srgbClr val="000000"/>
                </a:solidFill>
              </a:rPr>
              <a:t>„</a:t>
            </a:r>
            <a:r>
              <a:rPr dirty="0" err="1">
                <a:solidFill>
                  <a:srgbClr val="000000"/>
                </a:solidFill>
              </a:rPr>
              <a:t>Woran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erkenne</a:t>
            </a:r>
            <a:r>
              <a:rPr dirty="0">
                <a:solidFill>
                  <a:srgbClr val="000000"/>
                </a:solidFill>
              </a:rPr>
              <a:t> ich </a:t>
            </a:r>
            <a:r>
              <a:rPr dirty="0" err="1">
                <a:solidFill>
                  <a:srgbClr val="000000"/>
                </a:solidFill>
              </a:rPr>
              <a:t>gutes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trocken</a:t>
            </a:r>
            <a:r>
              <a:rPr dirty="0">
                <a:solidFill>
                  <a:srgbClr val="000000"/>
                </a:solidFill>
              </a:rPr>
              <a:t> und Nass Futter"!</a:t>
            </a:r>
            <a:br>
              <a:rPr dirty="0">
                <a:solidFill>
                  <a:srgbClr val="000000"/>
                </a:solidFill>
              </a:rPr>
            </a:br>
            <a:endParaRPr lang="de-DE" dirty="0">
              <a:solidFill>
                <a:srgbClr val="000000"/>
              </a:solidFill>
            </a:endParaRPr>
          </a:p>
          <a:p>
            <a:pPr algn="ctr">
              <a:defRPr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lang="de-DE" dirty="0">
                <a:solidFill>
                  <a:srgbClr val="000000"/>
                </a:solidFill>
              </a:rPr>
              <a:t>Schön, dass ihr heute dabei seid. Zusammen werden wir heute in die Welt der Hundeernährung eintauchen. Beginnen möchte ich mit einem inspirierenden Zitat von Ann Wigmore:</a:t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dirty="0">
                <a:solidFill>
                  <a:srgbClr val="000000"/>
                </a:solidFill>
              </a:rPr>
              <a:t> </a:t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b="1" i="1" dirty="0">
                <a:solidFill>
                  <a:srgbClr val="000000"/>
                </a:solidFill>
              </a:rPr>
              <a:t>"Die Nahrung, die du zu dir nimmst, kann entweder die sicherste und stärkste Form der Medizin oder die langsamste Form des Giftes sein.„</a:t>
            </a:r>
            <a:br>
              <a:rPr lang="de-DE" b="1" i="1" dirty="0"/>
            </a:br>
            <a:br>
              <a:rPr lang="de-DE" b="1" i="1" dirty="0"/>
            </a:br>
            <a:br>
              <a:rPr lang="de-DE" b="1" i="1" dirty="0"/>
            </a:br>
            <a:endParaRPr lang="de-DE" b="1" i="1"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3B30C88-3DE4-B24A-A755-DA3F84788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23" name="Textfeld 5"/>
          <p:cNvSpPr txBox="1"/>
          <p:nvPr/>
        </p:nvSpPr>
        <p:spPr>
          <a:xfrm>
            <a:off x="2476090" y="1430006"/>
            <a:ext cx="8188540" cy="2785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300" b="1"/>
            </a:pPr>
            <a:r>
              <a:rPr lang="de-DE" dirty="0"/>
              <a:t> </a:t>
            </a:r>
            <a:r>
              <a:rPr dirty="0" err="1"/>
              <a:t>Fazit</a:t>
            </a:r>
            <a:r>
              <a:rPr dirty="0"/>
              <a:t>: </a:t>
            </a:r>
          </a:p>
          <a:p>
            <a:pPr>
              <a:defRPr sz="2800" b="1"/>
            </a:pPr>
            <a:endParaRPr dirty="0"/>
          </a:p>
          <a:p>
            <a:pPr>
              <a:defRPr sz="1900"/>
            </a:pPr>
            <a:r>
              <a:rPr dirty="0">
                <a:latin typeface="+mj-lt"/>
                <a:ea typeface="+mj-ea"/>
                <a:cs typeface="+mj-cs"/>
                <a:sym typeface="Helvetica"/>
              </a:rPr>
              <a:t>》</a:t>
            </a:r>
            <a:r>
              <a:rPr dirty="0" err="1"/>
              <a:t>Getreide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für </a:t>
            </a:r>
            <a:r>
              <a:rPr dirty="0" err="1"/>
              <a:t>Hunde</a:t>
            </a:r>
            <a:r>
              <a:rPr dirty="0"/>
              <a:t> </a:t>
            </a:r>
            <a:r>
              <a:rPr dirty="0" err="1"/>
              <a:t>generell</a:t>
            </a:r>
            <a:r>
              <a:rPr dirty="0"/>
              <a:t> </a:t>
            </a:r>
            <a:r>
              <a:rPr dirty="0" err="1"/>
              <a:t>nicht</a:t>
            </a:r>
            <a:r>
              <a:rPr dirty="0"/>
              <a:t> </a:t>
            </a:r>
            <a:r>
              <a:rPr dirty="0" err="1"/>
              <a:t>ungesund</a:t>
            </a:r>
            <a:r>
              <a:rPr dirty="0"/>
              <a:t>. </a:t>
            </a:r>
          </a:p>
          <a:p>
            <a:pPr>
              <a:defRPr sz="1900"/>
            </a:pPr>
            <a:r>
              <a:rPr dirty="0">
                <a:latin typeface="+mj-lt"/>
                <a:ea typeface="+mj-ea"/>
                <a:cs typeface="+mj-cs"/>
                <a:sym typeface="Helvetica"/>
              </a:rPr>
              <a:t>》</a:t>
            </a:r>
            <a:r>
              <a:rPr dirty="0" err="1"/>
              <a:t>Individualität</a:t>
            </a:r>
            <a:r>
              <a:rPr dirty="0"/>
              <a:t> Hund</a:t>
            </a:r>
          </a:p>
          <a:p>
            <a:pPr>
              <a:defRPr sz="1900"/>
            </a:pPr>
            <a:r>
              <a:rPr dirty="0">
                <a:latin typeface="+mj-lt"/>
                <a:ea typeface="+mj-ea"/>
                <a:cs typeface="+mj-cs"/>
                <a:sym typeface="Helvetica"/>
              </a:rPr>
              <a:t>》</a:t>
            </a:r>
            <a:r>
              <a:rPr dirty="0" err="1"/>
              <a:t>Nicht</a:t>
            </a:r>
            <a:r>
              <a:rPr dirty="0"/>
              <a:t> </a:t>
            </a:r>
            <a:r>
              <a:rPr dirty="0" err="1"/>
              <a:t>jedes</a:t>
            </a:r>
            <a:r>
              <a:rPr dirty="0"/>
              <a:t> </a:t>
            </a:r>
            <a:r>
              <a:rPr dirty="0" err="1"/>
              <a:t>Getreide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schlecht</a:t>
            </a:r>
            <a:endParaRPr dirty="0"/>
          </a:p>
          <a:p>
            <a:pPr>
              <a:defRPr sz="1900"/>
            </a:pPr>
            <a:r>
              <a:rPr dirty="0">
                <a:latin typeface="+mj-lt"/>
                <a:ea typeface="+mj-ea"/>
                <a:cs typeface="+mj-cs"/>
                <a:sym typeface="Helvetica"/>
              </a:rPr>
              <a:t>》</a:t>
            </a:r>
            <a:r>
              <a:rPr dirty="0" err="1"/>
              <a:t>Hunde</a:t>
            </a:r>
            <a:r>
              <a:rPr dirty="0"/>
              <a:t> </a:t>
            </a:r>
            <a:r>
              <a:rPr dirty="0" err="1"/>
              <a:t>können</a:t>
            </a:r>
            <a:r>
              <a:rPr dirty="0"/>
              <a:t> </a:t>
            </a:r>
            <a:r>
              <a:rPr dirty="0" err="1"/>
              <a:t>davon</a:t>
            </a:r>
            <a:r>
              <a:rPr dirty="0"/>
              <a:t> </a:t>
            </a:r>
            <a:r>
              <a:rPr dirty="0" err="1"/>
              <a:t>sogar</a:t>
            </a:r>
            <a:r>
              <a:rPr dirty="0"/>
              <a:t> </a:t>
            </a:r>
            <a:r>
              <a:rPr dirty="0" err="1"/>
              <a:t>profitieren</a:t>
            </a:r>
            <a:r>
              <a:rPr dirty="0"/>
              <a:t> + </a:t>
            </a:r>
            <a:r>
              <a:rPr dirty="0" err="1"/>
              <a:t>Förderung</a:t>
            </a:r>
            <a:r>
              <a:rPr dirty="0"/>
              <a:t>  </a:t>
            </a:r>
            <a:r>
              <a:rPr dirty="0" err="1"/>
              <a:t>Wohlbefinden</a:t>
            </a:r>
            <a:r>
              <a:rPr dirty="0"/>
              <a:t> </a:t>
            </a:r>
          </a:p>
          <a:p>
            <a:pPr>
              <a:defRPr sz="1900"/>
            </a:pPr>
            <a:r>
              <a:rPr dirty="0">
                <a:latin typeface="+mj-lt"/>
                <a:ea typeface="+mj-ea"/>
                <a:cs typeface="+mj-cs"/>
                <a:sym typeface="Helvetica"/>
              </a:rPr>
              <a:t>》O</a:t>
            </a:r>
            <a:r>
              <a:rPr dirty="0"/>
              <a:t>ft </a:t>
            </a:r>
            <a:r>
              <a:rPr dirty="0" err="1"/>
              <a:t>Unverträglichkeit</a:t>
            </a:r>
            <a:r>
              <a:rPr dirty="0"/>
              <a:t> Gluten </a:t>
            </a:r>
          </a:p>
          <a:p>
            <a:pPr>
              <a:defRPr sz="1900"/>
            </a:pPr>
            <a:r>
              <a:rPr dirty="0">
                <a:latin typeface="+mj-lt"/>
                <a:ea typeface="+mj-ea"/>
                <a:cs typeface="+mj-cs"/>
                <a:sym typeface="Helvetica"/>
              </a:rPr>
              <a:t>》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H</a:t>
            </a:r>
            <a:r>
              <a:rPr dirty="0" err="1"/>
              <a:t>äufigster</a:t>
            </a:r>
            <a:r>
              <a:rPr dirty="0"/>
              <a:t> </a:t>
            </a:r>
            <a:r>
              <a:rPr dirty="0" err="1"/>
              <a:t>Auslöser</a:t>
            </a:r>
            <a:r>
              <a:rPr dirty="0"/>
              <a:t> von </a:t>
            </a:r>
            <a:r>
              <a:rPr dirty="0" err="1"/>
              <a:t>Allergien</a:t>
            </a:r>
            <a:r>
              <a:rPr dirty="0"/>
              <a:t> </a:t>
            </a:r>
            <a:r>
              <a:rPr dirty="0" err="1"/>
              <a:t>sind</a:t>
            </a:r>
            <a:r>
              <a:rPr dirty="0"/>
              <a:t>: Milch-, Rinder und </a:t>
            </a:r>
            <a:r>
              <a:rPr dirty="0" err="1"/>
              <a:t>Hühnerproteine</a:t>
            </a:r>
            <a:endParaRPr dirty="0"/>
          </a:p>
        </p:txBody>
      </p:sp>
      <p:pic>
        <p:nvPicPr>
          <p:cNvPr id="224" name="Grafik 9" descr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662" y="4037767"/>
            <a:ext cx="2300015" cy="23000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52AFA89B-17EE-A329-FC05-35DA0DF0D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9" name="Textfeld 5"/>
          <p:cNvSpPr txBox="1"/>
          <p:nvPr/>
        </p:nvSpPr>
        <p:spPr>
          <a:xfrm>
            <a:off x="2486176" y="998812"/>
            <a:ext cx="8563749" cy="3598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 b="1"/>
            </a:pPr>
            <a:r>
              <a:rPr dirty="0"/>
              <a:t>3) Alles was </a:t>
            </a:r>
            <a:r>
              <a:rPr dirty="0" err="1"/>
              <a:t>drauf</a:t>
            </a:r>
            <a:r>
              <a:rPr dirty="0"/>
              <a:t> </a:t>
            </a:r>
            <a:r>
              <a:rPr dirty="0" err="1"/>
              <a:t>steht</a:t>
            </a:r>
            <a:r>
              <a:rPr dirty="0"/>
              <a:t>,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sicherlich</a:t>
            </a:r>
            <a:r>
              <a:rPr dirty="0"/>
              <a:t> </a:t>
            </a:r>
            <a:r>
              <a:rPr dirty="0" err="1"/>
              <a:t>auch</a:t>
            </a:r>
            <a:r>
              <a:rPr dirty="0"/>
              <a:t> </a:t>
            </a:r>
            <a:r>
              <a:rPr dirty="0" err="1"/>
              <a:t>im</a:t>
            </a:r>
            <a:r>
              <a:rPr dirty="0"/>
              <a:t> </a:t>
            </a:r>
            <a:r>
              <a:rPr dirty="0" err="1"/>
              <a:t>Hundefutter</a:t>
            </a:r>
            <a:r>
              <a:rPr dirty="0"/>
              <a:t> </a:t>
            </a:r>
            <a:r>
              <a:rPr dirty="0" err="1"/>
              <a:t>enthalten</a:t>
            </a:r>
            <a:r>
              <a:rPr dirty="0"/>
              <a:t> und </a:t>
            </a:r>
            <a:r>
              <a:rPr dirty="0" err="1"/>
              <a:t>ausschließlich</a:t>
            </a:r>
            <a:r>
              <a:rPr dirty="0"/>
              <a:t> </a:t>
            </a:r>
            <a:r>
              <a:rPr dirty="0" err="1"/>
              <a:t>positiv</a:t>
            </a:r>
            <a:r>
              <a:rPr dirty="0"/>
              <a:t> für </a:t>
            </a:r>
            <a:r>
              <a:rPr dirty="0" err="1"/>
              <a:t>meinen</a:t>
            </a:r>
            <a:r>
              <a:rPr dirty="0"/>
              <a:t> Hund ... Oder </a:t>
            </a:r>
            <a:r>
              <a:rPr dirty="0" err="1"/>
              <a:t>vielleicht</a:t>
            </a:r>
            <a:r>
              <a:rPr dirty="0"/>
              <a:t> </a:t>
            </a:r>
            <a:r>
              <a:rPr dirty="0" err="1"/>
              <a:t>doch</a:t>
            </a:r>
            <a:r>
              <a:rPr dirty="0"/>
              <a:t> </a:t>
            </a:r>
            <a:r>
              <a:rPr dirty="0" err="1"/>
              <a:t>nicht</a:t>
            </a:r>
            <a:r>
              <a:rPr dirty="0"/>
              <a:t>?</a:t>
            </a:r>
            <a:br>
              <a:rPr dirty="0"/>
            </a:br>
            <a:br>
              <a:rPr dirty="0"/>
            </a:br>
            <a:r>
              <a:rPr sz="1600" b="0" dirty="0">
                <a:latin typeface="+mj-lt"/>
                <a:ea typeface="+mj-ea"/>
                <a:cs typeface="+mj-cs"/>
                <a:sym typeface="Helvetica"/>
              </a:rPr>
              <a:t>》 </a:t>
            </a:r>
            <a:r>
              <a:rPr sz="1600" b="0" dirty="0" err="1">
                <a:latin typeface="+mj-lt"/>
                <a:ea typeface="+mj-ea"/>
                <a:cs typeface="+mj-cs"/>
                <a:sym typeface="Helvetica"/>
              </a:rPr>
              <a:t>V</a:t>
            </a:r>
            <a:r>
              <a:rPr sz="1600" b="0" dirty="0" err="1"/>
              <a:t>orne</a:t>
            </a:r>
            <a:r>
              <a:rPr sz="1600" b="0" dirty="0"/>
              <a:t> </a:t>
            </a:r>
            <a:r>
              <a:rPr sz="1600" b="0" dirty="0" err="1"/>
              <a:t>Verpackung</a:t>
            </a:r>
            <a:r>
              <a:rPr sz="1600" b="0" dirty="0"/>
              <a:t>/Dose </a:t>
            </a:r>
            <a:r>
              <a:rPr sz="1600" b="0" dirty="0" err="1"/>
              <a:t>Werbung</a:t>
            </a:r>
            <a:r>
              <a:rPr sz="1600" b="0" dirty="0"/>
              <a:t>:"</a:t>
            </a:r>
            <a:r>
              <a:rPr sz="1600" b="0" dirty="0" err="1"/>
              <a:t>mit</a:t>
            </a:r>
            <a:r>
              <a:rPr sz="1600" b="0" dirty="0"/>
              <a:t> </a:t>
            </a:r>
            <a:r>
              <a:rPr sz="1600" b="0" dirty="0" err="1"/>
              <a:t>viel</a:t>
            </a:r>
            <a:r>
              <a:rPr sz="1600" b="0" dirty="0"/>
              <a:t> Rind" (mind. 4%)</a:t>
            </a:r>
          </a:p>
          <a:p>
            <a:pPr>
              <a:defRPr sz="1600"/>
            </a:pPr>
            <a:br>
              <a:rPr dirty="0"/>
            </a:br>
            <a:r>
              <a:rPr dirty="0">
                <a:latin typeface="+mj-lt"/>
                <a:ea typeface="+mj-ea"/>
                <a:cs typeface="+mj-cs"/>
                <a:sym typeface="Helvetica"/>
              </a:rPr>
              <a:t>》 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Ti</a:t>
            </a:r>
            <a:r>
              <a:rPr dirty="0" err="1"/>
              <a:t>erische</a:t>
            </a:r>
            <a:r>
              <a:rPr dirty="0"/>
              <a:t> </a:t>
            </a:r>
            <a:r>
              <a:rPr dirty="0" err="1"/>
              <a:t>Nebenerzeugnisse</a:t>
            </a:r>
            <a:r>
              <a:rPr dirty="0"/>
              <a:t>:(</a:t>
            </a:r>
            <a:r>
              <a:rPr dirty="0" err="1"/>
              <a:t>Federn</a:t>
            </a:r>
            <a:r>
              <a:rPr dirty="0"/>
              <a:t>, </a:t>
            </a:r>
            <a:r>
              <a:rPr dirty="0" err="1"/>
              <a:t>Schnäbel</a:t>
            </a:r>
            <a:r>
              <a:rPr dirty="0"/>
              <a:t>, </a:t>
            </a:r>
            <a:r>
              <a:rPr dirty="0" err="1"/>
              <a:t>Hühnerfüße</a:t>
            </a:r>
            <a:r>
              <a:rPr dirty="0"/>
              <a:t>)</a:t>
            </a:r>
          </a:p>
          <a:p>
            <a:pPr>
              <a:defRPr sz="1600"/>
            </a:pPr>
            <a:br>
              <a:rPr dirty="0"/>
            </a:br>
            <a:r>
              <a:rPr dirty="0">
                <a:latin typeface="+mj-lt"/>
                <a:ea typeface="+mj-ea"/>
                <a:cs typeface="+mj-cs"/>
                <a:sym typeface="Helvetica"/>
              </a:rPr>
              <a:t>》 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P</a:t>
            </a:r>
            <a:r>
              <a:rPr dirty="0" err="1"/>
              <a:t>flanzliche</a:t>
            </a:r>
            <a:r>
              <a:rPr dirty="0"/>
              <a:t> </a:t>
            </a:r>
            <a:r>
              <a:rPr dirty="0" err="1"/>
              <a:t>Nebenerzeugnisse</a:t>
            </a:r>
            <a:r>
              <a:rPr dirty="0"/>
              <a:t>:(</a:t>
            </a:r>
            <a:r>
              <a:rPr dirty="0" err="1"/>
              <a:t>Erdnussschalen</a:t>
            </a:r>
            <a:r>
              <a:rPr dirty="0"/>
              <a:t>, </a:t>
            </a:r>
            <a:r>
              <a:rPr dirty="0" err="1"/>
              <a:t>Rübentrockenschnitzel</a:t>
            </a:r>
            <a:r>
              <a:rPr dirty="0"/>
              <a:t>)</a:t>
            </a:r>
          </a:p>
          <a:p>
            <a:pPr>
              <a:defRPr sz="1600"/>
            </a:pPr>
            <a:endParaRPr dirty="0"/>
          </a:p>
          <a:p>
            <a:pPr>
              <a:defRPr sz="1600"/>
            </a:pPr>
            <a:r>
              <a:rPr dirty="0">
                <a:latin typeface="+mj-lt"/>
                <a:ea typeface="+mj-ea"/>
                <a:cs typeface="+mj-cs"/>
                <a:sym typeface="Helvetica"/>
              </a:rPr>
              <a:t>》 K</a:t>
            </a:r>
            <a:r>
              <a:rPr dirty="0"/>
              <a:t>ein Zucker (</a:t>
            </a:r>
            <a:r>
              <a:rPr dirty="0" err="1"/>
              <a:t>Rübenschnitzel</a:t>
            </a:r>
            <a:r>
              <a:rPr dirty="0"/>
              <a:t>)</a:t>
            </a:r>
          </a:p>
          <a:p>
            <a:pPr>
              <a:defRPr sz="1600"/>
            </a:pPr>
            <a:r>
              <a:rPr dirty="0"/>
              <a:t> </a:t>
            </a:r>
          </a:p>
          <a:p>
            <a:pPr>
              <a:defRPr sz="1600"/>
            </a:pPr>
            <a:r>
              <a:rPr dirty="0">
                <a:latin typeface="+mj-lt"/>
                <a:ea typeface="+mj-ea"/>
                <a:cs typeface="+mj-cs"/>
                <a:sym typeface="Helvetica"/>
              </a:rPr>
              <a:t>》 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S</a:t>
            </a:r>
            <a:r>
              <a:rPr dirty="0" err="1"/>
              <a:t>chonende</a:t>
            </a:r>
            <a:r>
              <a:rPr dirty="0"/>
              <a:t> </a:t>
            </a:r>
            <a:r>
              <a:rPr dirty="0" err="1"/>
              <a:t>Garung</a:t>
            </a:r>
            <a:r>
              <a:rPr dirty="0"/>
              <a:t>:(minimum 1 </a:t>
            </a:r>
            <a:r>
              <a:rPr dirty="0" err="1"/>
              <a:t>Stunde</a:t>
            </a:r>
            <a:r>
              <a:rPr dirty="0"/>
              <a:t>, 90 Grad Kern)1,5-2 Jahre </a:t>
            </a:r>
            <a:r>
              <a:rPr dirty="0" err="1"/>
              <a:t>Haltbarkeit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es </a:t>
            </a:r>
            <a:r>
              <a:rPr dirty="0" err="1"/>
              <a:t>Schwachsinn</a:t>
            </a:r>
            <a:endParaRPr dirty="0"/>
          </a:p>
        </p:txBody>
      </p:sp>
      <p:pic>
        <p:nvPicPr>
          <p:cNvPr id="230" name="Grafik 8" descr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123" y="4315442"/>
            <a:ext cx="2185124" cy="2167588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A5C541F9-9F21-F591-FFC9-BF2F502C7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5" name="Textfeld 5"/>
          <p:cNvSpPr txBox="1"/>
          <p:nvPr/>
        </p:nvSpPr>
        <p:spPr>
          <a:xfrm>
            <a:off x="1394978" y="2295215"/>
            <a:ext cx="6067045" cy="229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/>
            </a:pPr>
            <a:br>
              <a:rPr dirty="0"/>
            </a:br>
            <a:r>
              <a:rPr sz="1600" b="0" dirty="0">
                <a:latin typeface="+mj-lt"/>
                <a:ea typeface="+mj-ea"/>
                <a:cs typeface="+mj-cs"/>
                <a:sym typeface="Helvetica"/>
              </a:rPr>
              <a:t>》 </a:t>
            </a:r>
            <a:r>
              <a:rPr sz="1600" b="0" dirty="0" err="1">
                <a:latin typeface="+mj-lt"/>
                <a:ea typeface="+mj-ea"/>
                <a:cs typeface="+mj-cs"/>
                <a:sym typeface="Helvetica"/>
              </a:rPr>
              <a:t>G</a:t>
            </a:r>
            <a:r>
              <a:rPr sz="1600" b="0" dirty="0" err="1"/>
              <a:t>länzendes</a:t>
            </a:r>
            <a:r>
              <a:rPr sz="1600" b="0" dirty="0"/>
              <a:t> Fell</a:t>
            </a:r>
            <a:br>
              <a:rPr sz="1600" b="0" dirty="0"/>
            </a:br>
            <a:r>
              <a:rPr sz="1600" b="0" dirty="0">
                <a:latin typeface="+mj-lt"/>
                <a:ea typeface="+mj-ea"/>
                <a:cs typeface="+mj-cs"/>
                <a:sym typeface="Helvetica"/>
              </a:rPr>
              <a:t>》 </a:t>
            </a:r>
            <a:r>
              <a:rPr sz="1600" b="0" dirty="0" err="1">
                <a:latin typeface="+mj-lt"/>
                <a:ea typeface="+mj-ea"/>
                <a:cs typeface="+mj-cs"/>
                <a:sym typeface="Helvetica"/>
              </a:rPr>
              <a:t>K</a:t>
            </a:r>
            <a:r>
              <a:rPr sz="1600" b="0" dirty="0" err="1"/>
              <a:t>lare</a:t>
            </a:r>
            <a:r>
              <a:rPr sz="1600" b="0" dirty="0"/>
              <a:t> </a:t>
            </a:r>
            <a:r>
              <a:rPr sz="1600" b="0" dirty="0" err="1"/>
              <a:t>Augen</a:t>
            </a:r>
            <a:endParaRPr sz="1600" b="0" dirty="0"/>
          </a:p>
          <a:p>
            <a:pPr>
              <a:defRPr sz="1600"/>
            </a:pPr>
            <a:r>
              <a:rPr dirty="0">
                <a:latin typeface="+mj-lt"/>
                <a:ea typeface="+mj-ea"/>
                <a:cs typeface="+mj-cs"/>
                <a:sym typeface="Helvetica"/>
              </a:rPr>
              <a:t>》 </a:t>
            </a:r>
            <a:r>
              <a:rPr dirty="0"/>
              <a:t>Hund </a:t>
            </a:r>
            <a:r>
              <a:rPr dirty="0" err="1"/>
              <a:t>ist</a:t>
            </a:r>
            <a:r>
              <a:rPr dirty="0"/>
              <a:t> gut </a:t>
            </a:r>
            <a:r>
              <a:rPr dirty="0" err="1"/>
              <a:t>drauf</a:t>
            </a:r>
            <a:r>
              <a:rPr dirty="0"/>
              <a:t> / </a:t>
            </a:r>
            <a:r>
              <a:rPr dirty="0" err="1"/>
              <a:t>Lebensfreude</a:t>
            </a:r>
            <a:br>
              <a:rPr dirty="0"/>
            </a:br>
            <a:r>
              <a:rPr dirty="0">
                <a:latin typeface="+mj-lt"/>
                <a:ea typeface="+mj-ea"/>
                <a:cs typeface="+mj-cs"/>
                <a:sym typeface="Helvetica"/>
              </a:rPr>
              <a:t>》 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G</a:t>
            </a:r>
            <a:r>
              <a:rPr dirty="0" err="1"/>
              <a:t>utes</a:t>
            </a:r>
            <a:r>
              <a:rPr dirty="0"/>
              <a:t> </a:t>
            </a:r>
            <a:r>
              <a:rPr dirty="0" err="1"/>
              <a:t>Gewicht</a:t>
            </a:r>
            <a:br>
              <a:rPr dirty="0"/>
            </a:br>
            <a:r>
              <a:rPr dirty="0">
                <a:latin typeface="+mj-lt"/>
                <a:ea typeface="+mj-ea"/>
                <a:cs typeface="+mj-cs"/>
                <a:sym typeface="Helvetica"/>
              </a:rPr>
              <a:t>》 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W</a:t>
            </a:r>
            <a:r>
              <a:rPr dirty="0" err="1"/>
              <a:t>enig</a:t>
            </a:r>
            <a:r>
              <a:rPr dirty="0"/>
              <a:t> </a:t>
            </a:r>
            <a:r>
              <a:rPr dirty="0" err="1"/>
              <a:t>Körpergeruch</a:t>
            </a:r>
            <a:br>
              <a:rPr dirty="0"/>
            </a:br>
            <a:endParaRPr dirty="0"/>
          </a:p>
        </p:txBody>
      </p:sp>
      <p:pic>
        <p:nvPicPr>
          <p:cNvPr id="236" name="Grafik 7" descr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014" y="2530889"/>
            <a:ext cx="2967478" cy="1978715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237" name="》 Kann sich entspannen 》 Keine Rötungen 》 Kein regelmäßiges Kratzen 》 Keine regelmäßigen Blähungen 》 Macht maximal 3 Haufen am"/>
          <p:cNvSpPr txBox="1"/>
          <p:nvPr/>
        </p:nvSpPr>
        <p:spPr>
          <a:xfrm>
            <a:off x="4766118" y="2696518"/>
            <a:ext cx="2949636" cy="192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/>
            </a:pPr>
            <a:r>
              <a:rPr dirty="0">
                <a:latin typeface="+mj-lt"/>
                <a:ea typeface="+mj-ea"/>
                <a:cs typeface="+mj-cs"/>
                <a:sym typeface="Helvetica"/>
              </a:rPr>
              <a:t>》 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K</a:t>
            </a:r>
            <a:r>
              <a:rPr dirty="0" err="1"/>
              <a:t>ann</a:t>
            </a:r>
            <a:r>
              <a:rPr dirty="0"/>
              <a:t> </a:t>
            </a:r>
            <a:r>
              <a:rPr dirty="0" err="1"/>
              <a:t>sich</a:t>
            </a:r>
            <a:r>
              <a:rPr dirty="0"/>
              <a:t> </a:t>
            </a:r>
            <a:r>
              <a:rPr dirty="0" err="1"/>
              <a:t>entspannen</a:t>
            </a:r>
            <a:br>
              <a:rPr dirty="0"/>
            </a:br>
            <a:r>
              <a:rPr dirty="0">
                <a:latin typeface="+mj-lt"/>
                <a:ea typeface="+mj-ea"/>
                <a:cs typeface="+mj-cs"/>
                <a:sym typeface="Helvetica"/>
              </a:rPr>
              <a:t>》 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K</a:t>
            </a:r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Rötungen</a:t>
            </a:r>
            <a:br>
              <a:rPr dirty="0"/>
            </a:br>
            <a:r>
              <a:rPr dirty="0">
                <a:latin typeface="+mj-lt"/>
                <a:ea typeface="+mj-ea"/>
                <a:cs typeface="+mj-cs"/>
                <a:sym typeface="Helvetica"/>
              </a:rPr>
              <a:t>》 K</a:t>
            </a:r>
            <a:r>
              <a:rPr dirty="0"/>
              <a:t>ein </a:t>
            </a:r>
            <a:r>
              <a:rPr dirty="0" err="1"/>
              <a:t>regelmäßiges</a:t>
            </a:r>
            <a:r>
              <a:rPr dirty="0"/>
              <a:t> </a:t>
            </a:r>
            <a:r>
              <a:rPr dirty="0" err="1"/>
              <a:t>Kratzen</a:t>
            </a:r>
            <a:br>
              <a:rPr dirty="0"/>
            </a:br>
            <a:r>
              <a:rPr dirty="0">
                <a:latin typeface="+mj-lt"/>
                <a:ea typeface="+mj-ea"/>
                <a:cs typeface="+mj-cs"/>
                <a:sym typeface="Helvetica"/>
              </a:rPr>
              <a:t>》 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K</a:t>
            </a:r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regelmäßigen</a:t>
            </a:r>
            <a:r>
              <a:rPr dirty="0"/>
              <a:t> </a:t>
            </a:r>
            <a:r>
              <a:rPr dirty="0" err="1"/>
              <a:t>Blähungen</a:t>
            </a:r>
            <a:br>
              <a:rPr dirty="0"/>
            </a:br>
            <a:r>
              <a:rPr dirty="0">
                <a:latin typeface="+mj-lt"/>
                <a:ea typeface="+mj-ea"/>
                <a:cs typeface="+mj-cs"/>
                <a:sym typeface="Helvetica"/>
              </a:rPr>
              <a:t>》 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M</a:t>
            </a:r>
            <a:r>
              <a:rPr b="1" dirty="0" err="1"/>
              <a:t>acht</a:t>
            </a:r>
            <a:r>
              <a:rPr b="1" dirty="0"/>
              <a:t> maximal 3 </a:t>
            </a:r>
            <a:r>
              <a:rPr b="1" dirty="0" err="1"/>
              <a:t>Haufen</a:t>
            </a:r>
            <a:r>
              <a:rPr b="1" dirty="0"/>
              <a:t> am</a:t>
            </a:r>
            <a:br>
              <a:rPr b="1" dirty="0"/>
            </a:br>
            <a:endParaRPr b="1" dirty="0"/>
          </a:p>
        </p:txBody>
      </p:sp>
      <p:sp>
        <p:nvSpPr>
          <p:cNvPr id="238" name="Abschluss: Woran erkenne ich, ob mein Hund das Futter gut verträgt:"/>
          <p:cNvSpPr txBox="1"/>
          <p:nvPr/>
        </p:nvSpPr>
        <p:spPr>
          <a:xfrm>
            <a:off x="2651103" y="1223709"/>
            <a:ext cx="9142966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400" b="1"/>
            </a:pPr>
            <a:r>
              <a:rPr sz="2200" dirty="0" err="1"/>
              <a:t>Abschluss</a:t>
            </a:r>
            <a:r>
              <a:rPr sz="2200" dirty="0"/>
              <a:t>: </a:t>
            </a:r>
            <a:r>
              <a:rPr sz="2200" dirty="0" err="1"/>
              <a:t>Woran</a:t>
            </a:r>
            <a:r>
              <a:rPr sz="2200" dirty="0"/>
              <a:t> </a:t>
            </a:r>
            <a:r>
              <a:rPr sz="2200" dirty="0" err="1"/>
              <a:t>erkenne</a:t>
            </a:r>
            <a:r>
              <a:rPr sz="2200" dirty="0"/>
              <a:t> ich, </a:t>
            </a:r>
            <a:r>
              <a:rPr sz="2200" dirty="0" err="1"/>
              <a:t>ob</a:t>
            </a:r>
            <a:r>
              <a:rPr sz="2200" dirty="0"/>
              <a:t> </a:t>
            </a:r>
            <a:r>
              <a:rPr sz="2200" dirty="0" err="1"/>
              <a:t>mein</a:t>
            </a:r>
            <a:r>
              <a:rPr sz="2200" dirty="0"/>
              <a:t> Hund das Futter gut </a:t>
            </a:r>
            <a:r>
              <a:rPr sz="2200" dirty="0" err="1"/>
              <a:t>verträgt</a:t>
            </a:r>
            <a:r>
              <a:rPr sz="2200" dirty="0"/>
              <a:t>:</a:t>
            </a:r>
            <a:br>
              <a:rPr sz="2200" dirty="0"/>
            </a:br>
            <a:endParaRPr sz="2200" dirty="0"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itel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1" name="Untertitel 2"/>
          <p:cNvSpPr txBox="1">
            <a:spLocks noGrp="1"/>
          </p:cNvSpPr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2" name="Grafik 6" descr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2630" y="-7210"/>
            <a:ext cx="14191648" cy="6865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C0970812-9B88-2243-91CA-8742B55F3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7" name="Textfeld 3"/>
          <p:cNvSpPr txBox="1"/>
          <p:nvPr/>
        </p:nvSpPr>
        <p:spPr>
          <a:xfrm>
            <a:off x="2296335" y="1233761"/>
            <a:ext cx="10050792" cy="4093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  <a:defRPr sz="2800" b="1">
                <a:latin typeface="Söhne"/>
                <a:ea typeface="Söhne"/>
                <a:cs typeface="Söhne"/>
                <a:sym typeface="Söhne"/>
              </a:defRPr>
            </a:pPr>
            <a:r>
              <a:rPr dirty="0"/>
              <a:t>                         </a:t>
            </a:r>
            <a:r>
              <a:rPr dirty="0" err="1"/>
              <a:t>Inhaltsverzeichnis</a:t>
            </a:r>
            <a:endParaRPr dirty="0"/>
          </a:p>
          <a:p>
            <a:pPr>
              <a:buSzPct val="100000"/>
              <a:buAutoNum type="arabicPeriod"/>
              <a:defRPr sz="1600" b="1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dirty="0"/>
              <a:t> </a:t>
            </a:r>
            <a:r>
              <a:rPr dirty="0" err="1"/>
              <a:t>Wer</a:t>
            </a:r>
            <a:r>
              <a:rPr dirty="0"/>
              <a:t> </a:t>
            </a:r>
            <a:r>
              <a:rPr dirty="0" err="1"/>
              <a:t>legt</a:t>
            </a:r>
            <a:r>
              <a:rPr dirty="0"/>
              <a:t> </a:t>
            </a:r>
            <a:r>
              <a:rPr dirty="0" err="1"/>
              <a:t>eigentlich</a:t>
            </a:r>
            <a:r>
              <a:rPr dirty="0"/>
              <a:t> fest, </a:t>
            </a:r>
            <a:r>
              <a:rPr dirty="0" err="1"/>
              <a:t>welche</a:t>
            </a:r>
            <a:r>
              <a:rPr dirty="0"/>
              <a:t> </a:t>
            </a:r>
            <a:r>
              <a:rPr dirty="0" err="1"/>
              <a:t>Nährstoffe</a:t>
            </a:r>
            <a:r>
              <a:rPr dirty="0"/>
              <a:t> </a:t>
            </a:r>
            <a:r>
              <a:rPr dirty="0" err="1"/>
              <a:t>im</a:t>
            </a:r>
            <a:r>
              <a:rPr dirty="0"/>
              <a:t> </a:t>
            </a:r>
            <a:r>
              <a:rPr dirty="0" err="1"/>
              <a:t>Fertigfutter</a:t>
            </a:r>
            <a:r>
              <a:rPr dirty="0"/>
              <a:t> </a:t>
            </a:r>
            <a:r>
              <a:rPr dirty="0" err="1"/>
              <a:t>vorhanden</a:t>
            </a:r>
            <a:r>
              <a:rPr dirty="0"/>
              <a:t> sein </a:t>
            </a:r>
            <a:r>
              <a:rPr dirty="0" err="1"/>
              <a:t>sollten</a:t>
            </a:r>
            <a:r>
              <a:rPr dirty="0"/>
              <a:t> ?</a:t>
            </a:r>
          </a:p>
          <a:p>
            <a:pPr marL="742950" lvl="1" indent="-285750">
              <a:buSzPct val="100000"/>
              <a:buAutoNum type="arabicPeriod"/>
              <a:defRPr sz="1600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dirty="0" err="1"/>
              <a:t>Alleinfuttermittel</a:t>
            </a:r>
            <a:endParaRPr dirty="0"/>
          </a:p>
          <a:p>
            <a:pPr marL="742950" lvl="1" indent="-285750">
              <a:buSzPct val="100000"/>
              <a:buAutoNum type="arabicPeriod"/>
              <a:defRPr sz="1600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dirty="0" err="1"/>
              <a:t>Ergänzungsfuttermittel</a:t>
            </a:r>
            <a:endParaRPr dirty="0"/>
          </a:p>
          <a:p>
            <a:pPr marL="742950" lvl="1" indent="-285750">
              <a:lnSpc>
                <a:spcPct val="120000"/>
              </a:lnSpc>
              <a:buSzPct val="100000"/>
              <a:buAutoNum type="arabicPeriod"/>
              <a:defRPr sz="1600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dirty="0" err="1"/>
              <a:t>Einzelfuttermittel</a:t>
            </a:r>
            <a:endParaRPr dirty="0"/>
          </a:p>
          <a:p>
            <a:pPr>
              <a:buSzPct val="100000"/>
              <a:buAutoNum type="arabicPeriod"/>
              <a:defRPr sz="1600" b="1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dirty="0"/>
              <a:t> Was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Deklaration</a:t>
            </a:r>
            <a:r>
              <a:rPr dirty="0"/>
              <a:t> ?</a:t>
            </a:r>
          </a:p>
          <a:p>
            <a:pPr marL="742950" lvl="1" indent="-285750">
              <a:buSzPct val="100000"/>
              <a:buAutoNum type="arabicPeriod"/>
              <a:defRPr sz="1600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dirty="0" err="1"/>
              <a:t>Geschlossene</a:t>
            </a:r>
            <a:r>
              <a:rPr dirty="0"/>
              <a:t> </a:t>
            </a:r>
            <a:r>
              <a:rPr dirty="0" err="1"/>
              <a:t>Deklaration</a:t>
            </a:r>
            <a:endParaRPr dirty="0"/>
          </a:p>
          <a:p>
            <a:pPr marL="742950" lvl="1" indent="-285750">
              <a:lnSpc>
                <a:spcPct val="120000"/>
              </a:lnSpc>
              <a:buSzPct val="100000"/>
              <a:buAutoNum type="arabicPeriod"/>
              <a:defRPr sz="1600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dirty="0" err="1"/>
              <a:t>Offene</a:t>
            </a:r>
            <a:r>
              <a:rPr dirty="0"/>
              <a:t> </a:t>
            </a:r>
            <a:r>
              <a:rPr dirty="0" err="1"/>
              <a:t>Deklaration</a:t>
            </a:r>
            <a:endParaRPr dirty="0"/>
          </a:p>
          <a:p>
            <a:pPr>
              <a:lnSpc>
                <a:spcPct val="120000"/>
              </a:lnSpc>
              <a:buSzPct val="100000"/>
              <a:buAutoNum type="arabicPeriod"/>
              <a:defRPr sz="1600" b="1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dirty="0"/>
              <a:t> </a:t>
            </a:r>
            <a:r>
              <a:rPr dirty="0" err="1"/>
              <a:t>Vor</a:t>
            </a:r>
            <a:r>
              <a:rPr dirty="0"/>
              <a:t> &amp; </a:t>
            </a:r>
            <a:r>
              <a:rPr dirty="0" err="1"/>
              <a:t>Nachteile</a:t>
            </a:r>
            <a:r>
              <a:rPr dirty="0"/>
              <a:t> </a:t>
            </a:r>
            <a:r>
              <a:rPr dirty="0" err="1"/>
              <a:t>Trockenfutter</a:t>
            </a:r>
            <a:endParaRPr dirty="0"/>
          </a:p>
          <a:p>
            <a:pPr>
              <a:lnSpc>
                <a:spcPct val="120000"/>
              </a:lnSpc>
              <a:buSzPct val="100000"/>
              <a:buAutoNum type="arabicPeriod"/>
              <a:defRPr sz="1600" b="1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dirty="0" err="1"/>
              <a:t>Vor</a:t>
            </a:r>
            <a:r>
              <a:rPr dirty="0"/>
              <a:t> &amp; </a:t>
            </a:r>
            <a:r>
              <a:rPr dirty="0" err="1"/>
              <a:t>Nachteile</a:t>
            </a:r>
            <a:r>
              <a:rPr dirty="0"/>
              <a:t> </a:t>
            </a:r>
            <a:r>
              <a:rPr dirty="0" err="1"/>
              <a:t>Nassfutter</a:t>
            </a:r>
            <a:endParaRPr dirty="0"/>
          </a:p>
          <a:p>
            <a:pPr>
              <a:lnSpc>
                <a:spcPct val="120000"/>
              </a:lnSpc>
              <a:buSzPct val="100000"/>
              <a:buAutoNum type="arabicPeriod"/>
              <a:defRPr sz="1600" b="1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dirty="0"/>
              <a:t> </a:t>
            </a:r>
            <a:r>
              <a:rPr dirty="0" err="1"/>
              <a:t>Zutaten</a:t>
            </a:r>
            <a:r>
              <a:rPr dirty="0"/>
              <a:t> die </a:t>
            </a:r>
            <a:r>
              <a:rPr dirty="0" err="1"/>
              <a:t>vorhanden</a:t>
            </a:r>
            <a:r>
              <a:rPr dirty="0"/>
              <a:t> sein </a:t>
            </a:r>
            <a:r>
              <a:rPr dirty="0" err="1"/>
              <a:t>sollten</a:t>
            </a:r>
            <a:endParaRPr dirty="0"/>
          </a:p>
          <a:p>
            <a:pPr>
              <a:buSzPct val="100000"/>
              <a:buAutoNum type="arabicPeriod"/>
              <a:defRPr sz="1600" b="1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dirty="0"/>
              <a:t> Marketing &amp; Mythen</a:t>
            </a:r>
          </a:p>
          <a:p>
            <a:pPr>
              <a:defRPr sz="1300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endParaRPr dirty="0"/>
          </a:p>
          <a:p>
            <a:pPr>
              <a:defRPr sz="1300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endParaRPr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3F2F54DF-F07B-E461-E0A2-63563B408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2" name="Textfeld 3"/>
          <p:cNvSpPr txBox="1"/>
          <p:nvPr/>
        </p:nvSpPr>
        <p:spPr>
          <a:xfrm>
            <a:off x="2240280" y="690284"/>
            <a:ext cx="8427720" cy="501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800" b="1">
                <a:latin typeface="Söhne"/>
                <a:ea typeface="Söhne"/>
                <a:cs typeface="Söhne"/>
                <a:sym typeface="Söhne"/>
              </a:defRPr>
            </a:pPr>
            <a:r>
              <a:rPr dirty="0" err="1"/>
              <a:t>Wer</a:t>
            </a:r>
            <a:r>
              <a:rPr dirty="0"/>
              <a:t> </a:t>
            </a:r>
            <a:r>
              <a:rPr dirty="0" err="1"/>
              <a:t>legt</a:t>
            </a:r>
            <a:r>
              <a:rPr dirty="0"/>
              <a:t> </a:t>
            </a:r>
            <a:r>
              <a:rPr dirty="0" err="1"/>
              <a:t>eigentlich</a:t>
            </a:r>
            <a:r>
              <a:rPr dirty="0"/>
              <a:t> fest, </a:t>
            </a:r>
            <a:r>
              <a:rPr dirty="0" err="1"/>
              <a:t>welche</a:t>
            </a:r>
            <a:r>
              <a:rPr dirty="0"/>
              <a:t> </a:t>
            </a:r>
            <a:r>
              <a:rPr dirty="0" err="1"/>
              <a:t>Nährstoffe</a:t>
            </a:r>
            <a:r>
              <a:rPr dirty="0"/>
              <a:t> </a:t>
            </a:r>
            <a:r>
              <a:rPr dirty="0" err="1"/>
              <a:t>im</a:t>
            </a:r>
            <a:r>
              <a:rPr dirty="0"/>
              <a:t> </a:t>
            </a:r>
            <a:r>
              <a:rPr dirty="0" err="1"/>
              <a:t>Fertigfutter</a:t>
            </a:r>
            <a:r>
              <a:rPr dirty="0"/>
              <a:t> </a:t>
            </a:r>
            <a:r>
              <a:rPr dirty="0" err="1"/>
              <a:t>vorhanden</a:t>
            </a:r>
            <a:r>
              <a:rPr dirty="0"/>
              <a:t> sein </a:t>
            </a:r>
            <a:r>
              <a:rPr dirty="0" err="1"/>
              <a:t>sollten</a:t>
            </a:r>
            <a:r>
              <a:rPr dirty="0"/>
              <a:t>?</a:t>
            </a:r>
          </a:p>
          <a:p>
            <a:pPr algn="ctr">
              <a:defRPr sz="2800" b="1">
                <a:latin typeface="Söhne"/>
                <a:ea typeface="Söhne"/>
                <a:cs typeface="Söhne"/>
                <a:sym typeface="Söhne"/>
              </a:defRPr>
            </a:pPr>
            <a:endParaRPr dirty="0"/>
          </a:p>
          <a:p>
            <a:pPr algn="ctr">
              <a:defRPr>
                <a:latin typeface="Söhne"/>
                <a:ea typeface="Söhne"/>
                <a:cs typeface="Söhne"/>
                <a:sym typeface="Söhne"/>
              </a:defRPr>
            </a:pPr>
            <a:r>
              <a:rPr dirty="0"/>
              <a:t>Um </a:t>
            </a:r>
            <a:r>
              <a:rPr dirty="0" err="1"/>
              <a:t>sicherzustellen</a:t>
            </a:r>
            <a:r>
              <a:rPr dirty="0"/>
              <a:t>, </a:t>
            </a:r>
            <a:r>
              <a:rPr dirty="0" err="1"/>
              <a:t>dass</a:t>
            </a:r>
            <a:r>
              <a:rPr dirty="0"/>
              <a:t> </a:t>
            </a:r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Hundefutter</a:t>
            </a:r>
            <a:r>
              <a:rPr dirty="0"/>
              <a:t> die </a:t>
            </a:r>
            <a:r>
              <a:rPr dirty="0" err="1"/>
              <a:t>Anforderungen</a:t>
            </a:r>
            <a:r>
              <a:rPr dirty="0"/>
              <a:t> </a:t>
            </a:r>
            <a:r>
              <a:rPr dirty="0" err="1"/>
              <a:t>erfüllt</a:t>
            </a:r>
            <a:r>
              <a:rPr dirty="0"/>
              <a:t>, </a:t>
            </a:r>
            <a:r>
              <a:rPr dirty="0" err="1"/>
              <a:t>richten</a:t>
            </a:r>
            <a:r>
              <a:rPr dirty="0"/>
              <a:t> </a:t>
            </a:r>
            <a:r>
              <a:rPr dirty="0" err="1"/>
              <a:t>sich</a:t>
            </a:r>
            <a:r>
              <a:rPr dirty="0"/>
              <a:t> </a:t>
            </a:r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Großteil</a:t>
            </a:r>
            <a:r>
              <a:rPr dirty="0"/>
              <a:t> der </a:t>
            </a:r>
            <a:r>
              <a:rPr dirty="0" err="1"/>
              <a:t>Heimtierfutterhersteller</a:t>
            </a:r>
            <a:r>
              <a:rPr dirty="0"/>
              <a:t> in Europa </a:t>
            </a:r>
            <a:r>
              <a:rPr dirty="0" err="1"/>
              <a:t>bei</a:t>
            </a:r>
            <a:r>
              <a:rPr dirty="0"/>
              <a:t> der </a:t>
            </a:r>
            <a:r>
              <a:rPr dirty="0" err="1"/>
              <a:t>Zusammensetzung</a:t>
            </a:r>
            <a:r>
              <a:rPr dirty="0"/>
              <a:t> </a:t>
            </a:r>
            <a:r>
              <a:rPr dirty="0" err="1"/>
              <a:t>nach</a:t>
            </a:r>
            <a:r>
              <a:rPr dirty="0"/>
              <a:t> der European Pet Food Industry Federation (FEDIAF).</a:t>
            </a:r>
          </a:p>
          <a:p>
            <a:pPr algn="ctr">
              <a:defRPr>
                <a:latin typeface="Söhne"/>
                <a:ea typeface="Söhne"/>
                <a:cs typeface="Söhne"/>
                <a:sym typeface="Söhne"/>
              </a:defRPr>
            </a:pPr>
            <a:endParaRPr dirty="0"/>
          </a:p>
          <a:p>
            <a:pPr algn="ctr">
              <a:defRPr>
                <a:latin typeface="Söhne"/>
                <a:ea typeface="Söhne"/>
                <a:cs typeface="Söhne"/>
                <a:sym typeface="Söhne"/>
              </a:defRPr>
            </a:pPr>
            <a:endParaRPr dirty="0"/>
          </a:p>
          <a:p>
            <a:pPr>
              <a:defRPr b="1">
                <a:latin typeface="Söhne"/>
                <a:ea typeface="Söhne"/>
                <a:cs typeface="Söhne"/>
                <a:sym typeface="Söhne"/>
              </a:defRPr>
            </a:pPr>
            <a:r>
              <a:rPr dirty="0"/>
              <a:t>es </a:t>
            </a:r>
            <a:r>
              <a:rPr dirty="0" err="1"/>
              <a:t>werden</a:t>
            </a:r>
            <a:r>
              <a:rPr dirty="0"/>
              <a:t> die Minim</a:t>
            </a:r>
            <a:r>
              <a:rPr lang="de-DE" dirty="0"/>
              <a:t>a</a:t>
            </a:r>
            <a:r>
              <a:rPr dirty="0"/>
              <a:t>l- und </a:t>
            </a:r>
            <a:r>
              <a:rPr dirty="0" err="1"/>
              <a:t>Höchstgehalte</a:t>
            </a:r>
            <a:r>
              <a:rPr dirty="0"/>
              <a:t> von </a:t>
            </a:r>
            <a:r>
              <a:rPr dirty="0" err="1"/>
              <a:t>Proteinen</a:t>
            </a:r>
            <a:r>
              <a:rPr dirty="0"/>
              <a:t>, </a:t>
            </a:r>
            <a:r>
              <a:rPr dirty="0" err="1"/>
              <a:t>Fetten</a:t>
            </a:r>
            <a:r>
              <a:rPr dirty="0"/>
              <a:t>, </a:t>
            </a:r>
            <a:r>
              <a:rPr dirty="0" err="1"/>
              <a:t>Spurenelementen</a:t>
            </a:r>
            <a:r>
              <a:rPr dirty="0"/>
              <a:t>, </a:t>
            </a:r>
            <a:r>
              <a:rPr dirty="0" err="1"/>
              <a:t>Mineralstoffen</a:t>
            </a:r>
            <a:r>
              <a:rPr dirty="0"/>
              <a:t> und </a:t>
            </a:r>
            <a:r>
              <a:rPr dirty="0" err="1"/>
              <a:t>Vitaminen</a:t>
            </a:r>
            <a:r>
              <a:rPr dirty="0"/>
              <a:t> </a:t>
            </a:r>
            <a:r>
              <a:rPr dirty="0" err="1"/>
              <a:t>festgelegt</a:t>
            </a:r>
            <a:endParaRPr dirty="0"/>
          </a:p>
          <a:p>
            <a:pPr>
              <a:defRPr>
                <a:latin typeface="Söhne"/>
                <a:ea typeface="Söhne"/>
                <a:cs typeface="Söhne"/>
                <a:sym typeface="Söhne"/>
              </a:defRPr>
            </a:pPr>
            <a:endParaRPr dirty="0"/>
          </a:p>
          <a:p>
            <a:pPr>
              <a:defRPr b="1">
                <a:latin typeface="Söhne"/>
                <a:ea typeface="Söhne"/>
                <a:cs typeface="Söhne"/>
                <a:sym typeface="Söhne"/>
              </a:defRPr>
            </a:pPr>
            <a:r>
              <a:rPr dirty="0" err="1"/>
              <a:t>Jährliche</a:t>
            </a:r>
            <a:r>
              <a:rPr dirty="0"/>
              <a:t> </a:t>
            </a:r>
            <a:r>
              <a:rPr dirty="0" err="1"/>
              <a:t>Überprüfung</a:t>
            </a:r>
            <a:r>
              <a:rPr dirty="0"/>
              <a:t> und </a:t>
            </a:r>
            <a:r>
              <a:rPr dirty="0" err="1"/>
              <a:t>Aktualisierung</a:t>
            </a:r>
            <a:r>
              <a:rPr dirty="0"/>
              <a:t> (</a:t>
            </a:r>
            <a:r>
              <a:rPr dirty="0" err="1"/>
              <a:t>Recht</a:t>
            </a:r>
            <a:r>
              <a:rPr dirty="0"/>
              <a:t> und Wissenschaft)</a:t>
            </a:r>
          </a:p>
          <a:p>
            <a:pPr>
              <a:defRPr>
                <a:latin typeface="Söhne"/>
                <a:ea typeface="Söhne"/>
                <a:cs typeface="Söhne"/>
                <a:sym typeface="Söhne"/>
              </a:defRPr>
            </a:pPr>
            <a:endParaRPr dirty="0"/>
          </a:p>
          <a:p>
            <a:pPr>
              <a:defRPr b="1">
                <a:latin typeface="Söhne"/>
                <a:ea typeface="Söhne"/>
                <a:cs typeface="Söhne"/>
                <a:sym typeface="Söhne"/>
              </a:defRPr>
            </a:pPr>
            <a:r>
              <a:rPr dirty="0"/>
              <a:t> Daher </a:t>
            </a:r>
            <a:r>
              <a:rPr dirty="0" err="1"/>
              <a:t>ist</a:t>
            </a:r>
            <a:r>
              <a:rPr dirty="0"/>
              <a:t> es </a:t>
            </a:r>
            <a:r>
              <a:rPr dirty="0" err="1"/>
              <a:t>ratsam</a:t>
            </a:r>
            <a:r>
              <a:rPr dirty="0"/>
              <a:t> auf die </a:t>
            </a:r>
            <a:r>
              <a:rPr dirty="0" err="1"/>
              <a:t>Kennzeichnung</a:t>
            </a:r>
            <a:r>
              <a:rPr dirty="0"/>
              <a:t> "</a:t>
            </a:r>
            <a:r>
              <a:rPr dirty="0" err="1"/>
              <a:t>Alleinfuttermittel</a:t>
            </a:r>
            <a:r>
              <a:rPr dirty="0"/>
              <a:t>“ </a:t>
            </a:r>
            <a:r>
              <a:rPr dirty="0" err="1"/>
              <a:t>oder</a:t>
            </a:r>
            <a:r>
              <a:rPr dirty="0"/>
              <a:t> </a:t>
            </a:r>
            <a:r>
              <a:rPr dirty="0" err="1"/>
              <a:t>sogar</a:t>
            </a:r>
            <a:r>
              <a:rPr dirty="0"/>
              <a:t> „</a:t>
            </a:r>
            <a:r>
              <a:rPr dirty="0" err="1"/>
              <a:t>Alleinfuttermittel</a:t>
            </a:r>
            <a:r>
              <a:rPr dirty="0"/>
              <a:t> </a:t>
            </a:r>
            <a:r>
              <a:rPr dirty="0" err="1"/>
              <a:t>nach</a:t>
            </a:r>
            <a:r>
              <a:rPr dirty="0"/>
              <a:t> FEDIAF </a:t>
            </a:r>
            <a:r>
              <a:rPr dirty="0" err="1"/>
              <a:t>Richtlinie</a:t>
            </a:r>
            <a:r>
              <a:rPr dirty="0"/>
              <a:t>" </a:t>
            </a:r>
            <a:r>
              <a:rPr dirty="0" err="1"/>
              <a:t>zu</a:t>
            </a:r>
            <a:r>
              <a:rPr dirty="0"/>
              <a:t> </a:t>
            </a:r>
            <a:r>
              <a:rPr dirty="0" err="1"/>
              <a:t>achten</a:t>
            </a:r>
            <a:r>
              <a:rPr dirty="0"/>
              <a:t>.</a:t>
            </a:r>
          </a:p>
        </p:txBody>
      </p:sp>
      <p:sp>
        <p:nvSpPr>
          <p:cNvPr id="113" name="Pfeil: nach rechts 5"/>
          <p:cNvSpPr/>
          <p:nvPr/>
        </p:nvSpPr>
        <p:spPr>
          <a:xfrm>
            <a:off x="1524000" y="3429000"/>
            <a:ext cx="621792" cy="37442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4215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14" name="Pfeil: nach rechts 8"/>
          <p:cNvSpPr/>
          <p:nvPr/>
        </p:nvSpPr>
        <p:spPr>
          <a:xfrm>
            <a:off x="1524000" y="4122851"/>
            <a:ext cx="621792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4215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15" name="Pfeil: nach rechts 9"/>
          <p:cNvSpPr/>
          <p:nvPr/>
        </p:nvSpPr>
        <p:spPr>
          <a:xfrm>
            <a:off x="1524000" y="4816461"/>
            <a:ext cx="621792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4215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B29696E8-A1C0-6EF4-797E-28F877FC9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0" name="Textfeld 3"/>
          <p:cNvSpPr txBox="1"/>
          <p:nvPr/>
        </p:nvSpPr>
        <p:spPr>
          <a:xfrm>
            <a:off x="2496312" y="1263075"/>
            <a:ext cx="5376672" cy="3114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rPr dirty="0" err="1"/>
              <a:t>Alleinfuttermittel</a:t>
            </a:r>
            <a:r>
              <a:rPr sz="1800" b="0" dirty="0"/>
              <a:t> </a:t>
            </a:r>
          </a:p>
          <a:p>
            <a:endParaRPr sz="1800" b="0" dirty="0"/>
          </a:p>
          <a:p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ein</a:t>
            </a:r>
            <a:r>
              <a:rPr dirty="0"/>
              <a:t> Futter, welches das Tier </a:t>
            </a:r>
            <a:r>
              <a:rPr dirty="0" err="1"/>
              <a:t>mit</a:t>
            </a:r>
            <a:r>
              <a:rPr dirty="0"/>
              <a:t> </a:t>
            </a:r>
            <a:r>
              <a:rPr dirty="0" err="1"/>
              <a:t>allen</a:t>
            </a:r>
            <a:r>
              <a:rPr dirty="0"/>
              <a:t> </a:t>
            </a:r>
            <a:r>
              <a:rPr dirty="0" err="1"/>
              <a:t>wichtigen</a:t>
            </a:r>
            <a:r>
              <a:rPr dirty="0"/>
              <a:t> </a:t>
            </a:r>
            <a:r>
              <a:rPr dirty="0" err="1"/>
              <a:t>Nährstoffen</a:t>
            </a:r>
            <a:r>
              <a:rPr dirty="0"/>
              <a:t> </a:t>
            </a:r>
            <a:r>
              <a:rPr dirty="0" err="1"/>
              <a:t>versorgt</a:t>
            </a:r>
            <a:r>
              <a:rPr dirty="0"/>
              <a:t>.</a:t>
            </a:r>
          </a:p>
          <a:p>
            <a:endParaRPr dirty="0"/>
          </a:p>
          <a:p>
            <a:r>
              <a:rPr dirty="0"/>
              <a:t>Dem Futter muss </a:t>
            </a:r>
            <a:r>
              <a:rPr dirty="0" err="1"/>
              <a:t>nichts</a:t>
            </a:r>
            <a:r>
              <a:rPr dirty="0"/>
              <a:t> </a:t>
            </a:r>
            <a:r>
              <a:rPr dirty="0" err="1"/>
              <a:t>zugefügt</a:t>
            </a:r>
            <a:r>
              <a:rPr dirty="0"/>
              <a:t> </a:t>
            </a:r>
            <a:r>
              <a:rPr dirty="0" err="1"/>
              <a:t>werden</a:t>
            </a:r>
            <a:r>
              <a:rPr dirty="0"/>
              <a:t>, da </a:t>
            </a:r>
            <a:r>
              <a:rPr dirty="0" err="1"/>
              <a:t>Nährstoffe</a:t>
            </a:r>
            <a:r>
              <a:rPr dirty="0"/>
              <a:t> in </a:t>
            </a:r>
            <a:r>
              <a:rPr dirty="0" err="1"/>
              <a:t>ausreichenden</a:t>
            </a:r>
            <a:r>
              <a:rPr dirty="0"/>
              <a:t> Mengen </a:t>
            </a:r>
            <a:r>
              <a:rPr dirty="0" err="1"/>
              <a:t>vorhanden</a:t>
            </a:r>
            <a:r>
              <a:rPr dirty="0"/>
              <a:t> sein </a:t>
            </a:r>
            <a:r>
              <a:rPr dirty="0" err="1"/>
              <a:t>müssen</a:t>
            </a:r>
            <a:r>
              <a:rPr dirty="0"/>
              <a:t>.</a:t>
            </a:r>
          </a:p>
          <a:p>
            <a:endParaRPr dirty="0"/>
          </a:p>
          <a:p>
            <a:pPr>
              <a:defRPr sz="2000" b="1"/>
            </a:pPr>
            <a:r>
              <a:rPr dirty="0" err="1"/>
              <a:t>Vorsicht</a:t>
            </a:r>
            <a:r>
              <a:rPr sz="1800" b="0" dirty="0"/>
              <a:t>: </a:t>
            </a:r>
            <a:r>
              <a:rPr sz="1800" b="0" dirty="0" err="1"/>
              <a:t>Trotzdem</a:t>
            </a:r>
            <a:r>
              <a:rPr sz="1800" b="0" dirty="0"/>
              <a:t> auf </a:t>
            </a:r>
            <a:r>
              <a:rPr sz="1800" b="0" dirty="0" err="1"/>
              <a:t>Inhaltsstoffe</a:t>
            </a:r>
            <a:r>
              <a:rPr sz="1800" b="0" dirty="0"/>
              <a:t> </a:t>
            </a:r>
            <a:r>
              <a:rPr sz="1800" b="0" dirty="0" err="1"/>
              <a:t>achten</a:t>
            </a:r>
            <a:r>
              <a:rPr sz="1800" b="0" dirty="0"/>
              <a:t>, da </a:t>
            </a:r>
            <a:r>
              <a:rPr sz="1800" b="0" dirty="0" err="1"/>
              <a:t>nicht</a:t>
            </a:r>
            <a:r>
              <a:rPr sz="1800" b="0" dirty="0"/>
              <a:t> alle </a:t>
            </a:r>
            <a:r>
              <a:rPr sz="1800" b="0" dirty="0" err="1"/>
              <a:t>enthaltenen</a:t>
            </a:r>
            <a:r>
              <a:rPr sz="1800" b="0" dirty="0"/>
              <a:t> </a:t>
            </a:r>
            <a:r>
              <a:rPr sz="1800" b="0" dirty="0" err="1"/>
              <a:t>Inhaltsstoffe</a:t>
            </a:r>
            <a:r>
              <a:rPr sz="1800" b="0" dirty="0"/>
              <a:t> </a:t>
            </a:r>
            <a:r>
              <a:rPr sz="1800" b="0" dirty="0" err="1"/>
              <a:t>gesund</a:t>
            </a:r>
            <a:r>
              <a:rPr sz="1800" b="0" dirty="0"/>
              <a:t> </a:t>
            </a:r>
            <a:r>
              <a:rPr sz="1800" b="0" dirty="0" err="1"/>
              <a:t>sind</a:t>
            </a:r>
            <a:r>
              <a:rPr sz="1800" b="0" dirty="0"/>
              <a:t> </a:t>
            </a:r>
            <a:r>
              <a:rPr sz="1800" b="0" dirty="0" err="1"/>
              <a:t>z.B.</a:t>
            </a:r>
            <a:r>
              <a:rPr sz="1800" b="0" dirty="0"/>
              <a:t> Zucker.</a:t>
            </a:r>
          </a:p>
        </p:txBody>
      </p:sp>
      <p:pic>
        <p:nvPicPr>
          <p:cNvPr id="121" name="Grafik 6" descr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449" y="1263075"/>
            <a:ext cx="3432671" cy="4576893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Pfeil: nach rechts 7"/>
          <p:cNvSpPr/>
          <p:nvPr/>
        </p:nvSpPr>
        <p:spPr>
          <a:xfrm>
            <a:off x="1828800" y="3748427"/>
            <a:ext cx="621792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4215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23" name="Pfeil: nach rechts 8"/>
          <p:cNvSpPr/>
          <p:nvPr/>
        </p:nvSpPr>
        <p:spPr>
          <a:xfrm>
            <a:off x="1828800" y="2934434"/>
            <a:ext cx="621792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124" name="Pfeil: nach rechts 9"/>
          <p:cNvSpPr/>
          <p:nvPr/>
        </p:nvSpPr>
        <p:spPr>
          <a:xfrm>
            <a:off x="1828800" y="2072408"/>
            <a:ext cx="621792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6A5E1ECA-6139-9E6B-C3E0-6828596F9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9" name="Textfeld 5"/>
          <p:cNvSpPr txBox="1"/>
          <p:nvPr/>
        </p:nvSpPr>
        <p:spPr>
          <a:xfrm>
            <a:off x="2184653" y="1403756"/>
            <a:ext cx="6209539" cy="2809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rPr dirty="0" err="1"/>
              <a:t>Ergänzungsfuttermittel</a:t>
            </a:r>
            <a:endParaRPr dirty="0"/>
          </a:p>
          <a:p>
            <a:endParaRPr dirty="0"/>
          </a:p>
          <a:p>
            <a:r>
              <a:rPr dirty="0" err="1"/>
              <a:t>Sollte</a:t>
            </a:r>
            <a:r>
              <a:rPr dirty="0"/>
              <a:t> </a:t>
            </a:r>
            <a:r>
              <a:rPr dirty="0" err="1"/>
              <a:t>nicht</a:t>
            </a:r>
            <a:r>
              <a:rPr dirty="0"/>
              <a:t> die Basis der </a:t>
            </a:r>
            <a:r>
              <a:rPr dirty="0" err="1"/>
              <a:t>Ernährung</a:t>
            </a:r>
            <a:r>
              <a:rPr dirty="0"/>
              <a:t> </a:t>
            </a:r>
            <a:r>
              <a:rPr dirty="0" err="1"/>
              <a:t>darstellen</a:t>
            </a:r>
            <a:r>
              <a:rPr dirty="0"/>
              <a:t>.</a:t>
            </a:r>
          </a:p>
          <a:p>
            <a:endParaRPr dirty="0"/>
          </a:p>
          <a:p>
            <a:r>
              <a:rPr dirty="0"/>
              <a:t>Es </a:t>
            </a:r>
            <a:r>
              <a:rPr dirty="0" err="1"/>
              <a:t>handelt</a:t>
            </a:r>
            <a:r>
              <a:rPr dirty="0"/>
              <a:t> </a:t>
            </a:r>
            <a:r>
              <a:rPr dirty="0" err="1"/>
              <a:t>sich</a:t>
            </a:r>
            <a:r>
              <a:rPr dirty="0"/>
              <a:t> um </a:t>
            </a:r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Mischfuttermittel</a:t>
            </a:r>
            <a:r>
              <a:rPr dirty="0"/>
              <a:t>, </a:t>
            </a:r>
            <a:r>
              <a:rPr dirty="0" err="1"/>
              <a:t>bestehend</a:t>
            </a:r>
            <a:r>
              <a:rPr dirty="0"/>
              <a:t> </a:t>
            </a:r>
            <a:r>
              <a:rPr dirty="0" err="1"/>
              <a:t>aus</a:t>
            </a:r>
            <a:r>
              <a:rPr dirty="0"/>
              <a:t> </a:t>
            </a:r>
            <a:r>
              <a:rPr dirty="0" err="1"/>
              <a:t>mindestens</a:t>
            </a:r>
            <a:r>
              <a:rPr dirty="0"/>
              <a:t> 2 </a:t>
            </a:r>
            <a:r>
              <a:rPr dirty="0" err="1"/>
              <a:t>Zutaten</a:t>
            </a:r>
            <a:r>
              <a:rPr dirty="0"/>
              <a:t>.</a:t>
            </a:r>
          </a:p>
          <a:p>
            <a:endParaRPr dirty="0"/>
          </a:p>
          <a:p>
            <a:r>
              <a:rPr dirty="0" err="1"/>
              <a:t>Reicht</a:t>
            </a:r>
            <a:r>
              <a:rPr dirty="0"/>
              <a:t> </a:t>
            </a:r>
            <a:r>
              <a:rPr dirty="0" err="1"/>
              <a:t>nicht</a:t>
            </a:r>
            <a:r>
              <a:rPr dirty="0"/>
              <a:t> </a:t>
            </a:r>
            <a:r>
              <a:rPr dirty="0" err="1"/>
              <a:t>aus</a:t>
            </a:r>
            <a:r>
              <a:rPr dirty="0"/>
              <a:t> </a:t>
            </a:r>
            <a:r>
              <a:rPr dirty="0" err="1"/>
              <a:t>über</a:t>
            </a:r>
            <a:r>
              <a:rPr dirty="0"/>
              <a:t> </a:t>
            </a:r>
            <a:r>
              <a:rPr dirty="0" err="1"/>
              <a:t>einen</a:t>
            </a:r>
            <a:r>
              <a:rPr dirty="0"/>
              <a:t> </a:t>
            </a:r>
            <a:r>
              <a:rPr dirty="0" err="1"/>
              <a:t>längeren</a:t>
            </a:r>
            <a:r>
              <a:rPr dirty="0"/>
              <a:t> </a:t>
            </a:r>
            <a:r>
              <a:rPr dirty="0" err="1"/>
              <a:t>Zeitraum</a:t>
            </a:r>
            <a:r>
              <a:rPr dirty="0"/>
              <a:t> </a:t>
            </a:r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ausreichende</a:t>
            </a:r>
            <a:r>
              <a:rPr dirty="0"/>
              <a:t> </a:t>
            </a:r>
            <a:r>
              <a:rPr dirty="0" err="1"/>
              <a:t>Versorgung</a:t>
            </a:r>
            <a:r>
              <a:rPr dirty="0"/>
              <a:t> </a:t>
            </a:r>
            <a:r>
              <a:rPr dirty="0" err="1"/>
              <a:t>mit</a:t>
            </a:r>
            <a:r>
              <a:rPr dirty="0"/>
              <a:t> </a:t>
            </a:r>
            <a:r>
              <a:rPr dirty="0" err="1"/>
              <a:t>allen</a:t>
            </a:r>
            <a:r>
              <a:rPr dirty="0"/>
              <a:t> </a:t>
            </a:r>
            <a:r>
              <a:rPr dirty="0" err="1"/>
              <a:t>Nährstoffen</a:t>
            </a:r>
            <a:r>
              <a:rPr dirty="0"/>
              <a:t> </a:t>
            </a:r>
            <a:r>
              <a:rPr dirty="0" err="1"/>
              <a:t>zu</a:t>
            </a:r>
            <a:r>
              <a:rPr dirty="0"/>
              <a:t> </a:t>
            </a:r>
            <a:r>
              <a:rPr dirty="0" err="1"/>
              <a:t>gewährleisten</a:t>
            </a:r>
            <a:r>
              <a:rPr dirty="0"/>
              <a:t>.</a:t>
            </a:r>
          </a:p>
        </p:txBody>
      </p:sp>
      <p:sp>
        <p:nvSpPr>
          <p:cNvPr id="130" name="Pfeil: nach rechts 6"/>
          <p:cNvSpPr/>
          <p:nvPr/>
        </p:nvSpPr>
        <p:spPr>
          <a:xfrm>
            <a:off x="1479803" y="2128951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4215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31" name="Pfeil: nach rechts 7"/>
          <p:cNvSpPr/>
          <p:nvPr/>
        </p:nvSpPr>
        <p:spPr>
          <a:xfrm>
            <a:off x="1479803" y="2819456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32" name="Pfeil: nach rechts 8"/>
          <p:cNvSpPr/>
          <p:nvPr/>
        </p:nvSpPr>
        <p:spPr>
          <a:xfrm>
            <a:off x="1520571" y="3619556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4215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8D2381E7-D784-626A-83B8-54ADBA872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7" name="Textfeld 3"/>
          <p:cNvSpPr txBox="1"/>
          <p:nvPr/>
        </p:nvSpPr>
        <p:spPr>
          <a:xfrm>
            <a:off x="2218944" y="1274114"/>
            <a:ext cx="7754112" cy="2365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rPr lang="de-DE" dirty="0"/>
              <a:t>   </a:t>
            </a:r>
            <a:r>
              <a:rPr dirty="0" err="1"/>
              <a:t>Einzelfuttermittel</a:t>
            </a:r>
            <a:endParaRPr dirty="0"/>
          </a:p>
          <a:p>
            <a:pPr>
              <a:defRPr sz="2800" b="1"/>
            </a:pPr>
            <a:endParaRPr dirty="0"/>
          </a:p>
          <a:p>
            <a:r>
              <a:rPr dirty="0" err="1"/>
              <a:t>Besteht</a:t>
            </a:r>
            <a:r>
              <a:rPr dirty="0"/>
              <a:t> </a:t>
            </a:r>
            <a:r>
              <a:rPr dirty="0" err="1"/>
              <a:t>aus</a:t>
            </a:r>
            <a:r>
              <a:rPr dirty="0"/>
              <a:t> </a:t>
            </a:r>
            <a:r>
              <a:rPr dirty="0" err="1"/>
              <a:t>nur</a:t>
            </a:r>
            <a:r>
              <a:rPr dirty="0"/>
              <a:t> </a:t>
            </a:r>
            <a:r>
              <a:rPr dirty="0" err="1"/>
              <a:t>einer</a:t>
            </a:r>
            <a:r>
              <a:rPr dirty="0"/>
              <a:t> </a:t>
            </a:r>
            <a:r>
              <a:rPr dirty="0" err="1"/>
              <a:t>Zutat</a:t>
            </a:r>
            <a:r>
              <a:rPr dirty="0"/>
              <a:t>.</a:t>
            </a:r>
          </a:p>
          <a:p>
            <a:endParaRPr dirty="0"/>
          </a:p>
          <a:p>
            <a:r>
              <a:rPr dirty="0"/>
              <a:t>Oft </a:t>
            </a:r>
            <a:r>
              <a:rPr dirty="0" err="1"/>
              <a:t>wird</a:t>
            </a:r>
            <a:r>
              <a:rPr dirty="0"/>
              <a:t> es </a:t>
            </a:r>
            <a:r>
              <a:rPr dirty="0" err="1"/>
              <a:t>auch</a:t>
            </a:r>
            <a:r>
              <a:rPr dirty="0"/>
              <a:t> </a:t>
            </a:r>
            <a:r>
              <a:rPr dirty="0" err="1"/>
              <a:t>als</a:t>
            </a:r>
            <a:r>
              <a:rPr dirty="0"/>
              <a:t> </a:t>
            </a:r>
            <a:r>
              <a:rPr dirty="0" err="1"/>
              <a:t>Reinfleisch</a:t>
            </a:r>
            <a:r>
              <a:rPr dirty="0"/>
              <a:t> </a:t>
            </a:r>
            <a:r>
              <a:rPr dirty="0" err="1"/>
              <a:t>deklariert</a:t>
            </a:r>
            <a:r>
              <a:rPr dirty="0"/>
              <a:t>.</a:t>
            </a:r>
          </a:p>
          <a:p>
            <a:endParaRPr dirty="0"/>
          </a:p>
          <a:p>
            <a:r>
              <a:rPr dirty="0"/>
              <a:t>Es </a:t>
            </a:r>
            <a:r>
              <a:rPr dirty="0" err="1"/>
              <a:t>eignet</a:t>
            </a:r>
            <a:r>
              <a:rPr dirty="0"/>
              <a:t> </a:t>
            </a:r>
            <a:r>
              <a:rPr dirty="0" err="1"/>
              <a:t>sich</a:t>
            </a:r>
            <a:r>
              <a:rPr dirty="0"/>
              <a:t> </a:t>
            </a:r>
            <a:r>
              <a:rPr dirty="0" err="1"/>
              <a:t>u.a.</a:t>
            </a:r>
            <a:r>
              <a:rPr dirty="0"/>
              <a:t> für </a:t>
            </a:r>
            <a:r>
              <a:rPr dirty="0" err="1"/>
              <a:t>Ausschlussdiäten</a:t>
            </a:r>
            <a:r>
              <a:rPr dirty="0"/>
              <a:t> und </a:t>
            </a:r>
            <a:r>
              <a:rPr dirty="0" err="1"/>
              <a:t>Giardien</a:t>
            </a:r>
            <a:r>
              <a:rPr dirty="0"/>
              <a:t>.</a:t>
            </a:r>
          </a:p>
        </p:txBody>
      </p:sp>
      <p:sp>
        <p:nvSpPr>
          <p:cNvPr id="138" name="Pfeil: nach rechts 8"/>
          <p:cNvSpPr/>
          <p:nvPr/>
        </p:nvSpPr>
        <p:spPr>
          <a:xfrm>
            <a:off x="1586483" y="3209808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139" name="Pfeil: nach rechts 9"/>
          <p:cNvSpPr/>
          <p:nvPr/>
        </p:nvSpPr>
        <p:spPr>
          <a:xfrm>
            <a:off x="1586483" y="2652771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140" name="Pfeil: nach rechts 10"/>
          <p:cNvSpPr/>
          <p:nvPr/>
        </p:nvSpPr>
        <p:spPr>
          <a:xfrm>
            <a:off x="1586483" y="2082233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pic>
        <p:nvPicPr>
          <p:cNvPr id="141" name="Grafik 14" descr="Grafik 14"/>
          <p:cNvPicPr>
            <a:picLocks noChangeAspect="1"/>
          </p:cNvPicPr>
          <p:nvPr/>
        </p:nvPicPr>
        <p:blipFill>
          <a:blip r:embed="rId3"/>
          <a:srcRect l="17623" t="7215" r="19576" b="3831"/>
          <a:stretch>
            <a:fillRect/>
          </a:stretch>
        </p:blipFill>
        <p:spPr>
          <a:xfrm>
            <a:off x="7195677" y="973606"/>
            <a:ext cx="3984505" cy="43819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D7301A4E-CA66-9C1D-0257-BB9F3E241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6" name="Textfeld 3"/>
          <p:cNvSpPr txBox="1"/>
          <p:nvPr/>
        </p:nvSpPr>
        <p:spPr>
          <a:xfrm>
            <a:off x="2074163" y="1113218"/>
            <a:ext cx="8860537" cy="3533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rPr lang="de-DE" dirty="0"/>
              <a:t>     </a:t>
            </a:r>
            <a:r>
              <a:rPr dirty="0"/>
              <a:t>Was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Deklaration</a:t>
            </a:r>
            <a:r>
              <a:rPr dirty="0"/>
              <a:t>?</a:t>
            </a:r>
          </a:p>
          <a:p>
            <a:pPr>
              <a:defRPr sz="2800" b="1"/>
            </a:pPr>
            <a:endParaRPr dirty="0"/>
          </a:p>
          <a:p>
            <a:r>
              <a:rPr dirty="0" err="1"/>
              <a:t>Diese</a:t>
            </a:r>
            <a:r>
              <a:rPr dirty="0"/>
              <a:t> </a:t>
            </a:r>
            <a:r>
              <a:rPr dirty="0" err="1"/>
              <a:t>gibt</a:t>
            </a:r>
            <a:r>
              <a:rPr dirty="0"/>
              <a:t> </a:t>
            </a:r>
            <a:r>
              <a:rPr dirty="0" err="1"/>
              <a:t>Hinweise</a:t>
            </a:r>
            <a:r>
              <a:rPr dirty="0"/>
              <a:t> </a:t>
            </a:r>
            <a:r>
              <a:rPr dirty="0" err="1"/>
              <a:t>welche</a:t>
            </a:r>
            <a:r>
              <a:rPr dirty="0"/>
              <a:t> </a:t>
            </a:r>
            <a:r>
              <a:rPr dirty="0" err="1"/>
              <a:t>Inhaltsstoffe</a:t>
            </a:r>
            <a:r>
              <a:rPr dirty="0"/>
              <a:t> </a:t>
            </a:r>
            <a:r>
              <a:rPr dirty="0" err="1"/>
              <a:t>im</a:t>
            </a:r>
            <a:r>
              <a:rPr dirty="0"/>
              <a:t> Futter </a:t>
            </a:r>
            <a:r>
              <a:rPr dirty="0" err="1"/>
              <a:t>zu</a:t>
            </a:r>
            <a:r>
              <a:rPr dirty="0"/>
              <a:t> </a:t>
            </a:r>
            <a:r>
              <a:rPr dirty="0" err="1"/>
              <a:t>finden</a:t>
            </a:r>
            <a:r>
              <a:rPr dirty="0"/>
              <a:t> </a:t>
            </a:r>
            <a:r>
              <a:rPr dirty="0" err="1"/>
              <a:t>sind</a:t>
            </a:r>
            <a:r>
              <a:rPr dirty="0"/>
              <a:t>.</a:t>
            </a:r>
          </a:p>
          <a:p>
            <a:endParaRPr dirty="0"/>
          </a:p>
          <a:p>
            <a:r>
              <a:rPr dirty="0"/>
              <a:t>Man </a:t>
            </a:r>
            <a:r>
              <a:rPr dirty="0" err="1"/>
              <a:t>unterscheidet</a:t>
            </a:r>
            <a:r>
              <a:rPr dirty="0"/>
              <a:t> </a:t>
            </a:r>
            <a:r>
              <a:rPr dirty="0" err="1"/>
              <a:t>zwischen</a:t>
            </a:r>
            <a:r>
              <a:rPr dirty="0"/>
              <a:t> </a:t>
            </a:r>
            <a:r>
              <a:rPr dirty="0" err="1"/>
              <a:t>einer</a:t>
            </a:r>
            <a:r>
              <a:rPr dirty="0"/>
              <a:t> </a:t>
            </a:r>
            <a:r>
              <a:rPr dirty="0" err="1"/>
              <a:t>offenen</a:t>
            </a:r>
            <a:r>
              <a:rPr dirty="0"/>
              <a:t> und </a:t>
            </a:r>
            <a:r>
              <a:rPr dirty="0" err="1"/>
              <a:t>geschlossenen</a:t>
            </a:r>
            <a:r>
              <a:rPr dirty="0"/>
              <a:t> </a:t>
            </a:r>
            <a:r>
              <a:rPr dirty="0" err="1"/>
              <a:t>Deklaration</a:t>
            </a:r>
            <a:endParaRPr dirty="0"/>
          </a:p>
          <a:p>
            <a:r>
              <a:rPr dirty="0"/>
              <a:t>die </a:t>
            </a:r>
            <a:r>
              <a:rPr dirty="0" err="1"/>
              <a:t>geschlossene</a:t>
            </a:r>
            <a:r>
              <a:rPr dirty="0"/>
              <a:t> </a:t>
            </a:r>
            <a:r>
              <a:rPr dirty="0" err="1"/>
              <a:t>Deklaration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Pflicht</a:t>
            </a:r>
            <a:r>
              <a:rPr dirty="0"/>
              <a:t> und die </a:t>
            </a:r>
            <a:r>
              <a:rPr dirty="0" err="1"/>
              <a:t>offene</a:t>
            </a:r>
            <a:r>
              <a:rPr dirty="0"/>
              <a:t> </a:t>
            </a:r>
            <a:r>
              <a:rPr dirty="0" err="1"/>
              <a:t>Deklaration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freiwillig</a:t>
            </a:r>
            <a:r>
              <a:rPr dirty="0"/>
              <a:t>.</a:t>
            </a:r>
          </a:p>
          <a:p>
            <a:endParaRPr dirty="0"/>
          </a:p>
          <a:p>
            <a:r>
              <a:rPr dirty="0"/>
              <a:t>Bei der </a:t>
            </a:r>
            <a:r>
              <a:rPr dirty="0" err="1"/>
              <a:t>geschlossenen</a:t>
            </a:r>
            <a:r>
              <a:rPr dirty="0"/>
              <a:t> </a:t>
            </a:r>
            <a:r>
              <a:rPr dirty="0" err="1"/>
              <a:t>Deklaration</a:t>
            </a:r>
            <a:r>
              <a:rPr dirty="0"/>
              <a:t> </a:t>
            </a:r>
            <a:r>
              <a:rPr dirty="0" err="1"/>
              <a:t>werden</a:t>
            </a:r>
            <a:r>
              <a:rPr dirty="0"/>
              <a:t> die </a:t>
            </a:r>
            <a:r>
              <a:rPr dirty="0" err="1"/>
              <a:t>einzelnen</a:t>
            </a:r>
            <a:r>
              <a:rPr dirty="0"/>
              <a:t> </a:t>
            </a:r>
            <a:r>
              <a:rPr dirty="0" err="1"/>
              <a:t>Bestandteile</a:t>
            </a:r>
            <a:r>
              <a:rPr dirty="0"/>
              <a:t> </a:t>
            </a:r>
            <a:r>
              <a:rPr dirty="0" err="1"/>
              <a:t>zu</a:t>
            </a:r>
            <a:r>
              <a:rPr dirty="0"/>
              <a:t> Gruppen </a:t>
            </a:r>
            <a:r>
              <a:rPr dirty="0" err="1"/>
              <a:t>zusammen</a:t>
            </a:r>
            <a:r>
              <a:rPr dirty="0"/>
              <a:t> </a:t>
            </a:r>
            <a:r>
              <a:rPr dirty="0" err="1"/>
              <a:t>gefasst</a:t>
            </a:r>
            <a:r>
              <a:rPr dirty="0"/>
              <a:t> (</a:t>
            </a:r>
            <a:r>
              <a:rPr dirty="0" err="1"/>
              <a:t>z.B.</a:t>
            </a:r>
            <a:r>
              <a:rPr dirty="0"/>
              <a:t> </a:t>
            </a:r>
            <a:r>
              <a:rPr dirty="0" err="1"/>
              <a:t>Fleisch</a:t>
            </a:r>
            <a:r>
              <a:rPr dirty="0"/>
              <a:t> und </a:t>
            </a:r>
            <a:r>
              <a:rPr dirty="0" err="1"/>
              <a:t>tierische</a:t>
            </a:r>
            <a:r>
              <a:rPr dirty="0"/>
              <a:t> </a:t>
            </a:r>
            <a:r>
              <a:rPr dirty="0" err="1"/>
              <a:t>Nebenerzeugnisse</a:t>
            </a:r>
            <a:r>
              <a:rPr dirty="0"/>
              <a:t>).</a:t>
            </a:r>
          </a:p>
          <a:p>
            <a:endParaRPr dirty="0"/>
          </a:p>
          <a:p>
            <a:r>
              <a:rPr dirty="0"/>
              <a:t>Die </a:t>
            </a:r>
            <a:r>
              <a:rPr dirty="0" err="1"/>
              <a:t>offene</a:t>
            </a:r>
            <a:r>
              <a:rPr dirty="0"/>
              <a:t> </a:t>
            </a:r>
            <a:r>
              <a:rPr dirty="0" err="1"/>
              <a:t>Deklaration</a:t>
            </a:r>
            <a:r>
              <a:rPr dirty="0"/>
              <a:t> </a:t>
            </a:r>
            <a:r>
              <a:rPr dirty="0" err="1"/>
              <a:t>gibt</a:t>
            </a:r>
            <a:r>
              <a:rPr dirty="0"/>
              <a:t> </a:t>
            </a:r>
            <a:r>
              <a:rPr dirty="0" err="1"/>
              <a:t>Einblicke</a:t>
            </a:r>
            <a:r>
              <a:rPr dirty="0"/>
              <a:t> in alle </a:t>
            </a:r>
            <a:r>
              <a:rPr dirty="0" err="1"/>
              <a:t>Inhaltsstoffe</a:t>
            </a:r>
            <a:r>
              <a:rPr dirty="0"/>
              <a:t> und </a:t>
            </a:r>
            <a:r>
              <a:rPr dirty="0" err="1"/>
              <a:t>ihre</a:t>
            </a:r>
            <a:r>
              <a:rPr dirty="0"/>
              <a:t> </a:t>
            </a:r>
            <a:r>
              <a:rPr dirty="0" err="1"/>
              <a:t>prozentuelle</a:t>
            </a:r>
            <a:r>
              <a:rPr dirty="0"/>
              <a:t> </a:t>
            </a:r>
            <a:r>
              <a:rPr dirty="0" err="1"/>
              <a:t>Verteilung</a:t>
            </a:r>
            <a:r>
              <a:rPr dirty="0"/>
              <a:t>.</a:t>
            </a:r>
          </a:p>
        </p:txBody>
      </p:sp>
      <p:sp>
        <p:nvSpPr>
          <p:cNvPr id="147" name="Pfeil: nach rechts 5"/>
          <p:cNvSpPr/>
          <p:nvPr/>
        </p:nvSpPr>
        <p:spPr>
          <a:xfrm>
            <a:off x="1406652" y="2001838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148" name="Pfeil: nach rechts 6"/>
          <p:cNvSpPr/>
          <p:nvPr/>
        </p:nvSpPr>
        <p:spPr>
          <a:xfrm>
            <a:off x="1406652" y="2649555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149" name="Pfeil: nach rechts 7"/>
          <p:cNvSpPr/>
          <p:nvPr/>
        </p:nvSpPr>
        <p:spPr>
          <a:xfrm>
            <a:off x="1406652" y="4245584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150" name="Pfeil: nach rechts 8"/>
          <p:cNvSpPr/>
          <p:nvPr/>
        </p:nvSpPr>
        <p:spPr>
          <a:xfrm>
            <a:off x="1396746" y="3447570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4215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4099BEFB-C449-F855-5459-3334D4978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5" name="Textfeld 3"/>
          <p:cNvSpPr txBox="1"/>
          <p:nvPr/>
        </p:nvSpPr>
        <p:spPr>
          <a:xfrm>
            <a:off x="2450591" y="1817307"/>
            <a:ext cx="7845554" cy="2365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t>Beispiel für eine geschlossene Deklaration</a:t>
            </a:r>
          </a:p>
          <a:p>
            <a:pPr>
              <a:defRPr sz="2800" b="1"/>
            </a:pPr>
            <a:endParaRPr/>
          </a:p>
          <a:p>
            <a:pPr>
              <a:defRPr b="1"/>
            </a:pPr>
            <a:r>
              <a:t>Zusammensetzung:</a:t>
            </a:r>
            <a:br/>
            <a:r>
              <a:rPr b="0"/>
              <a:t>Getrocknetes Geflügelprotein; Vollkornmais; Reis; Geflügelfett; Rübenfaser; hydrolysiertes Geflügelprotein; Mineralstoffe (Natriumtripolyphosphat 0,35%); hydrolysiertes tierisches Protein; Hefe; gemahlene Chicorée-Wurzel (natürliche Quelle von Inulin).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1428</Words>
  <Application>Microsoft Office PowerPoint</Application>
  <PresentationFormat>Breitbild</PresentationFormat>
  <Paragraphs>130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Lucas Saric</dc:creator>
  <cp:lastModifiedBy>Lucas Saric</cp:lastModifiedBy>
  <cp:revision>2</cp:revision>
  <dcterms:modified xsi:type="dcterms:W3CDTF">2024-08-26T20:59:25Z</dcterms:modified>
</cp:coreProperties>
</file>