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4"/>
  </p:notesMasterIdLst>
  <p:sldIdLst>
    <p:sldId id="256" r:id="rId2"/>
    <p:sldId id="257" r:id="rId3"/>
    <p:sldId id="264" r:id="rId4"/>
    <p:sldId id="259" r:id="rId5"/>
    <p:sldId id="258" r:id="rId6"/>
    <p:sldId id="262" r:id="rId7"/>
    <p:sldId id="265" r:id="rId8"/>
    <p:sldId id="267" r:id="rId9"/>
    <p:sldId id="261" r:id="rId10"/>
    <p:sldId id="266" r:id="rId11"/>
    <p:sldId id="268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0AF2F-A289-4B8F-BBE2-D8BFEB55D495}" type="datetimeFigureOut">
              <a:rPr lang="de-DE" smtClean="0"/>
              <a:t>13.06.2021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978C4-7937-45C8-83C8-D072B4F1BD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70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978C4-7937-45C8-83C8-D072B4F1BD7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09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8227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063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892878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2731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12467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40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652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5574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3838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9688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2657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6020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181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1969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773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497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B7E4EF-A1BD-40F4-AB7B-04F084DD99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.media-amazon.com/images/I/51nknbM2-lL.jpg" TargetMode="External"/><Relationship Id="rId2" Type="http://schemas.openxmlformats.org/officeDocument/2006/relationships/hyperlink" Target="https://i1.wp.com/theopiatemagazine.com/wp-content/uploads/2020/04/gregor.png?resize=966%2C768&amp;ssl=14BQ&amp;bih=937&amp;biw=1920&amp;rlz=1C1ONGR_deDE953DE95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in Bild, das Laser, Unschärfe enthält.&#10;&#10;Automatisch generierte Beschreibung">
            <a:extLst>
              <a:ext uri="{FF2B5EF4-FFF2-40B4-BE49-F238E27FC236}">
                <a16:creationId xmlns:a16="http://schemas.microsoft.com/office/drawing/2014/main" id="{53AC3B06-905F-47B4-9071-D8A3860482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</a:blip>
          <a:srcRect l="23552" t="9091" r="17912" b="-1"/>
          <a:stretch/>
        </p:blipFill>
        <p:spPr>
          <a:xfrm>
            <a:off x="5123543" y="-1"/>
            <a:ext cx="7065281" cy="6858001"/>
          </a:xfrm>
          <a:custGeom>
            <a:avLst/>
            <a:gdLst/>
            <a:ahLst/>
            <a:cxnLst/>
            <a:rect l="l" t="t" r="r" b="b"/>
            <a:pathLst>
              <a:path w="7065281" h="6858001">
                <a:moveTo>
                  <a:pt x="379987" y="0"/>
                </a:moveTo>
                <a:lnTo>
                  <a:pt x="7065281" y="0"/>
                </a:lnTo>
                <a:lnTo>
                  <a:pt x="7065281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02E9DDA-E736-4AB2-B390-D1245E87D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6" y="1678666"/>
            <a:ext cx="5123515" cy="2369093"/>
          </a:xfrm>
        </p:spPr>
        <p:txBody>
          <a:bodyPr>
            <a:normAutofit/>
          </a:bodyPr>
          <a:lstStyle/>
          <a:p>
            <a:r>
              <a:rPr lang="de-DE" sz="4800"/>
              <a:t>Deutsch Präsentation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E8DB1A-6C0E-4FE3-BD36-9375973DE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5" y="4050831"/>
            <a:ext cx="5113217" cy="109690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1600"/>
              <a:t>Juan und Lucas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49766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8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40" name="Picture 4" descr="Bubble sheet test paper and pencil">
            <a:extLst>
              <a:ext uri="{FF2B5EF4-FFF2-40B4-BE49-F238E27FC236}">
                <a16:creationId xmlns:a16="http://schemas.microsoft.com/office/drawing/2014/main" id="{A61F1A4F-6CEF-4161-9453-1530C5ED17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14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2F4932D-303B-4AD0-B75B-3A36BDCE8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dirty="0"/>
              <a:t>QUIZ</a:t>
            </a:r>
          </a:p>
        </p:txBody>
      </p:sp>
      <p:cxnSp>
        <p:nvCxnSpPr>
          <p:cNvPr id="41" name="Straight Connector 2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2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4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9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37901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FFB5B30-C117-4C11-B92B-DB692D84F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136" y="1020871"/>
            <a:ext cx="696075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Feedback</a:t>
            </a: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54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55453-6129-4D87-B361-2C609F7BD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de-DE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F262F2-65E5-45BA-A17B-CE45B9CC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300"/>
              <a:t>https://www.google.com/search?q=Vater+sohn+beziehung&amp;tbm=isch&amp;ved=2ahUKEwjy_c3qnZPxAhUP16QKHZJGAFcQ2-cCegQIABAA&amp;oq=Vater+sohn+beziehung&amp;gs_lcp=CgNpbWcQAzICCAAyAggAMgQIABAeMgYIABAFEB4yBggAEAUQHjIGCAAQBRAeMgQIABAYMgQIABAYMgQIABAYMgQIABAYUPwOWPcQYPkRaABwAHgAgAFliAGZApIBAzIuMZgBAKABAaoBC2d3cy13aXotaW1nwAEB&amp;sclient=img&amp;ei=JUHFYLLXMo-ukwWSjYG</a:t>
            </a:r>
          </a:p>
          <a:p>
            <a:pPr>
              <a:lnSpc>
                <a:spcPct val="90000"/>
              </a:lnSpc>
            </a:pPr>
            <a:r>
              <a:rPr lang="de-DE" sz="1300">
                <a:hlinkClick r:id="rId2"/>
              </a:rPr>
              <a:t>https://i1.wp.com/theopiatemagazine.com/wp-content/uploads/2020/04/gregor.png?resize=966%2C768&amp;ssl=14BQ&amp;bih=937&amp;biw=1920&amp;rlz=1C1ONGR_deDE953DE953</a:t>
            </a:r>
            <a:endParaRPr lang="de-DE" sz="1300"/>
          </a:p>
          <a:p>
            <a:pPr>
              <a:lnSpc>
                <a:spcPct val="90000"/>
              </a:lnSpc>
            </a:pPr>
            <a:r>
              <a:rPr lang="de-DE" sz="1300">
                <a:hlinkClick r:id="rId3"/>
              </a:rPr>
              <a:t>https://m.media-amazon.com/images/I/51nknbM2-lL.jpg</a:t>
            </a:r>
            <a:endParaRPr lang="de-DE" sz="1300"/>
          </a:p>
          <a:p>
            <a:pPr>
              <a:lnSpc>
                <a:spcPct val="90000"/>
              </a:lnSpc>
            </a:pPr>
            <a:r>
              <a:rPr lang="de-DE" sz="1300"/>
              <a:t>Franz Kafka: „Brief an den Vater (1919)“</a:t>
            </a:r>
          </a:p>
        </p:txBody>
      </p:sp>
      <p:pic>
        <p:nvPicPr>
          <p:cNvPr id="5" name="Grafik 4" descr="Ein Bild, das Person, Frau, Brille enthält.&#10;&#10;Automatisch generierte Beschreibung">
            <a:extLst>
              <a:ext uri="{FF2B5EF4-FFF2-40B4-BE49-F238E27FC236}">
                <a16:creationId xmlns:a16="http://schemas.microsoft.com/office/drawing/2014/main" id="{DA47E995-97EF-4BC8-A971-1E0132B68B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96" r="15993" b="-2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8670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AB7661F-78EE-4308-9F40-F64385C6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cap="all" spc="-100" dirty="0" err="1">
                <a:solidFill>
                  <a:srgbClr val="FFFFFF"/>
                </a:solidFill>
              </a:rPr>
              <a:t>Gliederung</a:t>
            </a:r>
            <a:endParaRPr lang="en-US" cap="all" spc="-100">
              <a:solidFill>
                <a:srgbClr val="FFFFFF"/>
              </a:solidFill>
            </a:endParaRP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E9B2713-A709-4F16-B074-609B3490B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1573988"/>
            <a:ext cx="3856774" cy="3798922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8B1B474-BA7F-4422-91B0-B444D55A9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Familienhintergrund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Anlass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des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Briefes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Warum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wurde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der Brief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nicht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abgegeben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Mögliche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Antwort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dirty="0" err="1">
                <a:latin typeface="Times New Roman" panose="02020603050405020304" pitchFamily="18" charset="0"/>
                <a:ea typeface="Arial Unicode MS"/>
              </a:rPr>
              <a:t>Eigenschaften</a:t>
            </a:r>
            <a:r>
              <a:rPr lang="en-US" dirty="0">
                <a:latin typeface="Times New Roman" panose="02020603050405020304" pitchFamily="18" charset="0"/>
                <a:ea typeface="Arial Unicode MS"/>
              </a:rPr>
              <a:t> des </a:t>
            </a:r>
            <a:r>
              <a:rPr lang="en-US" dirty="0" err="1">
                <a:latin typeface="Times New Roman" panose="02020603050405020304" pitchFamily="18" charset="0"/>
                <a:ea typeface="Arial Unicode MS"/>
              </a:rPr>
              <a:t>Vaters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dirty="0" err="1">
                <a:latin typeface="Times New Roman" panose="02020603050405020304" pitchFamily="18" charset="0"/>
                <a:ea typeface="Arial Unicode MS"/>
              </a:rPr>
              <a:t>Folgen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dirty="0" err="1">
                <a:latin typeface="Times New Roman" panose="02020603050405020304" pitchFamily="18" charset="0"/>
                <a:ea typeface="Arial Unicode MS"/>
              </a:rPr>
              <a:t>Vergleich</a:t>
            </a:r>
            <a:r>
              <a:rPr lang="en-US" dirty="0">
                <a:latin typeface="Times New Roman" panose="02020603050405020304" pitchFamily="18" charset="0"/>
                <a:ea typeface="Arial Unicode MS"/>
              </a:rPr>
              <a:t> (Plenum)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0375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9FF80-24D7-4FAB-AA24-F90CB3664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cap="all" spc="-100" dirty="0"/>
              <a:t>Familien</a:t>
            </a:r>
            <a:r>
              <a:rPr lang="en-US" cap="all" spc="-100" dirty="0"/>
              <a:t> </a:t>
            </a:r>
            <a:r>
              <a:rPr lang="de-DE" cap="all" spc="-100" dirty="0"/>
              <a:t>Konstellation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1AD5000-21E7-4A6B-8656-4653FC1DB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287" y="2160589"/>
            <a:ext cx="2934714" cy="38807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Hermann Kafka</a:t>
            </a:r>
          </a:p>
          <a:p>
            <a:r>
              <a:rPr lang="en-US" dirty="0"/>
              <a:t>Julie Löwe</a:t>
            </a:r>
          </a:p>
          <a:p>
            <a:r>
              <a:rPr lang="en-US" dirty="0"/>
              <a:t>Franz Kafka (</a:t>
            </a:r>
            <a:r>
              <a:rPr lang="de-DE" dirty="0"/>
              <a:t>ältester</a:t>
            </a:r>
            <a:r>
              <a:rPr lang="en-US" dirty="0"/>
              <a:t> </a:t>
            </a:r>
            <a:r>
              <a:rPr lang="de-DE" dirty="0"/>
              <a:t>Sohn</a:t>
            </a:r>
            <a:r>
              <a:rPr lang="en-US" dirty="0"/>
              <a:t>)</a:t>
            </a:r>
          </a:p>
          <a:p>
            <a:r>
              <a:rPr lang="en-US" dirty="0"/>
              <a:t>3 </a:t>
            </a:r>
            <a:r>
              <a:rPr lang="de-DE" dirty="0"/>
              <a:t>Schwestern</a:t>
            </a:r>
            <a:r>
              <a:rPr lang="en-US" dirty="0"/>
              <a:t> (Gabrielle, Valerie, Otelie)</a:t>
            </a:r>
          </a:p>
          <a:p>
            <a:r>
              <a:rPr lang="en-US" dirty="0"/>
              <a:t>2 </a:t>
            </a:r>
            <a:r>
              <a:rPr lang="de-DE" dirty="0"/>
              <a:t>Brüder</a:t>
            </a:r>
            <a:r>
              <a:rPr lang="en-US" dirty="0"/>
              <a:t> </a:t>
            </a:r>
            <a:r>
              <a:rPr lang="de-DE" dirty="0"/>
              <a:t>im</a:t>
            </a:r>
            <a:r>
              <a:rPr lang="en-US" dirty="0"/>
              <a:t> </a:t>
            </a:r>
            <a:r>
              <a:rPr lang="de-DE" dirty="0"/>
              <a:t>Kindesalter</a:t>
            </a:r>
            <a:r>
              <a:rPr lang="en-US" dirty="0"/>
              <a:t> </a:t>
            </a:r>
            <a:r>
              <a:rPr lang="de-DE" dirty="0"/>
              <a:t>gestorben</a:t>
            </a:r>
          </a:p>
          <a:p>
            <a:r>
              <a:rPr lang="de-DE" dirty="0"/>
              <a:t>Herrmann Besitzt bis 1918 ein Geschäft für </a:t>
            </a:r>
            <a:r>
              <a:rPr lang="de-DE" dirty="0" err="1"/>
              <a:t>Gallanteriewaren</a:t>
            </a:r>
            <a:r>
              <a:rPr lang="de-DE" dirty="0"/>
              <a:t> </a:t>
            </a:r>
          </a:p>
          <a:p>
            <a:r>
              <a:rPr lang="de-DE" dirty="0"/>
              <a:t>Juden</a:t>
            </a:r>
          </a:p>
          <a:p>
            <a:endParaRPr lang="en-US" dirty="0"/>
          </a:p>
        </p:txBody>
      </p:sp>
      <p:pic>
        <p:nvPicPr>
          <p:cNvPr id="5" name="Inhaltsplatzhalter 4" descr="Ein Bild, das Text, Mann, alt, darstellend enthält.&#10;&#10;Automatisch generierte Beschreibung">
            <a:extLst>
              <a:ext uri="{FF2B5EF4-FFF2-40B4-BE49-F238E27FC236}">
                <a16:creationId xmlns:a16="http://schemas.microsoft.com/office/drawing/2014/main" id="{C4910C51-A56D-4088-B115-96F219CC67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580"/>
          <a:stretch/>
        </p:blipFill>
        <p:spPr>
          <a:xfrm>
            <a:off x="677334" y="2159331"/>
            <a:ext cx="5423429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1400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4A4878-1501-443B-A344-FA96F6D24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de-DE"/>
              <a:t>Der Anlass des Briefes</a:t>
            </a:r>
            <a:endParaRPr lang="de-DE" dirty="0"/>
          </a:p>
        </p:txBody>
      </p:sp>
      <p:sp>
        <p:nvSpPr>
          <p:cNvPr id="26" name="Content Placeholder 8">
            <a:extLst>
              <a:ext uri="{FF2B5EF4-FFF2-40B4-BE49-F238E27FC236}">
                <a16:creationId xmlns:a16="http://schemas.microsoft.com/office/drawing/2014/main" id="{D2BD4DCC-AF2C-40CC-BBFC-904594F6F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>
                <a:effectLst/>
                <a:latin typeface="Times New Roman" panose="02020603050405020304" pitchFamily="18" charset="0"/>
                <a:ea typeface="Arial Unicode MS"/>
              </a:rPr>
              <a:t>Er hatte darin sein schwieriges Verhältnis zu seinem Vater sortiert</a:t>
            </a:r>
          </a:p>
          <a:p>
            <a:pPr marL="0" indent="0">
              <a:buNone/>
            </a:pPr>
            <a:r>
              <a:rPr lang="de-DE" dirty="0">
                <a:latin typeface="Times New Roman" panose="02020603050405020304" pitchFamily="18" charset="0"/>
              </a:rPr>
              <a:t>Wollte ein entspanntes Verhältnis zu seinem Vater</a:t>
            </a:r>
          </a:p>
          <a:p>
            <a:pPr marL="0" indent="0">
              <a:buNone/>
            </a:pPr>
            <a:r>
              <a:rPr lang="de-DE" dirty="0">
                <a:latin typeface="Times New Roman" panose="02020603050405020304" pitchFamily="18" charset="0"/>
              </a:rPr>
              <a:t>Wurde von seinem Vater gefragt weshalb er sich fürchte</a:t>
            </a:r>
          </a:p>
          <a:p>
            <a:pPr marL="0" indent="0">
              <a:buNone/>
            </a:pPr>
            <a:r>
              <a:rPr lang="de-DE" dirty="0">
                <a:latin typeface="Times New Roman" panose="02020603050405020304" pitchFamily="18" charset="0"/>
              </a:rPr>
              <a:t>Sah das Schreiben als Rückzugsort</a:t>
            </a:r>
          </a:p>
          <a:p>
            <a:pPr marL="0" indent="0">
              <a:buNone/>
            </a:pPr>
            <a:endParaRPr lang="de-DE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latin typeface="Times New Roman" panose="02020603050405020304" pitchFamily="18" charset="0"/>
            </a:endParaRPr>
          </a:p>
        </p:txBody>
      </p:sp>
      <p:pic>
        <p:nvPicPr>
          <p:cNvPr id="5" name="Inhaltsplatzhalter 4" descr="Ein Bild, das Wand, Person, drinnen, jung enthält.&#10;&#10;Automatisch generierte Beschreibung">
            <a:extLst>
              <a:ext uri="{FF2B5EF4-FFF2-40B4-BE49-F238E27FC236}">
                <a16:creationId xmlns:a16="http://schemas.microsoft.com/office/drawing/2014/main" id="{72FDF360-53FC-49D1-B911-50DA904E9E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660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795263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2E35D-7CAF-49FE-8DAF-E9FAC3C34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cap="all" spc="-100" dirty="0"/>
              <a:t>Warum</a:t>
            </a:r>
            <a:r>
              <a:rPr lang="en-US" cap="all" spc="-100" dirty="0"/>
              <a:t> </a:t>
            </a:r>
            <a:r>
              <a:rPr lang="de-DE" cap="all" spc="-100" dirty="0"/>
              <a:t>wurde</a:t>
            </a:r>
            <a:r>
              <a:rPr lang="en-US" cap="all" spc="-100" dirty="0"/>
              <a:t> der Brief </a:t>
            </a:r>
            <a:r>
              <a:rPr lang="en-US" cap="all" spc="-100" dirty="0" err="1"/>
              <a:t>jedoch</a:t>
            </a:r>
            <a:r>
              <a:rPr lang="en-US" cap="all" spc="-100" dirty="0"/>
              <a:t> </a:t>
            </a:r>
            <a:r>
              <a:rPr lang="en-US" cap="all" spc="-100" dirty="0" err="1"/>
              <a:t>nicht</a:t>
            </a:r>
            <a:r>
              <a:rPr lang="en-US" cap="all" spc="-100" dirty="0"/>
              <a:t> </a:t>
            </a:r>
            <a:r>
              <a:rPr lang="en-US" cap="all" spc="-100" dirty="0" err="1"/>
              <a:t>abgeschickt</a:t>
            </a:r>
            <a:r>
              <a:rPr lang="en-US" cap="all" spc="-100" dirty="0"/>
              <a:t>?</a:t>
            </a:r>
          </a:p>
        </p:txBody>
      </p:sp>
      <p:sp>
        <p:nvSpPr>
          <p:cNvPr id="41" name="Content Placeholder 40">
            <a:extLst>
              <a:ext uri="{FF2B5EF4-FFF2-40B4-BE49-F238E27FC236}">
                <a16:creationId xmlns:a16="http://schemas.microsoft.com/office/drawing/2014/main" id="{62F33AAA-0DE8-456C-A43C-3B59E1DCE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5220430" cy="3701270"/>
          </a:xfrm>
        </p:spPr>
        <p:txBody>
          <a:bodyPr>
            <a:normAutofit/>
          </a:bodyPr>
          <a:lstStyle/>
          <a:p>
            <a:r>
              <a:rPr lang="en-US" dirty="0" err="1"/>
              <a:t>Verhältnis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seinem</a:t>
            </a:r>
            <a:r>
              <a:rPr lang="en-US" dirty="0"/>
              <a:t> </a:t>
            </a:r>
            <a:r>
              <a:rPr lang="en-US" dirty="0" err="1"/>
              <a:t>Vater</a:t>
            </a:r>
            <a:r>
              <a:rPr lang="en-US" dirty="0"/>
              <a:t> </a:t>
            </a:r>
            <a:r>
              <a:rPr lang="en-US" dirty="0" err="1"/>
              <a:t>sortiert</a:t>
            </a:r>
            <a:endParaRPr lang="en-US" dirty="0"/>
          </a:p>
          <a:p>
            <a:r>
              <a:rPr lang="en-US" dirty="0"/>
              <a:t>Angst </a:t>
            </a:r>
            <a:r>
              <a:rPr lang="en-US" dirty="0" err="1"/>
              <a:t>vor</a:t>
            </a:r>
            <a:r>
              <a:rPr lang="en-US" dirty="0"/>
              <a:t> der </a:t>
            </a:r>
            <a:r>
              <a:rPr lang="en-US" dirty="0" err="1"/>
              <a:t>Antwort</a:t>
            </a:r>
            <a:endParaRPr lang="en-US" dirty="0"/>
          </a:p>
          <a:p>
            <a:r>
              <a:rPr lang="en-US" dirty="0"/>
              <a:t>Er </a:t>
            </a:r>
            <a:r>
              <a:rPr lang="en-US" dirty="0" err="1"/>
              <a:t>kann</a:t>
            </a:r>
            <a:r>
              <a:rPr lang="en-US" dirty="0"/>
              <a:t> es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ändern</a:t>
            </a:r>
            <a:r>
              <a:rPr lang="en-US" dirty="0"/>
              <a:t> </a:t>
            </a:r>
            <a:r>
              <a:rPr lang="en-US" dirty="0" err="1"/>
              <a:t>wer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sind</a:t>
            </a:r>
            <a:endParaRPr lang="en-US" dirty="0"/>
          </a:p>
          <a:p>
            <a:r>
              <a:rPr lang="en-US" dirty="0"/>
              <a:t>Er </a:t>
            </a:r>
            <a:r>
              <a:rPr lang="en-US" dirty="0" err="1"/>
              <a:t>wusste</a:t>
            </a:r>
            <a:r>
              <a:rPr lang="en-US" dirty="0"/>
              <a:t> das sein </a:t>
            </a:r>
            <a:r>
              <a:rPr lang="en-US" dirty="0" err="1"/>
              <a:t>Vater</a:t>
            </a:r>
            <a:r>
              <a:rPr lang="en-US" dirty="0"/>
              <a:t> seine </a:t>
            </a:r>
            <a:r>
              <a:rPr lang="en-US" dirty="0" err="1"/>
              <a:t>Meinung</a:t>
            </a:r>
            <a:r>
              <a:rPr lang="en-US" dirty="0"/>
              <a:t> 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Akzeptierte</a:t>
            </a:r>
            <a:endParaRPr lang="en-US" dirty="0"/>
          </a:p>
          <a:p>
            <a:r>
              <a:rPr lang="en-US" dirty="0" err="1"/>
              <a:t>Außerdem</a:t>
            </a:r>
            <a:r>
              <a:rPr lang="en-US" dirty="0"/>
              <a:t> </a:t>
            </a:r>
            <a:r>
              <a:rPr lang="en-US" dirty="0" err="1"/>
              <a:t>wusste</a:t>
            </a:r>
            <a:r>
              <a:rPr lang="en-US" dirty="0"/>
              <a:t> er das sein </a:t>
            </a:r>
            <a:r>
              <a:rPr lang="en-US" dirty="0" err="1"/>
              <a:t>Vater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Inhaltsplatzhalter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FC077B50-3969-4F63-A49C-8B136AA0EAF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4021"/>
          <a:stretch/>
        </p:blipFill>
        <p:spPr>
          <a:xfrm>
            <a:off x="6228207" y="2159000"/>
            <a:ext cx="2863956" cy="370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53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5752C3-B552-475F-9A85-F878F6F27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de-DE"/>
              <a:t>Mögliche Antwort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568A19-523F-495B-8170-79AE9D172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r>
              <a:rPr lang="de-DE" dirty="0"/>
              <a:t>Vater könnte ihm Vorwürfe machen</a:t>
            </a:r>
          </a:p>
          <a:p>
            <a:r>
              <a:rPr lang="de-DE" dirty="0"/>
              <a:t>Als Schmarotzer, Parasit und Ungeziefer bezeichnen</a:t>
            </a:r>
          </a:p>
          <a:p>
            <a:r>
              <a:rPr lang="de-DE" dirty="0"/>
              <a:t>Das er anderen die Lebenskraft entzieht</a:t>
            </a:r>
          </a:p>
          <a:p>
            <a:r>
              <a:rPr lang="de-DE" dirty="0"/>
              <a:t>Unfähig sei sein eigenes Leben zu leben</a:t>
            </a:r>
          </a:p>
        </p:txBody>
      </p:sp>
      <p:pic>
        <p:nvPicPr>
          <p:cNvPr id="5" name="Picture 4" descr="Fragezeichen vor pastellgrünem Hintergrund">
            <a:extLst>
              <a:ext uri="{FF2B5EF4-FFF2-40B4-BE49-F238E27FC236}">
                <a16:creationId xmlns:a16="http://schemas.microsoft.com/office/drawing/2014/main" id="{88FBA205-8ED3-48B0-A8BD-5A40F1CB3B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496" r="504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8465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2376A73-56B7-4861-837A-C9DE970FA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Eigenschaften des Vaters</a:t>
            </a:r>
            <a:endParaRPr 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5EAC254C-F768-41A5-994C-203F948E43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226670"/>
              </p:ext>
            </p:extLst>
          </p:nvPr>
        </p:nvGraphicFramePr>
        <p:xfrm>
          <a:off x="1286933" y="2225637"/>
          <a:ext cx="9618133" cy="3539300"/>
        </p:xfrm>
        <a:graphic>
          <a:graphicData uri="http://schemas.openxmlformats.org/drawingml/2006/table">
            <a:tbl>
              <a:tblPr firstRow="1" bandRow="1">
                <a:solidFill>
                  <a:srgbClr val="F2F2F2">
                    <a:alpha val="30196"/>
                  </a:srgbClr>
                </a:solidFill>
                <a:tableStyleId>{5C22544A-7EE6-4342-B048-85BDC9FD1C3A}</a:tableStyleId>
              </a:tblPr>
              <a:tblGrid>
                <a:gridCol w="4594602">
                  <a:extLst>
                    <a:ext uri="{9D8B030D-6E8A-4147-A177-3AD203B41FA5}">
                      <a16:colId xmlns:a16="http://schemas.microsoft.com/office/drawing/2014/main" val="108776798"/>
                    </a:ext>
                  </a:extLst>
                </a:gridCol>
                <a:gridCol w="5023531">
                  <a:extLst>
                    <a:ext uri="{9D8B030D-6E8A-4147-A177-3AD203B41FA5}">
                      <a16:colId xmlns:a16="http://schemas.microsoft.com/office/drawing/2014/main" val="2843822824"/>
                    </a:ext>
                  </a:extLst>
                </a:gridCol>
              </a:tblGrid>
              <a:tr h="378131">
                <a:tc>
                  <a:txBody>
                    <a:bodyPr/>
                    <a:lstStyle/>
                    <a:p>
                      <a:r>
                        <a:rPr lang="de-DE" sz="1200" b="0" cap="none" spc="0">
                          <a:solidFill>
                            <a:schemeClr val="bg1"/>
                          </a:solidFill>
                        </a:rPr>
                        <a:t>Pro </a:t>
                      </a:r>
                    </a:p>
                  </a:txBody>
                  <a:tcPr marL="105973" marR="45392" marT="81517" marB="81517" anchor="ctr">
                    <a:lnL w="1905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cap="none" spc="0">
                          <a:solidFill>
                            <a:schemeClr val="bg1"/>
                          </a:solidFill>
                        </a:rPr>
                        <a:t>Contra</a:t>
                      </a:r>
                    </a:p>
                  </a:txBody>
                  <a:tcPr marL="105973" marR="45392" marT="81517" marB="8151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029820"/>
                  </a:ext>
                </a:extLst>
              </a:tr>
              <a:tr h="378131"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Athletisch</a:t>
                      </a:r>
                    </a:p>
                  </a:txBody>
                  <a:tcPr marL="105973" marR="45392" marT="81517" marB="81517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Machtposition ausgenutzt, konnte nicht Objektiv bewerten</a:t>
                      </a:r>
                    </a:p>
                  </a:txBody>
                  <a:tcPr marL="105973" marR="45392" marT="81517" marB="81517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364285"/>
                  </a:ext>
                </a:extLst>
              </a:tr>
              <a:tr h="378131"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Willensstark</a:t>
                      </a:r>
                    </a:p>
                  </a:txBody>
                  <a:tcPr marL="105973" marR="45392" marT="81517" marB="81517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5973" marR="45392" marT="81517" marB="81517">
                    <a:lnL w="635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451320"/>
                  </a:ext>
                </a:extLst>
              </a:tr>
              <a:tr h="378131"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Selbstgerecht</a:t>
                      </a:r>
                    </a:p>
                  </a:txBody>
                  <a:tcPr marL="105973" marR="45392" marT="81517" marB="81517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Gibt die Schuld den anderen, ist sich keiner Reflexion bewusst </a:t>
                      </a:r>
                    </a:p>
                  </a:txBody>
                  <a:tcPr marL="105973" marR="45392" marT="81517" marB="81517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621560"/>
                  </a:ext>
                </a:extLst>
              </a:tr>
              <a:tr h="378131"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Macht alles für seine Familie </a:t>
                      </a:r>
                    </a:p>
                  </a:txBody>
                  <a:tcPr marL="105973" marR="45392" marT="81517" marB="81517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5973" marR="45392" marT="81517" marB="81517">
                    <a:lnL w="635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147006"/>
                  </a:ext>
                </a:extLst>
              </a:tr>
              <a:tr h="378131"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Fordert keine Dankbarkeit</a:t>
                      </a:r>
                    </a:p>
                  </a:txBody>
                  <a:tcPr marL="105973" marR="45392" marT="81517" marB="81517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cap="none" spc="0">
                          <a:solidFill>
                            <a:schemeClr val="tx1"/>
                          </a:solidFill>
                        </a:rPr>
                        <a:t>Zu Streng, Freunde von Franz als Ungeziefer bezeichnet</a:t>
                      </a:r>
                    </a:p>
                  </a:txBody>
                  <a:tcPr marL="105973" marR="45392" marT="81517" marB="81517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398154"/>
                  </a:ext>
                </a:extLst>
              </a:tr>
              <a:tr h="410272">
                <a:tc>
                  <a:txBody>
                    <a:bodyPr/>
                    <a:lstStyle/>
                    <a:p>
                      <a:endParaRPr lang="de-DE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5973" marR="45392" marT="81517" marB="81517">
                    <a:lnL w="6350" cap="flat" cmpd="sng" algn="ctr">
                      <a:noFill/>
                      <a:prstDash val="solid"/>
                    </a:lnL>
                    <a:lnR w="635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5973" marR="45392" marT="81517" marB="81517">
                    <a:lnL w="6350" cap="flat" cmpd="sng" algn="ctr">
                      <a:noFill/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001560"/>
                  </a:ext>
                </a:extLst>
              </a:tr>
              <a:tr h="860242">
                <a:tc>
                  <a:txBody>
                    <a:bodyPr/>
                    <a:lstStyle/>
                    <a:p>
                      <a:endParaRPr lang="de-DE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5973" marR="45392" marT="81517" marB="81517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Vater als eine Art Diktator, ohne Logik Wiederrede, oder sonstigem gilt nur seine Meinung, obwohl er im Glashaus sitzt und mit Handgranaten wirft</a:t>
                      </a:r>
                      <a:endParaRPr lang="de-DE" sz="12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5973" marR="45392" marT="81517" marB="81517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40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5940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C538C-9DEF-41AC-85FB-C5ECECB44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Folgen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71C2BD-E95D-4E23-B637-15BE04D1A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Er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verstummte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weil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er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nichts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gegen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ihn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sagen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konnte</a:t>
            </a:r>
            <a:endParaRPr lang="en-US" sz="1800" dirty="0">
              <a:effectLst/>
              <a:latin typeface="Times New Roman" panose="02020603050405020304" pitchFamily="18" charset="0"/>
              <a:ea typeface="Arial Unicode MS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Angst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führt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zu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Versagensängsten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(Er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beschimpfte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die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Angestellten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)</a:t>
            </a:r>
          </a:p>
          <a:p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Hoffnung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auf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Freiheit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mit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einer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Heirat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um auf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eigenen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Beinen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zu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stehen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.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Vater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belächelte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dies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nur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)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3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Verlobungen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scheiterten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=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Aus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Angst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nicht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mehr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schreiben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zu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können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weil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seine Frau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ihn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dominiert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Versagensangst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bei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eigener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Arial Unicode MS"/>
              </a:rPr>
              <a:t>Familiengründung</a:t>
            </a:r>
            <a:r>
              <a:rPr lang="en-US" sz="1800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43390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6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9" name="Isosceles Triangle 88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076F43EB-5270-4671-A9B1-7005AE6D43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3" r="-1" b="-1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F610399-04FD-4D80-BF90-D0CC0822A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/>
              <a:t>Vergleich</a:t>
            </a:r>
            <a:endParaRPr lang="en-US" sz="48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4763CC1-2566-4437-84AD-473F88039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4050831"/>
            <a:ext cx="4079721" cy="10969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en-US" sz="1600">
                <a:solidFill>
                  <a:schemeClr val="tx1">
                    <a:lumMod val="50000"/>
                    <a:lumOff val="50000"/>
                  </a:schemeClr>
                </a:solidFill>
              </a:rPr>
              <a:t>Vater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-Sohn </a:t>
            </a:r>
            <a:r>
              <a:rPr lang="en-US" sz="1600">
                <a:solidFill>
                  <a:schemeClr val="tx1">
                    <a:lumMod val="50000"/>
                    <a:lumOff val="50000"/>
                  </a:schemeClr>
                </a:solidFill>
              </a:rPr>
              <a:t>Beziehung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600">
                <a:solidFill>
                  <a:schemeClr val="tx1">
                    <a:lumMod val="50000"/>
                    <a:lumOff val="50000"/>
                  </a:schemeClr>
                </a:solidFill>
              </a:rPr>
              <a:t>zur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der von Samsa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8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0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6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8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93440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422</Words>
  <Application>Microsoft Office PowerPoint</Application>
  <PresentationFormat>Breitbild</PresentationFormat>
  <Paragraphs>63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Facette</vt:lpstr>
      <vt:lpstr>Deutsch Präsentation</vt:lpstr>
      <vt:lpstr>Gliederung</vt:lpstr>
      <vt:lpstr>Familien Konstellation</vt:lpstr>
      <vt:lpstr>Der Anlass des Briefes</vt:lpstr>
      <vt:lpstr>Warum wurde der Brief jedoch nicht abgeschickt?</vt:lpstr>
      <vt:lpstr>Mögliche Antwort</vt:lpstr>
      <vt:lpstr>Eigenschaften des Vaters</vt:lpstr>
      <vt:lpstr>Folgen</vt:lpstr>
      <vt:lpstr>Vergleich</vt:lpstr>
      <vt:lpstr>QUIZ</vt:lpstr>
      <vt:lpstr>Feedback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Präsentation</dc:title>
  <dc:creator>Ju An</dc:creator>
  <cp:lastModifiedBy>0002440, SuS</cp:lastModifiedBy>
  <cp:revision>13</cp:revision>
  <dcterms:created xsi:type="dcterms:W3CDTF">2021-06-12T23:04:52Z</dcterms:created>
  <dcterms:modified xsi:type="dcterms:W3CDTF">2021-06-13T22:27:23Z</dcterms:modified>
</cp:coreProperties>
</file>