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257" r:id="rId2"/>
    <p:sldId id="308" r:id="rId3"/>
    <p:sldId id="324" r:id="rId4"/>
    <p:sldId id="322" r:id="rId5"/>
    <p:sldId id="326" r:id="rId6"/>
    <p:sldId id="332" r:id="rId7"/>
    <p:sldId id="334" r:id="rId8"/>
    <p:sldId id="333" r:id="rId9"/>
    <p:sldId id="327" r:id="rId10"/>
    <p:sldId id="325" r:id="rId11"/>
    <p:sldId id="330" r:id="rId12"/>
    <p:sldId id="331" r:id="rId13"/>
    <p:sldId id="328" r:id="rId14"/>
    <p:sldId id="329" r:id="rId15"/>
    <p:sldId id="340" r:id="rId16"/>
    <p:sldId id="339" r:id="rId17"/>
    <p:sldId id="33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38C"/>
    <a:srgbClr val="FAE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110" d="100"/>
          <a:sy n="110"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49:46.610"/>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0 1,'33'134,"-25"-111,1 0,1 0,2-1,0-1,1 0,1 0,1-1,1-1,9 8,9 15,77 73,-5-34,52 8,2-16,-58-33,165 103,-113-106,-128-28,-1-2,2 0,-1-2,0 0,1-2,0-1,3-1,112 16,248-5,-227 8,-25-1,111-10,-154-11,46 2,-125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05.342"/>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225 1,'39'37,"-29"-28,0 0,0 0,-1 1,-1 0,0 1,0-1,-1 2,5 9,-4-7,0 0,1 0,1-1,1 0,0 0,0-1,1-1,0 0,1-1,6 4,86 88,-73 16,49 0,-61-95,-18-22,0 0,0 0,-1 1,1-1,0 0,-1 1,1-1,-1 1,0 0,1-1,-1 1,0 0,0 0,0 0,0 0,0 0,-1 0,1 0,0 0,-1 0,0 0,1 1,-1-1,0 0,0 0,0 0,-1 0,1 0,0 1,-1-1,0 0,1 0,-1 0,0 0,0 0,0 0,0-1,0 1,0 0,-1 0,1-1,-1 1,-145 99,-44 78,114-100,-52 29,10 70,75-89,37-78,2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18.281"/>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0 1,'33'134,"-25"-111,1 0,1 0,2-1,0-1,1 0,1 0,1-1,1-1,9 8,9 15,77 73,-5-34,52 8,2-16,-58-33,165 103,-113-106,-128-28,-1-2,2 0,-1-2,0 0,1-2,0-1,3-1,112 16,248-5,-227 8,-25-1,111-10,-154-11,46 2,-125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25.052"/>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225 1,'39'37,"-29"-28,0 0,0 0,-1 1,-1 0,0 1,0-1,-1 2,5 9,-4-7,0 0,1 0,1-1,1 0,0 0,0-1,1-1,0 0,1-1,6 4,86 88,-73 16,49 0,-61-95,-18-22,0 0,0 0,-1 1,1-1,0 0,-1 1,1-1,-1 1,0 0,1-1,-1 1,0 0,0 0,0 0,0 0,0 0,-1 0,1 0,0 0,-1 0,0 0,1 1,-1-1,0 0,0 0,0 0,-1 0,1 0,0 1,-1-1,0 0,1 0,-1 0,0 0,0 0,0 0,0-1,0 1,0 0,-1 0,1-1,-1 1,-145 99,-44 78,114-100,-52 29,10 70,75-89,37-78,2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31.598"/>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0 1,'33'134,"-25"-111,1 0,1 0,2-1,0-1,1 0,1 0,1-1,1-1,9 8,9 15,77 73,-5-34,52 8,2-16,-58-33,165 103,-113-106,-128-28,-1-2,2 0,-1-2,0 0,1-2,0-1,3-1,112 16,248-5,-227 8,-25-1,111-10,-154-11,46 2,-125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32.086"/>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0 1,'33'134,"-25"-111,1 0,1 0,2-1,0-1,1 0,1 0,1-1,1-1,9 8,9 15,77 73,-5-34,52 8,2-16,-58-33,165 103,-113-106,-128-28,-1-2,2 0,-1-2,0 0,1-2,0-1,3-1,112 16,248-5,-227 8,-25-1,111-10,-154-11,46 2,-125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42.272"/>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225 1,'39'37,"-29"-28,0 0,0 0,-1 1,-1 0,0 1,0-1,-1 2,5 9,-4-7,0 0,1 0,1-1,1 0,0 0,0-1,1-1,0 0,1-1,6 4,86 88,-73 16,49 0,-61-95,-18-22,0 0,0 0,-1 1,1-1,0 0,-1 1,1-1,-1 1,0 0,1-1,-1 1,0 0,0 0,0 0,0 0,0 0,-1 0,1 0,0 0,-1 0,0 0,1 1,-1-1,0 0,0 0,0 0,-1 0,1 0,0 1,-1-1,0 0,1 0,-1 0,0 0,0 0,0 0,0-1,0 1,0 0,-1 0,1-1,-1 1,-145 99,-44 78,114-100,-52 29,10 70,75-89,37-78,2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20:50:55.098"/>
    </inkml:context>
    <inkml:brush xml:id="br0">
      <inkml:brushProperty name="width" value="0.1" units="cm"/>
      <inkml:brushProperty name="height" value="0.2" units="cm"/>
      <inkml:brushProperty name="color" value="#969696"/>
      <inkml:brushProperty name="tip" value="rectangle"/>
      <inkml:brushProperty name="rasterOp" value="maskPen"/>
      <inkml:brushProperty name="ignorePressure" value="1"/>
    </inkml:brush>
  </inkml:definitions>
  <inkml:trace contextRef="#ctx0" brushRef="#br0">225 1,'39'37,"-29"-28,0 0,0 0,-1 1,-1 0,0 1,0-1,-1 2,5 9,-4-7,0 0,1 0,1-1,1 0,0 0,0-1,1-1,0 0,1-1,6 4,86 88,-73 16,49 0,-61-95,-18-22,0 0,0 0,-1 1,1-1,0 0,-1 1,1-1,-1 1,0 0,1-1,-1 1,0 0,0 0,0 0,0 0,0 0,-1 0,1 0,0 0,-1 0,0 0,1 1,-1-1,0 0,0 0,0 0,-1 0,1 0,0 1,-1-1,0 0,1 0,-1 0,0 0,0 0,0 0,0-1,0 1,0 0,-1 0,1-1,-1 1,-145 99,-44 78,114-100,-52 29,10 70,75-89,37-78,2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BBB5AFF-51A4-4153-89BE-6E40241FBCA3}" type="datetimeFigureOut">
              <a:rPr lang="de-DE" smtClean="0"/>
              <a:t>08.11.23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03B758B3-0FFD-4418-9EAE-FFF7511A7C95}"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4020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BB5AFF-51A4-4153-89BE-6E40241FBCA3}" type="datetimeFigureOut">
              <a:rPr lang="de-DE" smtClean="0"/>
              <a:t>08.11.23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B758B3-0FFD-4418-9EAE-FFF7511A7C95}"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24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BB5AFF-51A4-4153-89BE-6E40241FBCA3}" type="datetimeFigureOut">
              <a:rPr lang="de-DE" smtClean="0"/>
              <a:t>08.11.23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B758B3-0FFD-4418-9EAE-FFF7511A7C95}"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02369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BBB5AFF-51A4-4153-89BE-6E40241FBCA3}" type="datetimeFigureOut">
              <a:rPr lang="de-DE" smtClean="0"/>
              <a:t>08.11.23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03B758B3-0FFD-4418-9EAE-FFF7511A7C95}"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345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BB5AFF-51A4-4153-89BE-6E40241FBCA3}" type="datetimeFigureOut">
              <a:rPr lang="de-DE" smtClean="0"/>
              <a:t>08.11.23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3B758B3-0FFD-4418-9EAE-FFF7511A7C95}"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880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BBB5AFF-51A4-4153-89BE-6E40241FBCA3}" type="datetimeFigureOut">
              <a:rPr lang="de-DE" smtClean="0"/>
              <a:t>08.11.23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B758B3-0FFD-4418-9EAE-FFF7511A7C95}"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499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BBB5AFF-51A4-4153-89BE-6E40241FBCA3}" type="datetimeFigureOut">
              <a:rPr lang="de-DE" smtClean="0"/>
              <a:t>08.11.23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3B758B3-0FFD-4418-9EAE-FFF7511A7C95}"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5060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BBB5AFF-51A4-4153-89BE-6E40241FBCA3}" type="datetimeFigureOut">
              <a:rPr lang="de-DE" smtClean="0"/>
              <a:t>08.11.23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3B758B3-0FFD-4418-9EAE-FFF7511A7C95}"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8423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5AFF-51A4-4153-89BE-6E40241FBCA3}" type="datetimeFigureOut">
              <a:rPr lang="de-DE" smtClean="0"/>
              <a:t>08.11.23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3B758B3-0FFD-4418-9EAE-FFF7511A7C95}" type="slidenum">
              <a:rPr lang="de-DE" smtClean="0"/>
              <a:t>‹Nr.›</a:t>
            </a:fld>
            <a:endParaRPr lang="de-DE"/>
          </a:p>
        </p:txBody>
      </p:sp>
    </p:spTree>
    <p:extLst>
      <p:ext uri="{BB962C8B-B14F-4D97-AF65-F5344CB8AC3E}">
        <p14:creationId xmlns:p14="http://schemas.microsoft.com/office/powerpoint/2010/main" val="299820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BBB5AFF-51A4-4153-89BE-6E40241FBCA3}" type="datetimeFigureOut">
              <a:rPr lang="de-DE" smtClean="0"/>
              <a:t>08.11.23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3B758B3-0FFD-4418-9EAE-FFF7511A7C95}"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212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BBB5AFF-51A4-4153-89BE-6E40241FBCA3}" type="datetimeFigureOut">
              <a:rPr lang="de-DE" smtClean="0"/>
              <a:t>08.11.23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03B758B3-0FFD-4418-9EAE-FFF7511A7C95}"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04589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BBB5AFF-51A4-4153-89BE-6E40241FBCA3}" type="datetimeFigureOut">
              <a:rPr lang="de-DE" smtClean="0"/>
              <a:t>08.11.23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03B758B3-0FFD-4418-9EAE-FFF7511A7C95}" type="slidenum">
              <a:rPr lang="de-DE" smtClean="0"/>
              <a:t>‹Nr.›</a:t>
            </a:fld>
            <a:endParaRPr lang="de-DE"/>
          </a:p>
        </p:txBody>
      </p:sp>
    </p:spTree>
    <p:extLst>
      <p:ext uri="{BB962C8B-B14F-4D97-AF65-F5344CB8AC3E}">
        <p14:creationId xmlns:p14="http://schemas.microsoft.com/office/powerpoint/2010/main" val="156477453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image" Target="../media/image5.png"/><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F59F28-9C1A-4152-BD5A-9808F3C7A106}"/>
              </a:ext>
            </a:extLst>
          </p:cNvPr>
          <p:cNvSpPr/>
          <p:nvPr/>
        </p:nvSpPr>
        <p:spPr>
          <a:xfrm>
            <a:off x="1935100" y="2053592"/>
            <a:ext cx="8321800" cy="1169551"/>
          </a:xfrm>
          <a:prstGeom prst="rect">
            <a:avLst/>
          </a:prstGeom>
        </p:spPr>
        <p:txBody>
          <a:bodyPr wrap="square">
            <a:spAutoFit/>
          </a:bodyPr>
          <a:lstStyle/>
          <a:p>
            <a:pPr algn="ctr"/>
            <a:r>
              <a:rPr lang="de-DE" sz="7000" b="1" dirty="0">
                <a:solidFill>
                  <a:srgbClr val="765700"/>
                </a:solidFill>
                <a:latin typeface="Ink Free" panose="03080402000500000000" pitchFamily="66" charset="0"/>
                <a:ea typeface="Calibri" panose="020F0502020204030204" pitchFamily="34" charset="0"/>
                <a:cs typeface="Times New Roman" panose="02020603050405020304" pitchFamily="18" charset="0"/>
              </a:rPr>
              <a:t>Jagdverhalten</a:t>
            </a:r>
            <a:endParaRPr lang="de-DE" sz="7000" dirty="0"/>
          </a:p>
        </p:txBody>
      </p:sp>
      <p:pic>
        <p:nvPicPr>
          <p:cNvPr id="10" name="Grafik 9">
            <a:extLst>
              <a:ext uri="{FF2B5EF4-FFF2-40B4-BE49-F238E27FC236}">
                <a16:creationId xmlns:a16="http://schemas.microsoft.com/office/drawing/2014/main" id="{30B9DC28-48EE-42F4-9F31-17917E01C4FF}"/>
              </a:ext>
            </a:extLst>
          </p:cNvPr>
          <p:cNvPicPr>
            <a:picLocks noChangeAspect="1"/>
          </p:cNvPicPr>
          <p:nvPr/>
        </p:nvPicPr>
        <p:blipFill>
          <a:blip r:embed="rId2"/>
          <a:stretch>
            <a:fillRect/>
          </a:stretch>
        </p:blipFill>
        <p:spPr>
          <a:xfrm>
            <a:off x="83890" y="6193541"/>
            <a:ext cx="2502029" cy="571529"/>
          </a:xfrm>
          <a:prstGeom prst="rect">
            <a:avLst/>
          </a:prstGeom>
        </p:spPr>
      </p:pic>
    </p:spTree>
    <p:extLst>
      <p:ext uri="{BB962C8B-B14F-4D97-AF65-F5344CB8AC3E}">
        <p14:creationId xmlns:p14="http://schemas.microsoft.com/office/powerpoint/2010/main" val="345168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309722A2-5867-4E2F-BA0C-41CEFB7138B2}"/>
              </a:ext>
            </a:extLst>
          </p:cNvPr>
          <p:cNvSpPr/>
          <p:nvPr/>
        </p:nvSpPr>
        <p:spPr>
          <a:xfrm>
            <a:off x="724185" y="1032229"/>
            <a:ext cx="2005677" cy="369332"/>
          </a:xfrm>
          <a:prstGeom prst="rect">
            <a:avLst/>
          </a:prstGeom>
        </p:spPr>
        <p:txBody>
          <a:bodyPr wrap="none">
            <a:spAutoFit/>
          </a:bodyPr>
          <a:lstStyle/>
          <a:p>
            <a:r>
              <a:rPr lang="de-DE" b="1" u="sng" dirty="0">
                <a:sym typeface="Wingdings" panose="05000000000000000000" pitchFamily="2" charset="2"/>
              </a:rPr>
              <a:t>4. </a:t>
            </a:r>
            <a:r>
              <a:rPr lang="de-DE" b="1" u="sng" dirty="0" err="1">
                <a:sym typeface="Wingdings" panose="05000000000000000000" pitchFamily="2" charset="2"/>
              </a:rPr>
              <a:t>Hüteverhalten</a:t>
            </a:r>
            <a:endParaRPr lang="de-DE" b="1" u="sng" dirty="0">
              <a:sym typeface="Wingdings" panose="05000000000000000000" pitchFamily="2" charset="2"/>
            </a:endParaRPr>
          </a:p>
        </p:txBody>
      </p:sp>
      <p:sp>
        <p:nvSpPr>
          <p:cNvPr id="8" name="Rechteck 7">
            <a:extLst>
              <a:ext uri="{FF2B5EF4-FFF2-40B4-BE49-F238E27FC236}">
                <a16:creationId xmlns:a16="http://schemas.microsoft.com/office/drawing/2014/main" id="{984AF4E0-C8F3-4E23-BA8A-E1EA928CE9C1}"/>
              </a:ext>
            </a:extLst>
          </p:cNvPr>
          <p:cNvSpPr/>
          <p:nvPr/>
        </p:nvSpPr>
        <p:spPr>
          <a:xfrm>
            <a:off x="724185" y="1603961"/>
            <a:ext cx="10502997" cy="3139321"/>
          </a:xfrm>
          <a:prstGeom prst="rect">
            <a:avLst/>
          </a:prstGeom>
        </p:spPr>
        <p:txBody>
          <a:bodyPr wrap="square">
            <a:spAutoFit/>
          </a:bodyPr>
          <a:lstStyle/>
          <a:p>
            <a:r>
              <a:rPr lang="de-DE" b="1" dirty="0" err="1"/>
              <a:t>Hüteverhalten</a:t>
            </a:r>
            <a:r>
              <a:rPr lang="de-DE" b="1" dirty="0"/>
              <a:t> ist modifiziertes Jagdverhalten- es fehlt die Endhandlung.</a:t>
            </a:r>
          </a:p>
          <a:p>
            <a:endParaRPr lang="de-DE" b="1" dirty="0"/>
          </a:p>
          <a:p>
            <a:r>
              <a:rPr lang="de-DE" dirty="0"/>
              <a:t>Um Veränderungen an einer Herde ausmachen zu können, entgeht ihnen auch im Alltag ohne Arbeitshintergrund keine Bewegung, kein Geräusch – was in einer Stadt schnell zum Verhängnis werden kann, weil unzählige Reize auf sie einprasseln.</a:t>
            </a:r>
          </a:p>
          <a:p>
            <a:endParaRPr lang="de-DE" dirty="0"/>
          </a:p>
          <a:p>
            <a:r>
              <a:rPr lang="de-DE" dirty="0"/>
              <a:t>Sie arbeiten auch auf Distanz extrem eng mit dem Menschen zusammen.</a:t>
            </a:r>
          </a:p>
          <a:p>
            <a:endParaRPr lang="de-DE" dirty="0"/>
          </a:p>
          <a:p>
            <a:r>
              <a:rPr lang="de-DE" dirty="0"/>
              <a:t>Sie haben eine schnelle Adrenalinaschschüttung, können schnell sehr hoch fahren und man muss aufpassen, dass man von Anfang an Ruhe fördert und verhindert, dass sie allem Beweglichen nachgehen, sonst werden aus </a:t>
            </a:r>
            <a:r>
              <a:rPr lang="de-DE"/>
              <a:t>ihnen leicht </a:t>
            </a:r>
            <a:r>
              <a:rPr lang="de-DE" dirty="0"/>
              <a:t>Arbeitsjunkies.</a:t>
            </a:r>
          </a:p>
        </p:txBody>
      </p:sp>
    </p:spTree>
    <p:extLst>
      <p:ext uri="{BB962C8B-B14F-4D97-AF65-F5344CB8AC3E}">
        <p14:creationId xmlns:p14="http://schemas.microsoft.com/office/powerpoint/2010/main" val="200688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305611" y="1173173"/>
            <a:ext cx="10462414" cy="1015663"/>
          </a:xfrm>
          <a:prstGeom prst="rect">
            <a:avLst/>
          </a:prstGeom>
        </p:spPr>
        <p:txBody>
          <a:bodyPr wrap="square">
            <a:spAutoFit/>
          </a:bodyPr>
          <a:lstStyle/>
          <a:p>
            <a:r>
              <a:rPr lang="de-DE" b="1" dirty="0"/>
              <a:t>Jagdsequenz beim Retriever</a:t>
            </a:r>
          </a:p>
          <a:p>
            <a:endParaRPr lang="de-DE" dirty="0"/>
          </a:p>
          <a:p>
            <a:r>
              <a:rPr lang="de-DE" dirty="0"/>
              <a:t>Orientieren &gt; </a:t>
            </a:r>
            <a:r>
              <a:rPr lang="de-DE" sz="1500" dirty="0"/>
              <a:t>Fokussieren &gt; Beschleichen </a:t>
            </a:r>
            <a:r>
              <a:rPr lang="de-DE" dirty="0"/>
              <a:t>&gt; Verfolgen &gt; </a:t>
            </a:r>
            <a:r>
              <a:rPr lang="de-DE" sz="2400" b="1" dirty="0"/>
              <a:t>Festhalten</a:t>
            </a:r>
            <a:r>
              <a:rPr lang="de-DE" dirty="0"/>
              <a:t> &gt; </a:t>
            </a:r>
            <a:r>
              <a:rPr lang="de-DE" sz="1500" dirty="0"/>
              <a:t>Töten &gt; zerlegen &gt; Fressen</a:t>
            </a:r>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6" name="Rechteck 5">
            <a:extLst>
              <a:ext uri="{FF2B5EF4-FFF2-40B4-BE49-F238E27FC236}">
                <a16:creationId xmlns:a16="http://schemas.microsoft.com/office/drawing/2014/main" id="{2DF984C5-53FD-451E-B3B1-9D0FC159B91C}"/>
              </a:ext>
            </a:extLst>
          </p:cNvPr>
          <p:cNvSpPr/>
          <p:nvPr/>
        </p:nvSpPr>
        <p:spPr>
          <a:xfrm>
            <a:off x="305611" y="2831519"/>
            <a:ext cx="11994100" cy="1031051"/>
          </a:xfrm>
          <a:prstGeom prst="rect">
            <a:avLst/>
          </a:prstGeom>
        </p:spPr>
        <p:txBody>
          <a:bodyPr wrap="square">
            <a:spAutoFit/>
          </a:bodyPr>
          <a:lstStyle/>
          <a:p>
            <a:r>
              <a:rPr lang="de-DE" b="1" dirty="0"/>
              <a:t>Jagdsequenz beim Hütehund</a:t>
            </a:r>
          </a:p>
          <a:p>
            <a:endParaRPr lang="de-DE" dirty="0"/>
          </a:p>
          <a:p>
            <a:r>
              <a:rPr lang="de-DE" dirty="0"/>
              <a:t>Orientieren &gt; </a:t>
            </a:r>
            <a:r>
              <a:rPr lang="de-DE" sz="2500" b="1" dirty="0"/>
              <a:t>Fokussieren&gt; Beschleichen&gt; Verfolgen </a:t>
            </a:r>
            <a:r>
              <a:rPr lang="de-DE" dirty="0"/>
              <a:t>&gt; </a:t>
            </a:r>
            <a:r>
              <a:rPr lang="de-DE" b="1" dirty="0"/>
              <a:t>Festhalten</a:t>
            </a:r>
            <a:r>
              <a:rPr lang="de-DE" dirty="0"/>
              <a:t> &gt; </a:t>
            </a:r>
            <a:r>
              <a:rPr lang="de-DE" sz="1500" dirty="0"/>
              <a:t>Töten &gt; zerlegen &gt; Fressen</a:t>
            </a:r>
          </a:p>
        </p:txBody>
      </p:sp>
    </p:spTree>
    <p:extLst>
      <p:ext uri="{BB962C8B-B14F-4D97-AF65-F5344CB8AC3E}">
        <p14:creationId xmlns:p14="http://schemas.microsoft.com/office/powerpoint/2010/main" val="36271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972504" y="870745"/>
            <a:ext cx="10462414" cy="4755148"/>
          </a:xfrm>
          <a:prstGeom prst="rect">
            <a:avLst/>
          </a:prstGeom>
        </p:spPr>
        <p:txBody>
          <a:bodyPr wrap="square">
            <a:spAutoFit/>
          </a:bodyPr>
          <a:lstStyle/>
          <a:p>
            <a:r>
              <a:rPr lang="de-DE" b="1" dirty="0"/>
              <a:t>Verschiede Auslösereize</a:t>
            </a:r>
          </a:p>
          <a:p>
            <a:endParaRPr lang="de-DE" sz="1500" b="1" dirty="0"/>
          </a:p>
          <a:p>
            <a:pPr marL="285750" indent="-285750">
              <a:buFontTx/>
              <a:buChar char="-"/>
            </a:pPr>
            <a:r>
              <a:rPr lang="de-DE" sz="1500" b="1" dirty="0"/>
              <a:t>Optisch </a:t>
            </a:r>
            <a:r>
              <a:rPr lang="de-DE" sz="1500" dirty="0"/>
              <a:t>(Bewegung, Beuteschema) </a:t>
            </a:r>
            <a:r>
              <a:rPr lang="de-DE" sz="1500" dirty="0">
                <a:sym typeface="Wingdings" panose="05000000000000000000" pitchFamily="2" charset="2"/>
              </a:rPr>
              <a:t> Augen</a:t>
            </a:r>
          </a:p>
          <a:p>
            <a:pPr marL="285750" indent="-285750">
              <a:buFontTx/>
              <a:buChar char="-"/>
            </a:pPr>
            <a:r>
              <a:rPr lang="de-DE" sz="1500" b="1" dirty="0">
                <a:sym typeface="Wingdings" panose="05000000000000000000" pitchFamily="2" charset="2"/>
              </a:rPr>
              <a:t>Olfaktorisch </a:t>
            </a:r>
            <a:r>
              <a:rPr lang="de-DE" sz="1500" dirty="0">
                <a:sym typeface="Wingdings" panose="05000000000000000000" pitchFamily="2" charset="2"/>
              </a:rPr>
              <a:t>(Fährten, Spuren, Geläufe, Witterung…)  Nase</a:t>
            </a:r>
          </a:p>
          <a:p>
            <a:pPr marL="285750" indent="-285750">
              <a:buFontTx/>
              <a:buChar char="-"/>
            </a:pPr>
            <a:r>
              <a:rPr lang="de-DE" sz="1500" b="1" dirty="0">
                <a:sym typeface="Wingdings" panose="05000000000000000000" pitchFamily="2" charset="2"/>
              </a:rPr>
              <a:t>Akustisch </a:t>
            </a:r>
            <a:r>
              <a:rPr lang="de-DE" sz="1500" dirty="0">
                <a:sym typeface="Wingdings" panose="05000000000000000000" pitchFamily="2" charset="2"/>
              </a:rPr>
              <a:t> Ohren</a:t>
            </a:r>
          </a:p>
          <a:p>
            <a:pPr marL="285750" indent="-285750">
              <a:buFontTx/>
              <a:buChar char="-"/>
            </a:pPr>
            <a:endParaRPr lang="de-DE" sz="1500" dirty="0">
              <a:sym typeface="Wingdings" panose="05000000000000000000" pitchFamily="2" charset="2"/>
            </a:endParaRPr>
          </a:p>
          <a:p>
            <a:endParaRPr lang="de-DE" sz="1500" dirty="0">
              <a:sym typeface="Wingdings" panose="05000000000000000000" pitchFamily="2" charset="2"/>
            </a:endParaRPr>
          </a:p>
          <a:p>
            <a:r>
              <a:rPr lang="de-DE" sz="1500" dirty="0">
                <a:sym typeface="Wingdings" panose="05000000000000000000" pitchFamily="2" charset="2"/>
              </a:rPr>
              <a:t>Es ist wichtig zu wissen und zu erkennen, welches der Auslöser beim jeweiligen Hund ist!</a:t>
            </a:r>
          </a:p>
          <a:p>
            <a:endParaRPr lang="de-DE" sz="1500" dirty="0">
              <a:sym typeface="Wingdings" panose="05000000000000000000" pitchFamily="2" charset="2"/>
            </a:endParaRPr>
          </a:p>
          <a:p>
            <a:r>
              <a:rPr lang="de-DE" sz="1500" dirty="0">
                <a:sym typeface="Wingdings" panose="05000000000000000000" pitchFamily="2" charset="2"/>
              </a:rPr>
              <a:t>Erste Anzeichen sind:</a:t>
            </a:r>
          </a:p>
          <a:p>
            <a:pPr marL="285750" indent="-285750">
              <a:buFontTx/>
              <a:buChar char="-"/>
            </a:pPr>
            <a:r>
              <a:rPr lang="de-DE" sz="1500" dirty="0">
                <a:sym typeface="Wingdings" panose="05000000000000000000" pitchFamily="2" charset="2"/>
              </a:rPr>
              <a:t>Spur aufnehmen und verfolgen</a:t>
            </a:r>
          </a:p>
          <a:p>
            <a:pPr marL="285750" indent="-285750">
              <a:buFontTx/>
              <a:buChar char="-"/>
            </a:pPr>
            <a:r>
              <a:rPr lang="de-DE" sz="1500" dirty="0">
                <a:sym typeface="Wingdings" panose="05000000000000000000" pitchFamily="2" charset="2"/>
              </a:rPr>
              <a:t>Nase in den Wind halten und schnuppern</a:t>
            </a:r>
          </a:p>
          <a:p>
            <a:pPr marL="285750" indent="-285750">
              <a:buFontTx/>
              <a:buChar char="-"/>
            </a:pPr>
            <a:r>
              <a:rPr lang="de-DE" sz="1500" dirty="0">
                <a:sym typeface="Wingdings" panose="05000000000000000000" pitchFamily="2" charset="2"/>
              </a:rPr>
              <a:t>Mit den Augen den Horizont oder das Dickicht absuchen</a:t>
            </a:r>
          </a:p>
          <a:p>
            <a:pPr marL="285750" indent="-285750">
              <a:buFontTx/>
              <a:buChar char="-"/>
            </a:pPr>
            <a:r>
              <a:rPr lang="de-DE" sz="1500" dirty="0">
                <a:sym typeface="Wingdings" panose="05000000000000000000" pitchFamily="2" charset="2"/>
              </a:rPr>
              <a:t>Aufgeregte und schnelle Bewegungen und hektische Reaktionen</a:t>
            </a:r>
          </a:p>
          <a:p>
            <a:pPr marL="285750" indent="-285750">
              <a:buFontTx/>
              <a:buChar char="-"/>
            </a:pPr>
            <a:r>
              <a:rPr lang="de-DE" sz="1500" dirty="0">
                <a:sym typeface="Wingdings" panose="05000000000000000000" pitchFamily="2" charset="2"/>
              </a:rPr>
              <a:t>Abwesendes Verhalten, </a:t>
            </a:r>
            <a:r>
              <a:rPr lang="de-DE" sz="1500" dirty="0" err="1">
                <a:sym typeface="Wingdings" panose="05000000000000000000" pitchFamily="2" charset="2"/>
              </a:rPr>
              <a:t>Unansprechbarkeit</a:t>
            </a:r>
            <a:endParaRPr lang="de-DE" sz="1500" dirty="0">
              <a:sym typeface="Wingdings" panose="05000000000000000000" pitchFamily="2" charset="2"/>
            </a:endParaRPr>
          </a:p>
          <a:p>
            <a:pPr marL="285750" indent="-285750">
              <a:buFontTx/>
              <a:buChar char="-"/>
            </a:pPr>
            <a:r>
              <a:rPr lang="de-DE" sz="1500" dirty="0">
                <a:sym typeface="Wingdings" panose="05000000000000000000" pitchFamily="2" charset="2"/>
              </a:rPr>
              <a:t>Bewegten Dingen/ Lebewesen nachrennen.</a:t>
            </a:r>
          </a:p>
          <a:p>
            <a:pPr marL="285750" indent="-285750">
              <a:buFontTx/>
              <a:buChar char="-"/>
            </a:pPr>
            <a:r>
              <a:rPr lang="de-DE" sz="1500" dirty="0">
                <a:sym typeface="Wingdings" panose="05000000000000000000" pitchFamily="2" charset="2"/>
              </a:rPr>
              <a:t>Starke Muskelanspannung am ganzen Körper; zittern</a:t>
            </a:r>
          </a:p>
          <a:p>
            <a:pPr marL="285750" indent="-285750">
              <a:buFontTx/>
              <a:buChar char="-"/>
            </a:pPr>
            <a:r>
              <a:rPr lang="de-DE" sz="1500" dirty="0">
                <a:sym typeface="Wingdings" panose="05000000000000000000" pitchFamily="2" charset="2"/>
              </a:rPr>
              <a:t>Anstarren des Reizes</a:t>
            </a:r>
          </a:p>
          <a:p>
            <a:pPr marL="285750" indent="-285750">
              <a:buFontTx/>
              <a:buChar char="-"/>
            </a:pPr>
            <a:endParaRPr lang="de-DE" sz="1500" b="1" dirty="0">
              <a:sym typeface="Wingdings" panose="05000000000000000000" pitchFamily="2" charset="2"/>
            </a:endParaRPr>
          </a:p>
          <a:p>
            <a:r>
              <a:rPr lang="de-DE" sz="1500" b="1" dirty="0">
                <a:sym typeface="Wingdings" panose="05000000000000000000" pitchFamily="2" charset="2"/>
              </a:rPr>
              <a:t>JETZT muss bereits eingegriffen werden!</a:t>
            </a:r>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Tree>
    <p:extLst>
      <p:ext uri="{BB962C8B-B14F-4D97-AF65-F5344CB8AC3E}">
        <p14:creationId xmlns:p14="http://schemas.microsoft.com/office/powerpoint/2010/main" val="10207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309722A2-5867-4E2F-BA0C-41CEFB7138B2}"/>
              </a:ext>
            </a:extLst>
          </p:cNvPr>
          <p:cNvSpPr/>
          <p:nvPr/>
        </p:nvSpPr>
        <p:spPr>
          <a:xfrm>
            <a:off x="724185" y="788473"/>
            <a:ext cx="1624163" cy="369332"/>
          </a:xfrm>
          <a:prstGeom prst="rect">
            <a:avLst/>
          </a:prstGeom>
        </p:spPr>
        <p:txBody>
          <a:bodyPr wrap="none">
            <a:spAutoFit/>
          </a:bodyPr>
          <a:lstStyle/>
          <a:p>
            <a:r>
              <a:rPr lang="de-DE" b="1" u="sng" dirty="0">
                <a:sym typeface="Wingdings" panose="05000000000000000000" pitchFamily="2" charset="2"/>
              </a:rPr>
              <a:t>6. Prävention</a:t>
            </a:r>
          </a:p>
        </p:txBody>
      </p:sp>
      <p:sp>
        <p:nvSpPr>
          <p:cNvPr id="8" name="Rechteck 7">
            <a:extLst>
              <a:ext uri="{FF2B5EF4-FFF2-40B4-BE49-F238E27FC236}">
                <a16:creationId xmlns:a16="http://schemas.microsoft.com/office/drawing/2014/main" id="{984AF4E0-C8F3-4E23-BA8A-E1EA928CE9C1}"/>
              </a:ext>
            </a:extLst>
          </p:cNvPr>
          <p:cNvSpPr/>
          <p:nvPr/>
        </p:nvSpPr>
        <p:spPr>
          <a:xfrm>
            <a:off x="685227" y="1397675"/>
            <a:ext cx="10606125" cy="2308324"/>
          </a:xfrm>
          <a:prstGeom prst="rect">
            <a:avLst/>
          </a:prstGeom>
        </p:spPr>
        <p:txBody>
          <a:bodyPr wrap="square">
            <a:spAutoFit/>
          </a:bodyPr>
          <a:lstStyle/>
          <a:p>
            <a:pPr marL="285750" indent="-285750">
              <a:buFontTx/>
              <a:buChar char="-"/>
            </a:pPr>
            <a:r>
              <a:rPr lang="de-DE" dirty="0"/>
              <a:t>Besonders in der Pubertät, wenn das dopaminerge System in Vormachtstellung ist, sollte Jagen verhindert werden! Potentiell süchtig machende Dinge bergen jetzt ein besonders großes Gefahrenpotential!(besonders zwischen dem 9. und 18. Lebensmonat)</a:t>
            </a:r>
          </a:p>
          <a:p>
            <a:pPr marL="285750" indent="-285750">
              <a:buFontTx/>
              <a:buChar char="-"/>
            </a:pPr>
            <a:r>
              <a:rPr lang="de-DE" dirty="0"/>
              <a:t>Keine Förderung genetischer Fähigkeiten!</a:t>
            </a:r>
          </a:p>
          <a:p>
            <a:pPr marL="285750" indent="-285750">
              <a:buFontTx/>
              <a:buChar char="-"/>
            </a:pPr>
            <a:r>
              <a:rPr lang="de-DE" dirty="0"/>
              <a:t>Jegliches Interesse an Bewegungsreizen sollte unterbunden werden.</a:t>
            </a:r>
          </a:p>
          <a:p>
            <a:pPr marL="285750" indent="-285750">
              <a:buFontTx/>
              <a:buChar char="-"/>
            </a:pPr>
            <a:r>
              <a:rPr lang="de-DE" dirty="0"/>
              <a:t>Hunde sollten auf den Wegen bleiben!</a:t>
            </a:r>
          </a:p>
          <a:p>
            <a:r>
              <a:rPr lang="de-DE" dirty="0"/>
              <a:t>     </a:t>
            </a:r>
            <a:r>
              <a:rPr lang="de-DE" dirty="0">
                <a:sym typeface="Wingdings" panose="05000000000000000000" pitchFamily="2" charset="2"/>
              </a:rPr>
              <a:t> Laufen auf Wiesen oder im Unterholz ist Jagdverhalten, bei dem der Hund sucht. </a:t>
            </a:r>
          </a:p>
          <a:p>
            <a:r>
              <a:rPr lang="de-DE" dirty="0">
                <a:sym typeface="Wingdings" panose="05000000000000000000" pitchFamily="2" charset="2"/>
              </a:rPr>
              <a:t>     </a:t>
            </a:r>
            <a:r>
              <a:rPr lang="de-DE" b="1" dirty="0">
                <a:solidFill>
                  <a:srgbClr val="FF0000"/>
                </a:solidFill>
                <a:sym typeface="Wingdings" panose="05000000000000000000" pitchFamily="2" charset="2"/>
              </a:rPr>
              <a:t>Und wer sucht, der findet auch irgendwann!</a:t>
            </a:r>
            <a:endParaRPr lang="de-DE" b="1" dirty="0">
              <a:solidFill>
                <a:srgbClr val="FF0000"/>
              </a:solidFill>
            </a:endParaRPr>
          </a:p>
        </p:txBody>
      </p:sp>
      <p:sp>
        <p:nvSpPr>
          <p:cNvPr id="2" name="Rechteck 1">
            <a:extLst>
              <a:ext uri="{FF2B5EF4-FFF2-40B4-BE49-F238E27FC236}">
                <a16:creationId xmlns:a16="http://schemas.microsoft.com/office/drawing/2014/main" id="{C0F132FF-11DA-4D41-911A-B8C61B090A5C}"/>
              </a:ext>
            </a:extLst>
          </p:cNvPr>
          <p:cNvSpPr/>
          <p:nvPr/>
        </p:nvSpPr>
        <p:spPr>
          <a:xfrm>
            <a:off x="685227" y="4056103"/>
            <a:ext cx="10883423" cy="1477328"/>
          </a:xfrm>
          <a:prstGeom prst="rect">
            <a:avLst/>
          </a:prstGeom>
        </p:spPr>
        <p:txBody>
          <a:bodyPr wrap="square">
            <a:spAutoFit/>
          </a:bodyPr>
          <a:lstStyle/>
          <a:p>
            <a:r>
              <a:rPr lang="de-DE" dirty="0">
                <a:sym typeface="Wingdings" panose="05000000000000000000" pitchFamily="2" charset="2"/>
              </a:rPr>
              <a:t>Vielen Menschen fällt das schwer, weil was der Hund kann, macht ihm Spaß und Menschen sind geneigt, ihm Spaß bereitwillig zu gönnen.</a:t>
            </a:r>
          </a:p>
          <a:p>
            <a:r>
              <a:rPr lang="de-DE" b="1" dirty="0">
                <a:sym typeface="Wingdings" panose="05000000000000000000" pitchFamily="2" charset="2"/>
              </a:rPr>
              <a:t>Es sollte allerdings nicht vergessen werden, dass Jagen vor allem für eine Enthemmung sorgt, die dafür gedacht ist, ein Lebewesen zu töten!</a:t>
            </a:r>
          </a:p>
          <a:p>
            <a:r>
              <a:rPr lang="de-DE" dirty="0">
                <a:sym typeface="Wingdings" panose="05000000000000000000" pitchFamily="2" charset="2"/>
              </a:rPr>
              <a:t>Deshalb ist das Wort „Spaß“ an dieser Stelle auch unpassend!</a:t>
            </a:r>
          </a:p>
        </p:txBody>
      </p:sp>
    </p:spTree>
    <p:extLst>
      <p:ext uri="{BB962C8B-B14F-4D97-AF65-F5344CB8AC3E}">
        <p14:creationId xmlns:p14="http://schemas.microsoft.com/office/powerpoint/2010/main" val="258988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309722A2-5867-4E2F-BA0C-41CEFB7138B2}"/>
              </a:ext>
            </a:extLst>
          </p:cNvPr>
          <p:cNvSpPr/>
          <p:nvPr/>
        </p:nvSpPr>
        <p:spPr>
          <a:xfrm>
            <a:off x="874656" y="823885"/>
            <a:ext cx="2608406" cy="369332"/>
          </a:xfrm>
          <a:prstGeom prst="rect">
            <a:avLst/>
          </a:prstGeom>
        </p:spPr>
        <p:txBody>
          <a:bodyPr wrap="none">
            <a:spAutoFit/>
          </a:bodyPr>
          <a:lstStyle/>
          <a:p>
            <a:r>
              <a:rPr lang="de-DE" b="1" u="sng" dirty="0">
                <a:sym typeface="Wingdings" panose="05000000000000000000" pitchFamily="2" charset="2"/>
              </a:rPr>
              <a:t>7. Jagen und Bindung</a:t>
            </a:r>
          </a:p>
        </p:txBody>
      </p:sp>
      <p:sp>
        <p:nvSpPr>
          <p:cNvPr id="8" name="Rechteck 7">
            <a:extLst>
              <a:ext uri="{FF2B5EF4-FFF2-40B4-BE49-F238E27FC236}">
                <a16:creationId xmlns:a16="http://schemas.microsoft.com/office/drawing/2014/main" id="{984AF4E0-C8F3-4E23-BA8A-E1EA928CE9C1}"/>
              </a:ext>
            </a:extLst>
          </p:cNvPr>
          <p:cNvSpPr/>
          <p:nvPr/>
        </p:nvSpPr>
        <p:spPr>
          <a:xfrm>
            <a:off x="874656" y="1582340"/>
            <a:ext cx="10537982" cy="2585323"/>
          </a:xfrm>
          <a:prstGeom prst="rect">
            <a:avLst/>
          </a:prstGeom>
        </p:spPr>
        <p:txBody>
          <a:bodyPr wrap="square">
            <a:spAutoFit/>
          </a:bodyPr>
          <a:lstStyle/>
          <a:p>
            <a:r>
              <a:rPr lang="de-DE" dirty="0"/>
              <a:t>Jagen 		= Stoffwechselbedingtes Verhalten</a:t>
            </a:r>
          </a:p>
          <a:p>
            <a:r>
              <a:rPr lang="de-DE" dirty="0"/>
              <a:t>Bindung 	= Sozialverhalten</a:t>
            </a:r>
          </a:p>
          <a:p>
            <a:endParaRPr lang="de-DE" dirty="0"/>
          </a:p>
          <a:p>
            <a:r>
              <a:rPr lang="de-DE" dirty="0"/>
              <a:t>Jagen hat per se nichts mit einer schlechten Bindung zu tun, weil andere Bereiche angesprochen werden.</a:t>
            </a:r>
          </a:p>
          <a:p>
            <a:endParaRPr lang="de-DE" dirty="0"/>
          </a:p>
          <a:p>
            <a:r>
              <a:rPr lang="de-DE" dirty="0"/>
              <a:t>ABER:</a:t>
            </a:r>
          </a:p>
          <a:p>
            <a:r>
              <a:rPr lang="de-DE" dirty="0"/>
              <a:t>Der soziale Bereich muss passen, wenn wir eine Chance haben wollen, Jagdverhalten frühzeitig entgegenzuwirken.</a:t>
            </a:r>
          </a:p>
        </p:txBody>
      </p:sp>
    </p:spTree>
    <p:extLst>
      <p:ext uri="{BB962C8B-B14F-4D97-AF65-F5344CB8AC3E}">
        <p14:creationId xmlns:p14="http://schemas.microsoft.com/office/powerpoint/2010/main" val="102226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9B58BAB-7940-EF76-3722-E398464D46C8}"/>
              </a:ext>
            </a:extLst>
          </p:cNvPr>
          <p:cNvSpPr/>
          <p:nvPr/>
        </p:nvSpPr>
        <p:spPr>
          <a:xfrm>
            <a:off x="874656" y="823885"/>
            <a:ext cx="1904689" cy="369332"/>
          </a:xfrm>
          <a:prstGeom prst="rect">
            <a:avLst/>
          </a:prstGeom>
        </p:spPr>
        <p:txBody>
          <a:bodyPr wrap="none">
            <a:spAutoFit/>
          </a:bodyPr>
          <a:lstStyle/>
          <a:p>
            <a:r>
              <a:rPr lang="de-DE" b="1" u="sng" dirty="0">
                <a:sym typeface="Wingdings" panose="05000000000000000000" pitchFamily="2" charset="2"/>
              </a:rPr>
              <a:t>8. Trainingsplan</a:t>
            </a:r>
          </a:p>
        </p:txBody>
      </p:sp>
      <p:sp>
        <p:nvSpPr>
          <p:cNvPr id="5" name="Textfeld 4">
            <a:extLst>
              <a:ext uri="{FF2B5EF4-FFF2-40B4-BE49-F238E27FC236}">
                <a16:creationId xmlns:a16="http://schemas.microsoft.com/office/drawing/2014/main" id="{4C3F6568-AE2D-6316-F683-B69F18C4FF3B}"/>
              </a:ext>
            </a:extLst>
          </p:cNvPr>
          <p:cNvSpPr txBox="1"/>
          <p:nvPr/>
        </p:nvSpPr>
        <p:spPr>
          <a:xfrm>
            <a:off x="874655" y="1443841"/>
            <a:ext cx="10549557" cy="3416320"/>
          </a:xfrm>
          <a:prstGeom prst="rect">
            <a:avLst/>
          </a:prstGeom>
          <a:noFill/>
        </p:spPr>
        <p:txBody>
          <a:bodyPr wrap="square">
            <a:spAutoFit/>
          </a:bodyPr>
          <a:lstStyle/>
          <a:p>
            <a:pPr marL="342900" indent="-342900">
              <a:buAutoNum type="arabicPeriod"/>
            </a:pPr>
            <a:r>
              <a:rPr lang="de-DE" dirty="0"/>
              <a:t>Häuslicher Bereich</a:t>
            </a:r>
          </a:p>
          <a:p>
            <a:pPr marL="342900" indent="-342900">
              <a:buAutoNum type="arabicPeriod"/>
            </a:pPr>
            <a:r>
              <a:rPr lang="de-DE" dirty="0"/>
              <a:t>Impulskontrolle und Frustrationstoleranz</a:t>
            </a:r>
          </a:p>
          <a:p>
            <a:endParaRPr lang="de-DE" dirty="0"/>
          </a:p>
          <a:p>
            <a:pPr marL="342900" indent="-342900">
              <a:buAutoNum type="arabicPeriod" startAt="3"/>
            </a:pPr>
            <a:r>
              <a:rPr lang="de-DE" dirty="0"/>
              <a:t>Stressreduzierung (Adrenalin verstärkt jede Instinkthandlung!)</a:t>
            </a:r>
          </a:p>
          <a:p>
            <a:pPr marL="342900" indent="-342900">
              <a:buAutoNum type="arabicPeriod" startAt="3"/>
            </a:pPr>
            <a:r>
              <a:rPr lang="de-DE" dirty="0"/>
              <a:t>Management </a:t>
            </a:r>
          </a:p>
          <a:p>
            <a:endParaRPr lang="de-DE" dirty="0"/>
          </a:p>
          <a:p>
            <a:pPr marL="342900" indent="-342900">
              <a:buAutoNum type="arabicPeriod" startAt="5"/>
            </a:pPr>
            <a:r>
              <a:rPr lang="de-DE" dirty="0"/>
              <a:t>Leinenführigkeit</a:t>
            </a:r>
          </a:p>
          <a:p>
            <a:pPr marL="342900" indent="-342900">
              <a:buAutoNum type="arabicPeriod" startAt="5"/>
            </a:pPr>
            <a:r>
              <a:rPr lang="de-DE" dirty="0"/>
              <a:t>Orientiertes Laufen ohne Leine</a:t>
            </a:r>
          </a:p>
          <a:p>
            <a:pPr marL="342900" indent="-342900">
              <a:buAutoNum type="arabicPeriod" startAt="7"/>
            </a:pPr>
            <a:r>
              <a:rPr lang="de-DE" dirty="0"/>
              <a:t>Ansprechbarkeit im Freilauf</a:t>
            </a:r>
          </a:p>
          <a:p>
            <a:pPr marL="342900" indent="-342900">
              <a:buAutoNum type="arabicPeriod"/>
            </a:pPr>
            <a:endParaRPr lang="de-DE" dirty="0"/>
          </a:p>
          <a:p>
            <a:r>
              <a:rPr lang="de-DE" dirty="0"/>
              <a:t>Je vorausschauender wir handeln, besser wir den Hund lesen können, desto mehr Chancen haben wir, unerwünschtes Jagdverhalten zu unterbinden.</a:t>
            </a:r>
          </a:p>
        </p:txBody>
      </p:sp>
    </p:spTree>
    <p:extLst>
      <p:ext uri="{BB962C8B-B14F-4D97-AF65-F5344CB8AC3E}">
        <p14:creationId xmlns:p14="http://schemas.microsoft.com/office/powerpoint/2010/main" val="142478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309722A2-5867-4E2F-BA0C-41CEFB7138B2}"/>
              </a:ext>
            </a:extLst>
          </p:cNvPr>
          <p:cNvSpPr/>
          <p:nvPr/>
        </p:nvSpPr>
        <p:spPr>
          <a:xfrm>
            <a:off x="724185" y="1032229"/>
            <a:ext cx="1386918" cy="369332"/>
          </a:xfrm>
          <a:prstGeom prst="rect">
            <a:avLst/>
          </a:prstGeom>
        </p:spPr>
        <p:txBody>
          <a:bodyPr wrap="none">
            <a:spAutoFit/>
          </a:bodyPr>
          <a:lstStyle/>
          <a:p>
            <a:r>
              <a:rPr lang="de-DE" b="1" u="sng" dirty="0">
                <a:sym typeface="Wingdings" panose="05000000000000000000" pitchFamily="2" charset="2"/>
              </a:rPr>
              <a:t>9. Grenzen</a:t>
            </a:r>
          </a:p>
        </p:txBody>
      </p:sp>
      <p:sp>
        <p:nvSpPr>
          <p:cNvPr id="8" name="Rechteck 7">
            <a:extLst>
              <a:ext uri="{FF2B5EF4-FFF2-40B4-BE49-F238E27FC236}">
                <a16:creationId xmlns:a16="http://schemas.microsoft.com/office/drawing/2014/main" id="{984AF4E0-C8F3-4E23-BA8A-E1EA928CE9C1}"/>
              </a:ext>
            </a:extLst>
          </p:cNvPr>
          <p:cNvSpPr/>
          <p:nvPr/>
        </p:nvSpPr>
        <p:spPr>
          <a:xfrm>
            <a:off x="724185" y="1603961"/>
            <a:ext cx="9547345" cy="1200329"/>
          </a:xfrm>
          <a:prstGeom prst="rect">
            <a:avLst/>
          </a:prstGeom>
        </p:spPr>
        <p:txBody>
          <a:bodyPr wrap="square">
            <a:spAutoFit/>
          </a:bodyPr>
          <a:lstStyle/>
          <a:p>
            <a:pPr marL="285750" indent="-285750">
              <a:buFontTx/>
              <a:buChar char="-"/>
            </a:pPr>
            <a:r>
              <a:rPr lang="de-DE" dirty="0"/>
              <a:t>Genetik</a:t>
            </a:r>
          </a:p>
          <a:p>
            <a:pPr marL="285750" indent="-285750">
              <a:buFontTx/>
              <a:buChar char="-"/>
            </a:pPr>
            <a:r>
              <a:rPr lang="de-DE" dirty="0"/>
              <a:t>Gemachte Erfahrungen</a:t>
            </a:r>
          </a:p>
          <a:p>
            <a:pPr marL="285750" indent="-285750">
              <a:buFontTx/>
              <a:buChar char="-"/>
            </a:pPr>
            <a:endParaRPr lang="de-DE" dirty="0"/>
          </a:p>
          <a:p>
            <a:r>
              <a:rPr lang="de-DE" dirty="0"/>
              <a:t>Bei einigen Hunden wird es ein Management bleiben!</a:t>
            </a:r>
          </a:p>
        </p:txBody>
      </p:sp>
    </p:spTree>
    <p:extLst>
      <p:ext uri="{BB962C8B-B14F-4D97-AF65-F5344CB8AC3E}">
        <p14:creationId xmlns:p14="http://schemas.microsoft.com/office/powerpoint/2010/main" val="350164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309722A2-5867-4E2F-BA0C-41CEFB7138B2}"/>
              </a:ext>
            </a:extLst>
          </p:cNvPr>
          <p:cNvSpPr/>
          <p:nvPr/>
        </p:nvSpPr>
        <p:spPr>
          <a:xfrm>
            <a:off x="747334" y="755230"/>
            <a:ext cx="4376519" cy="369332"/>
          </a:xfrm>
          <a:prstGeom prst="rect">
            <a:avLst/>
          </a:prstGeom>
        </p:spPr>
        <p:txBody>
          <a:bodyPr wrap="none">
            <a:spAutoFit/>
          </a:bodyPr>
          <a:lstStyle/>
          <a:p>
            <a:r>
              <a:rPr lang="de-DE" b="1" u="sng" dirty="0">
                <a:sym typeface="Wingdings" panose="05000000000000000000" pitchFamily="2" charset="2"/>
              </a:rPr>
              <a:t>10. Fehlgeleitetes Beutefangverhalten</a:t>
            </a:r>
          </a:p>
        </p:txBody>
      </p:sp>
      <p:sp>
        <p:nvSpPr>
          <p:cNvPr id="2" name="Rechteck 1">
            <a:extLst>
              <a:ext uri="{FF2B5EF4-FFF2-40B4-BE49-F238E27FC236}">
                <a16:creationId xmlns:a16="http://schemas.microsoft.com/office/drawing/2014/main" id="{438E443C-DD49-4D0A-99F7-A1816B257611}"/>
              </a:ext>
            </a:extLst>
          </p:cNvPr>
          <p:cNvSpPr/>
          <p:nvPr/>
        </p:nvSpPr>
        <p:spPr>
          <a:xfrm>
            <a:off x="1159885" y="1435347"/>
            <a:ext cx="9656811" cy="4170372"/>
          </a:xfrm>
          <a:prstGeom prst="rect">
            <a:avLst/>
          </a:prstGeom>
        </p:spPr>
        <p:txBody>
          <a:bodyPr wrap="none">
            <a:spAutoFit/>
          </a:bodyPr>
          <a:lstStyle/>
          <a:p>
            <a:pPr algn="ctr"/>
            <a:r>
              <a:rPr lang="de-DE" sz="2000" dirty="0">
                <a:highlight>
                  <a:srgbClr val="FF0000"/>
                </a:highlight>
              </a:rPr>
              <a:t>Nahezu alle schweren Attacken von Hunden auf Kinder </a:t>
            </a:r>
          </a:p>
          <a:p>
            <a:pPr algn="ctr"/>
            <a:r>
              <a:rPr lang="de-DE" sz="2000" dirty="0">
                <a:highlight>
                  <a:srgbClr val="FF0000"/>
                </a:highlight>
              </a:rPr>
              <a:t>geschehen in jagdlicher Motivation </a:t>
            </a:r>
          </a:p>
          <a:p>
            <a:pPr algn="ctr"/>
            <a:r>
              <a:rPr lang="de-DE" sz="2000" dirty="0">
                <a:highlight>
                  <a:srgbClr val="FF0000"/>
                </a:highlight>
              </a:rPr>
              <a:t>und nicht durch Aggressionsverhalten!</a:t>
            </a:r>
          </a:p>
          <a:p>
            <a:pPr algn="ctr"/>
            <a:endParaRPr lang="de-DE" dirty="0">
              <a:highlight>
                <a:srgbClr val="FF0000"/>
              </a:highlight>
            </a:endParaRPr>
          </a:p>
          <a:p>
            <a:pPr algn="ctr"/>
            <a:r>
              <a:rPr lang="de-DE" dirty="0"/>
              <a:t>Ursache: Genetik oder Förderung durch den Hundehalter.</a:t>
            </a:r>
          </a:p>
          <a:p>
            <a:pPr algn="ctr"/>
            <a:endParaRPr lang="de-DE" dirty="0"/>
          </a:p>
          <a:p>
            <a:pPr algn="ctr"/>
            <a:r>
              <a:rPr lang="de-DE" b="1" dirty="0"/>
              <a:t>„Ballspielen“ ist kein Spiel, sondern Beutefangverhalten!</a:t>
            </a:r>
          </a:p>
          <a:p>
            <a:pPr algn="ctr"/>
            <a:r>
              <a:rPr lang="de-DE" b="1" dirty="0"/>
              <a:t>Jagdverhalten enthemmt – diese Enthemmung ist dazu da, ein Lebewesen zu töten!</a:t>
            </a:r>
          </a:p>
          <a:p>
            <a:pPr algn="ctr"/>
            <a:endParaRPr lang="de-DE" dirty="0"/>
          </a:p>
          <a:p>
            <a:pPr algn="ctr"/>
            <a:r>
              <a:rPr lang="de-DE" dirty="0"/>
              <a:t>Gut zu wissen: </a:t>
            </a:r>
          </a:p>
          <a:p>
            <a:pPr algn="ctr"/>
            <a:r>
              <a:rPr lang="de-DE" dirty="0"/>
              <a:t>Das natürliche Ausleben von Jagdverhalten beim Wolf passiert zwischen </a:t>
            </a:r>
          </a:p>
          <a:p>
            <a:pPr algn="ctr"/>
            <a:r>
              <a:rPr lang="de-DE" dirty="0"/>
              <a:t>2x pro Woche bis 2x pro Monat, </a:t>
            </a:r>
          </a:p>
          <a:p>
            <a:pPr algn="ctr"/>
            <a:r>
              <a:rPr lang="de-DE" dirty="0"/>
              <a:t>je nachdem, was erbeutet wurde!</a:t>
            </a:r>
          </a:p>
          <a:p>
            <a:pPr algn="ctr"/>
            <a:endParaRPr lang="de-DE" dirty="0"/>
          </a:p>
        </p:txBody>
      </p:sp>
    </p:spTree>
    <p:extLst>
      <p:ext uri="{BB962C8B-B14F-4D97-AF65-F5344CB8AC3E}">
        <p14:creationId xmlns:p14="http://schemas.microsoft.com/office/powerpoint/2010/main" val="380401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1213558" y="993324"/>
            <a:ext cx="6342274" cy="4524315"/>
          </a:xfrm>
          <a:prstGeom prst="rect">
            <a:avLst/>
          </a:prstGeom>
        </p:spPr>
        <p:txBody>
          <a:bodyPr wrap="square">
            <a:spAutoFit/>
          </a:bodyPr>
          <a:lstStyle/>
          <a:p>
            <a:r>
              <a:rPr lang="de-DE" b="1" dirty="0">
                <a:sym typeface="Wingdings" panose="05000000000000000000" pitchFamily="2" charset="2"/>
              </a:rPr>
              <a:t>Übersicht</a:t>
            </a:r>
          </a:p>
          <a:p>
            <a:endParaRPr lang="de-DE" b="1" dirty="0">
              <a:sym typeface="Wingdings" panose="05000000000000000000" pitchFamily="2" charset="2"/>
            </a:endParaRPr>
          </a:p>
          <a:p>
            <a:pPr marL="342900" indent="-342900">
              <a:buAutoNum type="arabicPeriod"/>
            </a:pPr>
            <a:r>
              <a:rPr lang="de-DE" b="1" dirty="0">
                <a:sym typeface="Wingdings" panose="05000000000000000000" pitchFamily="2" charset="2"/>
              </a:rPr>
              <a:t>Definition: Jagdverhalten</a:t>
            </a:r>
          </a:p>
          <a:p>
            <a:pPr marL="342900" indent="-342900">
              <a:buAutoNum type="arabicPeriod"/>
            </a:pPr>
            <a:r>
              <a:rPr lang="de-DE" b="1" dirty="0">
                <a:sym typeface="Wingdings" panose="05000000000000000000" pitchFamily="2" charset="2"/>
              </a:rPr>
              <a:t>Ablauf einer Jagdsequenz</a:t>
            </a:r>
          </a:p>
          <a:p>
            <a:pPr marL="342900" indent="-342900">
              <a:buAutoNum type="arabicPeriod"/>
            </a:pPr>
            <a:r>
              <a:rPr lang="de-DE" b="1" dirty="0">
                <a:sym typeface="Wingdings" panose="05000000000000000000" pitchFamily="2" charset="2"/>
              </a:rPr>
              <a:t>Was passiert im Hundekörper?</a:t>
            </a:r>
          </a:p>
          <a:p>
            <a:pPr marL="342900" indent="-342900">
              <a:buAutoNum type="arabicPeriod"/>
            </a:pPr>
            <a:r>
              <a:rPr lang="de-DE" b="1" dirty="0">
                <a:sym typeface="Wingdings" panose="05000000000000000000" pitchFamily="2" charset="2"/>
              </a:rPr>
              <a:t>Jagdhundetypen</a:t>
            </a:r>
          </a:p>
          <a:p>
            <a:pPr marL="342900" indent="-342900">
              <a:buAutoNum type="arabicPeriod"/>
            </a:pPr>
            <a:r>
              <a:rPr lang="de-DE" b="1" dirty="0" err="1">
                <a:sym typeface="Wingdings" panose="05000000000000000000" pitchFamily="2" charset="2"/>
              </a:rPr>
              <a:t>Hüteverhalten</a:t>
            </a:r>
            <a:endParaRPr lang="de-DE" b="1" dirty="0">
              <a:sym typeface="Wingdings" panose="05000000000000000000" pitchFamily="2" charset="2"/>
            </a:endParaRPr>
          </a:p>
          <a:p>
            <a:pPr marL="342900" indent="-342900">
              <a:buAutoNum type="arabicPeriod"/>
            </a:pPr>
            <a:r>
              <a:rPr lang="de-DE" b="1" dirty="0">
                <a:sym typeface="Wingdings" panose="05000000000000000000" pitchFamily="2" charset="2"/>
              </a:rPr>
              <a:t>Prävention</a:t>
            </a:r>
          </a:p>
          <a:p>
            <a:pPr marL="342900" indent="-342900">
              <a:buAutoNum type="arabicPeriod"/>
            </a:pPr>
            <a:r>
              <a:rPr lang="de-DE" b="1" dirty="0">
                <a:sym typeface="Wingdings" panose="05000000000000000000" pitchFamily="2" charset="2"/>
              </a:rPr>
              <a:t>Jagen und Bindung</a:t>
            </a:r>
          </a:p>
          <a:p>
            <a:pPr marL="342900" indent="-342900">
              <a:buAutoNum type="arabicPeriod"/>
            </a:pPr>
            <a:r>
              <a:rPr lang="de-DE" b="1" dirty="0">
                <a:sym typeface="Wingdings" panose="05000000000000000000" pitchFamily="2" charset="2"/>
              </a:rPr>
              <a:t>Training</a:t>
            </a:r>
          </a:p>
          <a:p>
            <a:pPr marL="342900" indent="-342900">
              <a:buAutoNum type="arabicPeriod"/>
            </a:pPr>
            <a:r>
              <a:rPr lang="de-DE" b="1" dirty="0">
                <a:sym typeface="Wingdings" panose="05000000000000000000" pitchFamily="2" charset="2"/>
              </a:rPr>
              <a:t>Grenzen</a:t>
            </a:r>
          </a:p>
          <a:p>
            <a:pPr marL="342900" indent="-342900">
              <a:buAutoNum type="arabicPeriod"/>
            </a:pPr>
            <a:r>
              <a:rPr lang="de-DE" b="1" dirty="0">
                <a:sym typeface="Wingdings" panose="05000000000000000000" pitchFamily="2" charset="2"/>
              </a:rPr>
              <a:t>Fehlgeleitetes Beutefangverhalten</a:t>
            </a:r>
          </a:p>
          <a:p>
            <a:endParaRPr lang="de-DE" b="1" dirty="0"/>
          </a:p>
          <a:p>
            <a:endParaRPr lang="de-DE" dirty="0"/>
          </a:p>
          <a:p>
            <a:endParaRPr lang="de-DE" dirty="0">
              <a:sym typeface="Wingdings" panose="05000000000000000000" pitchFamily="2" charset="2"/>
            </a:endParaRPr>
          </a:p>
          <a:p>
            <a:endParaRPr lang="de-DE" dirty="0">
              <a:sym typeface="Wingdings" panose="05000000000000000000" pitchFamily="2" charset="2"/>
            </a:endParaRPr>
          </a:p>
        </p:txBody>
      </p:sp>
    </p:spTree>
    <p:extLst>
      <p:ext uri="{BB962C8B-B14F-4D97-AF65-F5344CB8AC3E}">
        <p14:creationId xmlns:p14="http://schemas.microsoft.com/office/powerpoint/2010/main" val="24117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909147" y="1350079"/>
            <a:ext cx="10462414" cy="1477328"/>
          </a:xfrm>
          <a:prstGeom prst="rect">
            <a:avLst/>
          </a:prstGeom>
        </p:spPr>
        <p:txBody>
          <a:bodyPr wrap="square">
            <a:spAutoFit/>
          </a:bodyPr>
          <a:lstStyle/>
          <a:p>
            <a:r>
              <a:rPr lang="de-DE" dirty="0"/>
              <a:t>Jagdverhalten ist eine Aneinanderreihung von Einzelsequenzen aus Funktionskreis der Nahrungsmittelbeschaffung (=Stoffwechselbedingtes Verhalten). </a:t>
            </a:r>
          </a:p>
          <a:p>
            <a:r>
              <a:rPr lang="de-DE" dirty="0"/>
              <a:t>Dazu zählt u. A. die Bereitschaft, etwas zu </a:t>
            </a:r>
            <a:r>
              <a:rPr lang="de-DE" dirty="0" err="1"/>
              <a:t>erstöbern</a:t>
            </a:r>
            <a:r>
              <a:rPr lang="de-DE" dirty="0"/>
              <a:t>, zu verfolgen, zu fangen, zu beißen, zu töten, zu fressen. </a:t>
            </a:r>
          </a:p>
          <a:p>
            <a:r>
              <a:rPr lang="de-DE" dirty="0"/>
              <a:t>Es können alle oder nur einzelne Sequenzen des Jagdverhaltens gezeigt werden.</a:t>
            </a:r>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5EEF006F-4ECE-4775-8220-5565ECF100C5}"/>
              </a:ext>
            </a:extLst>
          </p:cNvPr>
          <p:cNvSpPr/>
          <p:nvPr/>
        </p:nvSpPr>
        <p:spPr>
          <a:xfrm>
            <a:off x="909147" y="677653"/>
            <a:ext cx="3004349" cy="369332"/>
          </a:xfrm>
          <a:prstGeom prst="rect">
            <a:avLst/>
          </a:prstGeom>
        </p:spPr>
        <p:txBody>
          <a:bodyPr wrap="none">
            <a:spAutoFit/>
          </a:bodyPr>
          <a:lstStyle/>
          <a:p>
            <a:r>
              <a:rPr lang="de-DE" b="1" u="sng" dirty="0">
                <a:sym typeface="Wingdings" panose="05000000000000000000" pitchFamily="2" charset="2"/>
              </a:rPr>
              <a:t>1. Definitiv Jagdverhalten</a:t>
            </a:r>
          </a:p>
        </p:txBody>
      </p:sp>
      <p:sp>
        <p:nvSpPr>
          <p:cNvPr id="6" name="Rechteck 5">
            <a:extLst>
              <a:ext uri="{FF2B5EF4-FFF2-40B4-BE49-F238E27FC236}">
                <a16:creationId xmlns:a16="http://schemas.microsoft.com/office/drawing/2014/main" id="{AB3AB968-B4EA-4D62-AE36-4413DBA90B95}"/>
              </a:ext>
            </a:extLst>
          </p:cNvPr>
          <p:cNvSpPr/>
          <p:nvPr/>
        </p:nvSpPr>
        <p:spPr>
          <a:xfrm>
            <a:off x="902606" y="3268556"/>
            <a:ext cx="10386787" cy="1200329"/>
          </a:xfrm>
          <a:prstGeom prst="rect">
            <a:avLst/>
          </a:prstGeom>
        </p:spPr>
        <p:txBody>
          <a:bodyPr wrap="square">
            <a:spAutoFit/>
          </a:bodyPr>
          <a:lstStyle/>
          <a:p>
            <a:r>
              <a:rPr lang="de-DE" u="sng" dirty="0"/>
              <a:t>Funktionskette</a:t>
            </a:r>
            <a:endParaRPr lang="de-DE" dirty="0"/>
          </a:p>
          <a:p>
            <a:r>
              <a:rPr lang="de-DE" dirty="0"/>
              <a:t>Durch Erbkoordination bedingte Aneinanderreihung, die wie von selbst abläuft, wenn die begonnen hat. </a:t>
            </a:r>
          </a:p>
          <a:p>
            <a:r>
              <a:rPr lang="de-DE" dirty="0"/>
              <a:t>Merkmale: Genetisch fixierter Auslöser, genetisch fixierte Abfolge, selbstbelohnend.</a:t>
            </a:r>
          </a:p>
        </p:txBody>
      </p:sp>
    </p:spTree>
    <p:extLst>
      <p:ext uri="{BB962C8B-B14F-4D97-AF65-F5344CB8AC3E}">
        <p14:creationId xmlns:p14="http://schemas.microsoft.com/office/powerpoint/2010/main" val="90889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6" name="Rechteck 5">
            <a:extLst>
              <a:ext uri="{FF2B5EF4-FFF2-40B4-BE49-F238E27FC236}">
                <a16:creationId xmlns:a16="http://schemas.microsoft.com/office/drawing/2014/main" id="{0A3997A9-1827-4E18-9C98-822A5B6DB2B9}"/>
              </a:ext>
            </a:extLst>
          </p:cNvPr>
          <p:cNvSpPr/>
          <p:nvPr/>
        </p:nvSpPr>
        <p:spPr>
          <a:xfrm>
            <a:off x="1113780" y="710654"/>
            <a:ext cx="4131259" cy="369332"/>
          </a:xfrm>
          <a:prstGeom prst="rect">
            <a:avLst/>
          </a:prstGeom>
        </p:spPr>
        <p:txBody>
          <a:bodyPr wrap="none">
            <a:spAutoFit/>
          </a:bodyPr>
          <a:lstStyle/>
          <a:p>
            <a:r>
              <a:rPr lang="de-DE" b="1" u="sng" dirty="0">
                <a:sym typeface="Wingdings" panose="05000000000000000000" pitchFamily="2" charset="2"/>
              </a:rPr>
              <a:t>2. Ablauf einer Jagdsequenz (grob)</a:t>
            </a:r>
          </a:p>
        </p:txBody>
      </p:sp>
      <p:sp>
        <p:nvSpPr>
          <p:cNvPr id="8" name="Rechteck 7">
            <a:extLst>
              <a:ext uri="{FF2B5EF4-FFF2-40B4-BE49-F238E27FC236}">
                <a16:creationId xmlns:a16="http://schemas.microsoft.com/office/drawing/2014/main" id="{39AF69F5-FC07-48DF-B6EC-AFE840AB1966}"/>
              </a:ext>
            </a:extLst>
          </p:cNvPr>
          <p:cNvSpPr/>
          <p:nvPr/>
        </p:nvSpPr>
        <p:spPr>
          <a:xfrm>
            <a:off x="797522" y="1560668"/>
            <a:ext cx="1409413" cy="56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Suchlauf</a:t>
            </a:r>
          </a:p>
        </p:txBody>
      </p:sp>
      <p:sp>
        <p:nvSpPr>
          <p:cNvPr id="9" name="Rechteck 8">
            <a:extLst>
              <a:ext uri="{FF2B5EF4-FFF2-40B4-BE49-F238E27FC236}">
                <a16:creationId xmlns:a16="http://schemas.microsoft.com/office/drawing/2014/main" id="{99777E41-981B-44EC-9EA2-ABFBC961DB08}"/>
              </a:ext>
            </a:extLst>
          </p:cNvPr>
          <p:cNvSpPr/>
          <p:nvPr/>
        </p:nvSpPr>
        <p:spPr>
          <a:xfrm>
            <a:off x="2304334" y="2276833"/>
            <a:ext cx="1409413" cy="5637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Taxis</a:t>
            </a:r>
          </a:p>
        </p:txBody>
      </p:sp>
      <p:sp>
        <p:nvSpPr>
          <p:cNvPr id="10" name="Rechteck 9">
            <a:extLst>
              <a:ext uri="{FF2B5EF4-FFF2-40B4-BE49-F238E27FC236}">
                <a16:creationId xmlns:a16="http://schemas.microsoft.com/office/drawing/2014/main" id="{F2057922-1F42-44F8-90E0-04C8A0ED68F5}"/>
              </a:ext>
            </a:extLst>
          </p:cNvPr>
          <p:cNvSpPr/>
          <p:nvPr/>
        </p:nvSpPr>
        <p:spPr>
          <a:xfrm>
            <a:off x="3756061" y="2971409"/>
            <a:ext cx="1409413" cy="5637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Verfolgen</a:t>
            </a:r>
          </a:p>
        </p:txBody>
      </p:sp>
      <p:sp>
        <p:nvSpPr>
          <p:cNvPr id="11" name="Rechteck 10">
            <a:extLst>
              <a:ext uri="{FF2B5EF4-FFF2-40B4-BE49-F238E27FC236}">
                <a16:creationId xmlns:a16="http://schemas.microsoft.com/office/drawing/2014/main" id="{06F3AD2E-E240-4D13-820E-FE3518C282ED}"/>
              </a:ext>
            </a:extLst>
          </p:cNvPr>
          <p:cNvSpPr/>
          <p:nvPr/>
        </p:nvSpPr>
        <p:spPr>
          <a:xfrm>
            <a:off x="5205662" y="3658746"/>
            <a:ext cx="1456395" cy="5637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Krüppelbiss</a:t>
            </a:r>
          </a:p>
        </p:txBody>
      </p:sp>
      <p:sp>
        <p:nvSpPr>
          <p:cNvPr id="12" name="Rechteck 11">
            <a:extLst>
              <a:ext uri="{FF2B5EF4-FFF2-40B4-BE49-F238E27FC236}">
                <a16:creationId xmlns:a16="http://schemas.microsoft.com/office/drawing/2014/main" id="{C0E57A91-91A5-4F72-A486-06667EC79184}"/>
              </a:ext>
            </a:extLst>
          </p:cNvPr>
          <p:cNvSpPr/>
          <p:nvPr/>
        </p:nvSpPr>
        <p:spPr>
          <a:xfrm>
            <a:off x="6766331" y="4325639"/>
            <a:ext cx="1409413" cy="5637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Töten</a:t>
            </a:r>
          </a:p>
        </p:txBody>
      </p:sp>
      <mc:AlternateContent xmlns:mc="http://schemas.openxmlformats.org/markup-compatibility/2006" xmlns:p14="http://schemas.microsoft.com/office/powerpoint/2010/main">
        <mc:Choice Requires="p14">
          <p:contentPart p14:bwMode="auto" r:id="rId2">
            <p14:nvContentPartPr>
              <p14:cNvPr id="16" name="Freihand 15">
                <a:extLst>
                  <a:ext uri="{FF2B5EF4-FFF2-40B4-BE49-F238E27FC236}">
                    <a16:creationId xmlns:a16="http://schemas.microsoft.com/office/drawing/2014/main" id="{221A9880-844F-42BF-9B8B-E97DD3274B75}"/>
                  </a:ext>
                </a:extLst>
              </p14:cNvPr>
              <p14:cNvContentPartPr/>
              <p14:nvPr/>
            </p14:nvContentPartPr>
            <p14:xfrm>
              <a:off x="976231" y="2248016"/>
              <a:ext cx="1010880" cy="392760"/>
            </p14:xfrm>
          </p:contentPart>
        </mc:Choice>
        <mc:Fallback xmlns="">
          <p:pic>
            <p:nvPicPr>
              <p:cNvPr id="16" name="Freihand 15">
                <a:extLst>
                  <a:ext uri="{FF2B5EF4-FFF2-40B4-BE49-F238E27FC236}">
                    <a16:creationId xmlns:a16="http://schemas.microsoft.com/office/drawing/2014/main" id="{221A9880-844F-42BF-9B8B-E97DD3274B75}"/>
                  </a:ext>
                </a:extLst>
              </p:cNvPr>
              <p:cNvPicPr/>
              <p:nvPr/>
            </p:nvPicPr>
            <p:blipFill>
              <a:blip r:embed="rId3"/>
              <a:stretch>
                <a:fillRect/>
              </a:stretch>
            </p:blipFill>
            <p:spPr>
              <a:xfrm>
                <a:off x="958231" y="2212376"/>
                <a:ext cx="1046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8703F39D-2E64-49F0-9F85-E9EA30441B7D}"/>
                  </a:ext>
                </a:extLst>
              </p14:cNvPr>
              <p14:cNvContentPartPr/>
              <p14:nvPr/>
            </p14:nvContentPartPr>
            <p14:xfrm>
              <a:off x="1734031" y="2350976"/>
              <a:ext cx="264600" cy="530640"/>
            </p14:xfrm>
          </p:contentPart>
        </mc:Choice>
        <mc:Fallback xmlns="">
          <p:pic>
            <p:nvPicPr>
              <p:cNvPr id="21" name="Freihand 20">
                <a:extLst>
                  <a:ext uri="{FF2B5EF4-FFF2-40B4-BE49-F238E27FC236}">
                    <a16:creationId xmlns:a16="http://schemas.microsoft.com/office/drawing/2014/main" id="{8703F39D-2E64-49F0-9F85-E9EA30441B7D}"/>
                  </a:ext>
                </a:extLst>
              </p:cNvPr>
              <p:cNvPicPr/>
              <p:nvPr/>
            </p:nvPicPr>
            <p:blipFill>
              <a:blip r:embed="rId5"/>
              <a:stretch>
                <a:fillRect/>
              </a:stretch>
            </p:blipFill>
            <p:spPr>
              <a:xfrm>
                <a:off x="1716391" y="2315336"/>
                <a:ext cx="3002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AE8F744E-98CC-404A-81BC-3F8AFC5155B3}"/>
                  </a:ext>
                </a:extLst>
              </p14:cNvPr>
              <p14:cNvContentPartPr/>
              <p14:nvPr/>
            </p14:nvContentPartPr>
            <p14:xfrm>
              <a:off x="2400540" y="3056911"/>
              <a:ext cx="1010880" cy="392760"/>
            </p14:xfrm>
          </p:contentPart>
        </mc:Choice>
        <mc:Fallback xmlns="">
          <p:pic>
            <p:nvPicPr>
              <p:cNvPr id="23" name="Freihand 22">
                <a:extLst>
                  <a:ext uri="{FF2B5EF4-FFF2-40B4-BE49-F238E27FC236}">
                    <a16:creationId xmlns:a16="http://schemas.microsoft.com/office/drawing/2014/main" id="{AE8F744E-98CC-404A-81BC-3F8AFC5155B3}"/>
                  </a:ext>
                </a:extLst>
              </p:cNvPr>
              <p:cNvPicPr/>
              <p:nvPr/>
            </p:nvPicPr>
            <p:blipFill>
              <a:blip r:embed="rId3"/>
              <a:stretch>
                <a:fillRect/>
              </a:stretch>
            </p:blipFill>
            <p:spPr>
              <a:xfrm>
                <a:off x="2382540" y="3021271"/>
                <a:ext cx="1046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5B34DC3E-FAF4-47B1-BDE0-F156DC6BFB21}"/>
                  </a:ext>
                </a:extLst>
              </p14:cNvPr>
              <p14:cNvContentPartPr/>
              <p14:nvPr/>
            </p14:nvContentPartPr>
            <p14:xfrm>
              <a:off x="4824197" y="3799366"/>
              <a:ext cx="264600" cy="530640"/>
            </p14:xfrm>
          </p:contentPart>
        </mc:Choice>
        <mc:Fallback xmlns="">
          <p:pic>
            <p:nvPicPr>
              <p:cNvPr id="24" name="Freihand 23">
                <a:extLst>
                  <a:ext uri="{FF2B5EF4-FFF2-40B4-BE49-F238E27FC236}">
                    <a16:creationId xmlns:a16="http://schemas.microsoft.com/office/drawing/2014/main" id="{5B34DC3E-FAF4-47B1-BDE0-F156DC6BFB21}"/>
                  </a:ext>
                </a:extLst>
              </p:cNvPr>
              <p:cNvPicPr/>
              <p:nvPr/>
            </p:nvPicPr>
            <p:blipFill>
              <a:blip r:embed="rId5"/>
              <a:stretch>
                <a:fillRect/>
              </a:stretch>
            </p:blipFill>
            <p:spPr>
              <a:xfrm>
                <a:off x="4806557" y="3763726"/>
                <a:ext cx="3002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Freihand 24">
                <a:extLst>
                  <a:ext uri="{FF2B5EF4-FFF2-40B4-BE49-F238E27FC236}">
                    <a16:creationId xmlns:a16="http://schemas.microsoft.com/office/drawing/2014/main" id="{0CDC0CFC-52DD-49F7-A33F-2E82780E570A}"/>
                  </a:ext>
                </a:extLst>
              </p14:cNvPr>
              <p14:cNvContentPartPr/>
              <p14:nvPr/>
            </p14:nvContentPartPr>
            <p14:xfrm>
              <a:off x="5360867" y="4482406"/>
              <a:ext cx="1010880" cy="392760"/>
            </p14:xfrm>
          </p:contentPart>
        </mc:Choice>
        <mc:Fallback xmlns="">
          <p:pic>
            <p:nvPicPr>
              <p:cNvPr id="25" name="Freihand 24">
                <a:extLst>
                  <a:ext uri="{FF2B5EF4-FFF2-40B4-BE49-F238E27FC236}">
                    <a16:creationId xmlns:a16="http://schemas.microsoft.com/office/drawing/2014/main" id="{0CDC0CFC-52DD-49F7-A33F-2E82780E570A}"/>
                  </a:ext>
                </a:extLst>
              </p:cNvPr>
              <p:cNvPicPr/>
              <p:nvPr/>
            </p:nvPicPr>
            <p:blipFill>
              <a:blip r:embed="rId3"/>
              <a:stretch>
                <a:fillRect/>
              </a:stretch>
            </p:blipFill>
            <p:spPr>
              <a:xfrm>
                <a:off x="5342867" y="4446766"/>
                <a:ext cx="1046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48921418-21CC-46F5-BEB1-474F2052FC71}"/>
                  </a:ext>
                </a:extLst>
              </p14:cNvPr>
              <p14:cNvContentPartPr/>
              <p14:nvPr/>
            </p14:nvContentPartPr>
            <p14:xfrm>
              <a:off x="3955327" y="3631821"/>
              <a:ext cx="1010880" cy="392760"/>
            </p14:xfrm>
          </p:contentPart>
        </mc:Choice>
        <mc:Fallback xmlns="">
          <p:pic>
            <p:nvPicPr>
              <p:cNvPr id="26" name="Freihand 25">
                <a:extLst>
                  <a:ext uri="{FF2B5EF4-FFF2-40B4-BE49-F238E27FC236}">
                    <a16:creationId xmlns:a16="http://schemas.microsoft.com/office/drawing/2014/main" id="{48921418-21CC-46F5-BEB1-474F2052FC71}"/>
                  </a:ext>
                </a:extLst>
              </p:cNvPr>
              <p:cNvPicPr/>
              <p:nvPr/>
            </p:nvPicPr>
            <p:blipFill>
              <a:blip r:embed="rId3"/>
              <a:stretch>
                <a:fillRect/>
              </a:stretch>
            </p:blipFill>
            <p:spPr>
              <a:xfrm>
                <a:off x="3937327" y="3596181"/>
                <a:ext cx="1046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Freihand 26">
                <a:extLst>
                  <a:ext uri="{FF2B5EF4-FFF2-40B4-BE49-F238E27FC236}">
                    <a16:creationId xmlns:a16="http://schemas.microsoft.com/office/drawing/2014/main" id="{F8E18253-6BD1-4136-8DCC-0246C983B8A1}"/>
                  </a:ext>
                </a:extLst>
              </p14:cNvPr>
              <p14:cNvContentPartPr/>
              <p14:nvPr/>
            </p14:nvContentPartPr>
            <p14:xfrm>
              <a:off x="3208115" y="3212778"/>
              <a:ext cx="264600" cy="530640"/>
            </p14:xfrm>
          </p:contentPart>
        </mc:Choice>
        <mc:Fallback xmlns="">
          <p:pic>
            <p:nvPicPr>
              <p:cNvPr id="27" name="Freihand 26">
                <a:extLst>
                  <a:ext uri="{FF2B5EF4-FFF2-40B4-BE49-F238E27FC236}">
                    <a16:creationId xmlns:a16="http://schemas.microsoft.com/office/drawing/2014/main" id="{F8E18253-6BD1-4136-8DCC-0246C983B8A1}"/>
                  </a:ext>
                </a:extLst>
              </p:cNvPr>
              <p:cNvPicPr/>
              <p:nvPr/>
            </p:nvPicPr>
            <p:blipFill>
              <a:blip r:embed="rId5"/>
              <a:stretch>
                <a:fillRect/>
              </a:stretch>
            </p:blipFill>
            <p:spPr>
              <a:xfrm>
                <a:off x="3190475" y="3177138"/>
                <a:ext cx="3002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E640B8D1-CFA5-4939-86D0-DA7A91ABB647}"/>
                  </a:ext>
                </a:extLst>
              </p14:cNvPr>
              <p14:cNvContentPartPr/>
              <p14:nvPr/>
            </p14:nvContentPartPr>
            <p14:xfrm>
              <a:off x="6152089" y="4615542"/>
              <a:ext cx="264600" cy="530640"/>
            </p14:xfrm>
          </p:contentPart>
        </mc:Choice>
        <mc:Fallback xmlns="">
          <p:pic>
            <p:nvPicPr>
              <p:cNvPr id="28" name="Freihand 27">
                <a:extLst>
                  <a:ext uri="{FF2B5EF4-FFF2-40B4-BE49-F238E27FC236}">
                    <a16:creationId xmlns:a16="http://schemas.microsoft.com/office/drawing/2014/main" id="{E640B8D1-CFA5-4939-86D0-DA7A91ABB647}"/>
                  </a:ext>
                </a:extLst>
              </p:cNvPr>
              <p:cNvPicPr/>
              <p:nvPr/>
            </p:nvPicPr>
            <p:blipFill>
              <a:blip r:embed="rId5"/>
              <a:stretch>
                <a:fillRect/>
              </a:stretch>
            </p:blipFill>
            <p:spPr>
              <a:xfrm>
                <a:off x="6134449" y="4579902"/>
                <a:ext cx="300240" cy="602280"/>
              </a:xfrm>
              <a:prstGeom prst="rect">
                <a:avLst/>
              </a:prstGeom>
            </p:spPr>
          </p:pic>
        </mc:Fallback>
      </mc:AlternateContent>
      <p:sp>
        <p:nvSpPr>
          <p:cNvPr id="29" name="Rechteck 28">
            <a:extLst>
              <a:ext uri="{FF2B5EF4-FFF2-40B4-BE49-F238E27FC236}">
                <a16:creationId xmlns:a16="http://schemas.microsoft.com/office/drawing/2014/main" id="{A64004CA-CC32-40A2-9985-2CB4D8FD4C61}"/>
              </a:ext>
            </a:extLst>
          </p:cNvPr>
          <p:cNvSpPr/>
          <p:nvPr/>
        </p:nvSpPr>
        <p:spPr>
          <a:xfrm>
            <a:off x="2316636" y="1471770"/>
            <a:ext cx="3967753" cy="646331"/>
          </a:xfrm>
          <a:prstGeom prst="rect">
            <a:avLst/>
          </a:prstGeom>
        </p:spPr>
        <p:txBody>
          <a:bodyPr wrap="none">
            <a:spAutoFit/>
          </a:bodyPr>
          <a:lstStyle/>
          <a:p>
            <a:r>
              <a:rPr lang="de-DE" dirty="0">
                <a:sym typeface="Wingdings" panose="05000000000000000000" pitchFamily="2" charset="2"/>
              </a:rPr>
              <a:t>Innere Motivation etwas zu jagen</a:t>
            </a:r>
          </a:p>
          <a:p>
            <a:r>
              <a:rPr lang="de-DE" dirty="0">
                <a:sym typeface="Wingdings" panose="05000000000000000000" pitchFamily="2" charset="2"/>
              </a:rPr>
              <a:t>Ungerichtetes Appetenzverhalten</a:t>
            </a:r>
            <a:endParaRPr lang="de-DE" dirty="0"/>
          </a:p>
        </p:txBody>
      </p:sp>
      <p:sp>
        <p:nvSpPr>
          <p:cNvPr id="30" name="Rechteck 29">
            <a:extLst>
              <a:ext uri="{FF2B5EF4-FFF2-40B4-BE49-F238E27FC236}">
                <a16:creationId xmlns:a16="http://schemas.microsoft.com/office/drawing/2014/main" id="{979777DE-9FF0-45F3-B659-F09CEAB0E534}"/>
              </a:ext>
            </a:extLst>
          </p:cNvPr>
          <p:cNvSpPr/>
          <p:nvPr/>
        </p:nvSpPr>
        <p:spPr>
          <a:xfrm>
            <a:off x="3933836" y="2189917"/>
            <a:ext cx="4039888" cy="646331"/>
          </a:xfrm>
          <a:prstGeom prst="rect">
            <a:avLst/>
          </a:prstGeom>
        </p:spPr>
        <p:txBody>
          <a:bodyPr wrap="none">
            <a:spAutoFit/>
          </a:bodyPr>
          <a:lstStyle/>
          <a:p>
            <a:r>
              <a:rPr lang="de-DE" dirty="0">
                <a:sym typeface="Wingdings" panose="05000000000000000000" pitchFamily="2" charset="2"/>
              </a:rPr>
              <a:t>Kurzes Erstarren</a:t>
            </a:r>
          </a:p>
          <a:p>
            <a:r>
              <a:rPr lang="de-DE" dirty="0">
                <a:sym typeface="Wingdings" panose="05000000000000000000" pitchFamily="2" charset="2"/>
              </a:rPr>
              <a:t>Äußerer Reiz wird wahrgenommen</a:t>
            </a:r>
            <a:endParaRPr lang="de-DE" dirty="0"/>
          </a:p>
        </p:txBody>
      </p:sp>
      <p:sp>
        <p:nvSpPr>
          <p:cNvPr id="31" name="Rechteck 30">
            <a:extLst>
              <a:ext uri="{FF2B5EF4-FFF2-40B4-BE49-F238E27FC236}">
                <a16:creationId xmlns:a16="http://schemas.microsoft.com/office/drawing/2014/main" id="{5237CB29-8D99-4BD3-91A7-5FE63742C3CF}"/>
              </a:ext>
            </a:extLst>
          </p:cNvPr>
          <p:cNvSpPr/>
          <p:nvPr/>
        </p:nvSpPr>
        <p:spPr>
          <a:xfrm>
            <a:off x="5348262" y="3068625"/>
            <a:ext cx="3722494" cy="369332"/>
          </a:xfrm>
          <a:prstGeom prst="rect">
            <a:avLst/>
          </a:prstGeom>
        </p:spPr>
        <p:txBody>
          <a:bodyPr wrap="none">
            <a:spAutoFit/>
          </a:bodyPr>
          <a:lstStyle/>
          <a:p>
            <a:r>
              <a:rPr lang="de-DE" dirty="0">
                <a:sym typeface="Wingdings" panose="05000000000000000000" pitchFamily="2" charset="2"/>
              </a:rPr>
              <a:t>Gerichtetes Appetenzverhalten</a:t>
            </a:r>
            <a:endParaRPr lang="de-DE" dirty="0"/>
          </a:p>
        </p:txBody>
      </p:sp>
      <p:sp>
        <p:nvSpPr>
          <p:cNvPr id="4" name="Textfeld 3">
            <a:extLst>
              <a:ext uri="{FF2B5EF4-FFF2-40B4-BE49-F238E27FC236}">
                <a16:creationId xmlns:a16="http://schemas.microsoft.com/office/drawing/2014/main" id="{92962E8F-625F-893C-4B7E-DD19995B6C5F}"/>
              </a:ext>
            </a:extLst>
          </p:cNvPr>
          <p:cNvSpPr txBox="1"/>
          <p:nvPr/>
        </p:nvSpPr>
        <p:spPr>
          <a:xfrm>
            <a:off x="7973724" y="1325507"/>
            <a:ext cx="3411662" cy="954107"/>
          </a:xfrm>
          <a:prstGeom prst="rect">
            <a:avLst/>
          </a:prstGeom>
          <a:noFill/>
        </p:spPr>
        <p:txBody>
          <a:bodyPr wrap="square">
            <a:spAutoFit/>
          </a:bodyPr>
          <a:lstStyle/>
          <a:p>
            <a:r>
              <a:rPr lang="de-DE" sz="1400" b="1" i="0" strike="noStrike" dirty="0">
                <a:solidFill>
                  <a:srgbClr val="000000"/>
                </a:solidFill>
                <a:effectLst/>
                <a:latin typeface="Roboto Condensed" panose="020F0502020204030204" pitchFamily="34" charset="0"/>
              </a:rPr>
              <a:t>Appetenzverhalten</a:t>
            </a:r>
            <a:r>
              <a:rPr lang="de-DE" sz="1400" b="0" i="0" strike="noStrike" dirty="0">
                <a:solidFill>
                  <a:srgbClr val="000000"/>
                </a:solidFill>
                <a:effectLst/>
                <a:latin typeface="Roboto Condensed" panose="020F0502020204030204" pitchFamily="34" charset="0"/>
              </a:rPr>
              <a:t>, </a:t>
            </a:r>
            <a:r>
              <a:rPr lang="de-DE" sz="1400" b="0" i="0" strike="noStrike" dirty="0">
                <a:effectLst/>
                <a:latin typeface="Roboto Condensed" panose="020F0502020204030204" pitchFamily="34" charset="0"/>
              </a:rPr>
              <a:t>Verhalten, das eine Endhandlung vorbereiten soll und damit die Möglichkeiten schafft, einen Antrieb zu befriedigen.</a:t>
            </a:r>
            <a:endParaRPr lang="de-DE" sz="1400" dirty="0"/>
          </a:p>
        </p:txBody>
      </p:sp>
    </p:spTree>
    <p:extLst>
      <p:ext uri="{BB962C8B-B14F-4D97-AF65-F5344CB8AC3E}">
        <p14:creationId xmlns:p14="http://schemas.microsoft.com/office/powerpoint/2010/main" val="389328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909147" y="1350079"/>
            <a:ext cx="10462414" cy="2031325"/>
          </a:xfrm>
          <a:prstGeom prst="rect">
            <a:avLst/>
          </a:prstGeom>
        </p:spPr>
        <p:txBody>
          <a:bodyPr wrap="square">
            <a:spAutoFit/>
          </a:bodyPr>
          <a:lstStyle/>
          <a:p>
            <a:r>
              <a:rPr lang="de-DE" dirty="0"/>
              <a:t>Jagdverhalten ist schwer zu kontrollieren, weil es zu einer extrem angenehmen Hormonausschüttung kommt, die alles andere unwichtig erscheinen lässt.</a:t>
            </a:r>
          </a:p>
          <a:p>
            <a:r>
              <a:rPr lang="de-DE" dirty="0"/>
              <a:t>Je nach genetischer Vorbelastung kann es bis zu einem Suchtverhalten reichen.</a:t>
            </a:r>
          </a:p>
          <a:p>
            <a:endParaRPr lang="de-DE" dirty="0"/>
          </a:p>
          <a:p>
            <a:r>
              <a:rPr lang="de-DE" dirty="0"/>
              <a:t>Jeder Hund trägt eine mehr oder weniger ausgeprägte Jagdlust in sich, </a:t>
            </a:r>
          </a:p>
          <a:p>
            <a:r>
              <a:rPr lang="de-DE" dirty="0"/>
              <a:t>die Ausprägung ist stark individuell!</a:t>
            </a:r>
          </a:p>
          <a:p>
            <a:pPr marL="285750" indent="-285750">
              <a:buFontTx/>
              <a:buChar char="-"/>
            </a:pPr>
            <a:endParaRPr lang="de-DE" dirty="0"/>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Tree>
    <p:extLst>
      <p:ext uri="{BB962C8B-B14F-4D97-AF65-F5344CB8AC3E}">
        <p14:creationId xmlns:p14="http://schemas.microsoft.com/office/powerpoint/2010/main" val="138402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5EEF006F-4ECE-4775-8220-5565ECF100C5}"/>
              </a:ext>
            </a:extLst>
          </p:cNvPr>
          <p:cNvSpPr/>
          <p:nvPr/>
        </p:nvSpPr>
        <p:spPr>
          <a:xfrm>
            <a:off x="909147" y="677653"/>
            <a:ext cx="3821880" cy="369332"/>
          </a:xfrm>
          <a:prstGeom prst="rect">
            <a:avLst/>
          </a:prstGeom>
        </p:spPr>
        <p:txBody>
          <a:bodyPr wrap="none">
            <a:spAutoFit/>
          </a:bodyPr>
          <a:lstStyle/>
          <a:p>
            <a:r>
              <a:rPr lang="de-DE" b="1" u="sng" dirty="0">
                <a:sym typeface="Wingdings" panose="05000000000000000000" pitchFamily="2" charset="2"/>
              </a:rPr>
              <a:t>3. Was passiert im Hundekörper?</a:t>
            </a:r>
          </a:p>
        </p:txBody>
      </p:sp>
      <p:sp>
        <p:nvSpPr>
          <p:cNvPr id="6" name="Rechteck 5">
            <a:extLst>
              <a:ext uri="{FF2B5EF4-FFF2-40B4-BE49-F238E27FC236}">
                <a16:creationId xmlns:a16="http://schemas.microsoft.com/office/drawing/2014/main" id="{C561AB3B-3D6A-4865-9BCE-8F627D2F802C}"/>
              </a:ext>
            </a:extLst>
          </p:cNvPr>
          <p:cNvSpPr/>
          <p:nvPr/>
        </p:nvSpPr>
        <p:spPr>
          <a:xfrm>
            <a:off x="481700" y="1122490"/>
            <a:ext cx="11228599" cy="4523546"/>
          </a:xfrm>
          <a:prstGeom prst="rect">
            <a:avLst/>
          </a:prstGeom>
        </p:spPr>
        <p:txBody>
          <a:bodyPr wrap="square">
            <a:spAutoFit/>
          </a:bodyPr>
          <a:lstStyle/>
          <a:p>
            <a:pPr>
              <a:lnSpc>
                <a:spcPct val="115000"/>
              </a:lnSpc>
              <a:spcAft>
                <a:spcPts val="0"/>
              </a:spcAft>
            </a:pPr>
            <a:r>
              <a:rPr lang="de-DE" b="1" dirty="0">
                <a:latin typeface="+mj-lt"/>
                <a:ea typeface="Times New Roman" panose="02020603050405020304" pitchFamily="18" charset="0"/>
                <a:cs typeface="Times New Roman" panose="02020603050405020304" pitchFamily="18" charset="0"/>
              </a:rPr>
              <a:t>Dopamin</a:t>
            </a:r>
            <a:r>
              <a:rPr lang="de-DE" dirty="0">
                <a:latin typeface="+mj-lt"/>
                <a:ea typeface="Times New Roman" panose="02020603050405020304" pitchFamily="18" charset="0"/>
                <a:cs typeface="Times New Roman" panose="02020603050405020304" pitchFamily="18" charset="0"/>
              </a:rPr>
              <a:t> (Neurotransmitter) u.a. für Belohnungssystem verantwortlich; an Suchtverhalten beteiligt. Jagen belohnt durch Ausschüttung von Dopamin, gleichzeitig macht es Lust auf Wiederholung. </a:t>
            </a:r>
          </a:p>
          <a:p>
            <a:pPr>
              <a:lnSpc>
                <a:spcPct val="115000"/>
              </a:lnSpc>
              <a:spcAft>
                <a:spcPts val="0"/>
              </a:spcAft>
            </a:pPr>
            <a:r>
              <a:rPr lang="de-DE" dirty="0">
                <a:latin typeface="+mj-lt"/>
                <a:ea typeface="Times New Roman" panose="02020603050405020304" pitchFamily="18" charset="0"/>
                <a:cs typeface="Times New Roman" panose="02020603050405020304" pitchFamily="18" charset="0"/>
              </a:rPr>
              <a:t>Zudem werden </a:t>
            </a:r>
            <a:r>
              <a:rPr lang="de-DE" b="1" dirty="0">
                <a:latin typeface="+mj-lt"/>
                <a:ea typeface="Times New Roman" panose="02020603050405020304" pitchFamily="18" charset="0"/>
                <a:cs typeface="Times New Roman" panose="02020603050405020304" pitchFamily="18" charset="0"/>
              </a:rPr>
              <a:t>Endorphine</a:t>
            </a:r>
            <a:r>
              <a:rPr lang="de-DE" dirty="0">
                <a:latin typeface="+mj-lt"/>
                <a:ea typeface="Times New Roman" panose="02020603050405020304" pitchFamily="18" charset="0"/>
                <a:cs typeface="Times New Roman" panose="02020603050405020304" pitchFamily="18" charset="0"/>
              </a:rPr>
              <a:t> ausgeschüttet (körpereigene „Glücksmacher“).</a:t>
            </a:r>
          </a:p>
          <a:p>
            <a:pPr>
              <a:lnSpc>
                <a:spcPct val="115000"/>
              </a:lnSpc>
              <a:spcAft>
                <a:spcPts val="0"/>
              </a:spcAft>
            </a:pPr>
            <a:endParaRPr lang="de-DE"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de-DE" dirty="0">
                <a:latin typeface="+mj-lt"/>
                <a:ea typeface="Times New Roman" panose="02020603050405020304" pitchFamily="18" charset="0"/>
                <a:cs typeface="Times New Roman" panose="02020603050405020304" pitchFamily="18" charset="0"/>
              </a:rPr>
              <a:t>Dopamin wird mit </a:t>
            </a:r>
            <a:r>
              <a:rPr lang="de-DE" b="1" dirty="0">
                <a:latin typeface="+mj-lt"/>
                <a:ea typeface="Times New Roman" panose="02020603050405020304" pitchFamily="18" charset="0"/>
                <a:cs typeface="Times New Roman" panose="02020603050405020304" pitchFamily="18" charset="0"/>
              </a:rPr>
              <a:t>Stresshormonen </a:t>
            </a:r>
            <a:r>
              <a:rPr lang="de-DE" dirty="0">
                <a:latin typeface="+mj-lt"/>
                <a:ea typeface="Times New Roman" panose="02020603050405020304" pitchFamily="18" charset="0"/>
                <a:cs typeface="Times New Roman" panose="02020603050405020304" pitchFamily="18" charset="0"/>
              </a:rPr>
              <a:t>abgegeben- Zusammenspiel bewirkt, dass Hund im Laufe der Funktionskette immer weniger ansprechbar ist. </a:t>
            </a:r>
          </a:p>
          <a:p>
            <a:pPr>
              <a:lnSpc>
                <a:spcPct val="115000"/>
              </a:lnSpc>
              <a:spcAft>
                <a:spcPts val="0"/>
              </a:spcAft>
            </a:pPr>
            <a:r>
              <a:rPr lang="de-DE" dirty="0">
                <a:latin typeface="+mj-lt"/>
                <a:ea typeface="Times New Roman" panose="02020603050405020304" pitchFamily="18" charset="0"/>
                <a:cs typeface="Times New Roman" panose="02020603050405020304" pitchFamily="18" charset="0"/>
              </a:rPr>
              <a:t>Zwei Bereiche des Gehirns:</a:t>
            </a:r>
          </a:p>
          <a:p>
            <a:pPr marL="342900" lvl="0" indent="-342900">
              <a:lnSpc>
                <a:spcPct val="115000"/>
              </a:lnSpc>
              <a:spcAft>
                <a:spcPts val="0"/>
              </a:spcAft>
              <a:buFont typeface="Times New Roman" panose="02020603050405020304" pitchFamily="18" charset="0"/>
              <a:buChar char="-"/>
            </a:pPr>
            <a:r>
              <a:rPr lang="de-DE" b="1" dirty="0">
                <a:latin typeface="+mj-lt"/>
                <a:ea typeface="Times New Roman" panose="02020603050405020304" pitchFamily="18" charset="0"/>
                <a:cs typeface="Times New Roman" panose="02020603050405020304" pitchFamily="18" charset="0"/>
              </a:rPr>
              <a:t>Limbisches System:</a:t>
            </a:r>
            <a:r>
              <a:rPr lang="de-DE" dirty="0">
                <a:latin typeface="+mj-lt"/>
                <a:ea typeface="Times New Roman" panose="02020603050405020304" pitchFamily="18" charset="0"/>
                <a:cs typeface="Times New Roman" panose="02020603050405020304" pitchFamily="18" charset="0"/>
              </a:rPr>
              <a:t> Entstehung + Verarbeitung von Emotionen. Veranlasst Hormonausschüttung. Empfängt Schlüsselreize oder Pheromone, wobei Verstand umgangen wird.</a:t>
            </a:r>
          </a:p>
          <a:p>
            <a:pPr marL="342900" lvl="0" indent="-342900">
              <a:lnSpc>
                <a:spcPct val="115000"/>
              </a:lnSpc>
              <a:spcAft>
                <a:spcPts val="0"/>
              </a:spcAft>
              <a:buFont typeface="Times New Roman" panose="02020603050405020304" pitchFamily="18" charset="0"/>
              <a:buChar char="-"/>
            </a:pPr>
            <a:r>
              <a:rPr lang="de-DE" b="1" dirty="0">
                <a:latin typeface="+mj-lt"/>
                <a:ea typeface="Times New Roman" panose="02020603050405020304" pitchFamily="18" charset="0"/>
                <a:cs typeface="Times New Roman" panose="02020603050405020304" pitchFamily="18" charset="0"/>
              </a:rPr>
              <a:t>Großhirnrinde (Neokortex):</a:t>
            </a:r>
            <a:r>
              <a:rPr lang="de-DE" dirty="0">
                <a:latin typeface="+mj-lt"/>
                <a:ea typeface="Times New Roman" panose="02020603050405020304" pitchFamily="18" charset="0"/>
                <a:cs typeface="Times New Roman" panose="02020603050405020304" pitchFamily="18" charset="0"/>
              </a:rPr>
              <a:t> Sitz des Verstandes. Verarbeitung kognitiver Leistungen. Bei Gefahr gilt es diesen Bereich auszuschalten. </a:t>
            </a:r>
          </a:p>
          <a:p>
            <a:pPr lvl="0">
              <a:lnSpc>
                <a:spcPct val="115000"/>
              </a:lnSpc>
              <a:spcAft>
                <a:spcPts val="0"/>
              </a:spcAft>
            </a:pPr>
            <a:r>
              <a:rPr lang="de-DE" dirty="0">
                <a:latin typeface="+mj-lt"/>
                <a:ea typeface="Times New Roman" panose="02020603050405020304" pitchFamily="18" charset="0"/>
                <a:cs typeface="Times New Roman" panose="02020603050405020304" pitchFamily="18" charset="0"/>
              </a:rPr>
              <a:t>Neokortex und limbisches System stehen im ständigen Austausch. Sobald Adrenalin und Noradrenalin ins Gehirn gelangen, sorgen sie dafür, dass die wechselseitige Verbindung zur Einbahnstraße wird: Limbischen System </a:t>
            </a:r>
            <a:r>
              <a:rPr lang="de-DE" dirty="0">
                <a:latin typeface="+mj-lt"/>
                <a:ea typeface="Times New Roman" panose="02020603050405020304" pitchFamily="18" charset="0"/>
                <a:cs typeface="Times New Roman" panose="02020603050405020304" pitchFamily="18" charset="0"/>
                <a:sym typeface="Wingdings" pitchFamily="2" charset="2"/>
              </a:rPr>
              <a:t></a:t>
            </a:r>
            <a:r>
              <a:rPr lang="de-DE" dirty="0">
                <a:latin typeface="+mj-lt"/>
                <a:ea typeface="Times New Roman" panose="02020603050405020304" pitchFamily="18" charset="0"/>
                <a:cs typeface="Times New Roman" panose="02020603050405020304" pitchFamily="18" charset="0"/>
              </a:rPr>
              <a:t> Großhirnrinde. D.h. Verstand wird ausgeschaltet!</a:t>
            </a:r>
          </a:p>
        </p:txBody>
      </p:sp>
    </p:spTree>
    <p:extLst>
      <p:ext uri="{BB962C8B-B14F-4D97-AF65-F5344CB8AC3E}">
        <p14:creationId xmlns:p14="http://schemas.microsoft.com/office/powerpoint/2010/main" val="266807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1979179" cy="646331"/>
          </a:xfrm>
          <a:prstGeom prst="rect">
            <a:avLst/>
          </a:prstGeom>
        </p:spPr>
        <p:txBody>
          <a:bodyPr wrap="square">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2" name="Rechteck 1">
            <a:extLst>
              <a:ext uri="{FF2B5EF4-FFF2-40B4-BE49-F238E27FC236}">
                <a16:creationId xmlns:a16="http://schemas.microsoft.com/office/drawing/2014/main" id="{35B864F8-D1D9-40CE-8CAA-0B5D31380DD4}"/>
              </a:ext>
            </a:extLst>
          </p:cNvPr>
          <p:cNvSpPr/>
          <p:nvPr/>
        </p:nvSpPr>
        <p:spPr>
          <a:xfrm>
            <a:off x="5683565" y="2213297"/>
            <a:ext cx="5771639" cy="1862048"/>
          </a:xfrm>
          <a:prstGeom prst="rect">
            <a:avLst/>
          </a:prstGeom>
        </p:spPr>
        <p:txBody>
          <a:bodyPr wrap="square">
            <a:spAutoFit/>
          </a:bodyPr>
          <a:lstStyle/>
          <a:p>
            <a:r>
              <a:rPr lang="en-US" sz="2500" b="1" spc="-114" dirty="0">
                <a:solidFill>
                  <a:srgbClr val="1E536D"/>
                </a:solidFill>
                <a:latin typeface="+mj-lt"/>
              </a:rPr>
              <a:t>Rationales </a:t>
            </a:r>
            <a:r>
              <a:rPr lang="en-US" sz="2500" b="1" spc="-114" dirty="0" err="1">
                <a:solidFill>
                  <a:srgbClr val="1E536D"/>
                </a:solidFill>
                <a:latin typeface="+mj-lt"/>
              </a:rPr>
              <a:t>Denken</a:t>
            </a:r>
            <a:endParaRPr lang="en-US" sz="2500" b="1" spc="-114" dirty="0">
              <a:solidFill>
                <a:srgbClr val="1E536D"/>
              </a:solidFill>
              <a:latin typeface="+mj-lt"/>
            </a:endParaRPr>
          </a:p>
          <a:p>
            <a:pPr marL="342900" indent="-342900">
              <a:buFontTx/>
              <a:buChar char="-"/>
            </a:pPr>
            <a:r>
              <a:rPr lang="en-US" spc="-114" dirty="0" err="1">
                <a:solidFill>
                  <a:srgbClr val="1E536D"/>
                </a:solidFill>
                <a:latin typeface="+mj-lt"/>
              </a:rPr>
              <a:t>Durchdachte</a:t>
            </a:r>
            <a:r>
              <a:rPr lang="en-US" spc="-114" dirty="0">
                <a:solidFill>
                  <a:srgbClr val="1E536D"/>
                </a:solidFill>
                <a:latin typeface="+mj-lt"/>
              </a:rPr>
              <a:t> </a:t>
            </a:r>
            <a:r>
              <a:rPr lang="en-US" spc="-114" dirty="0" err="1">
                <a:solidFill>
                  <a:srgbClr val="1E536D"/>
                </a:solidFill>
                <a:latin typeface="+mj-lt"/>
              </a:rPr>
              <a:t>Entscheidungen</a:t>
            </a:r>
            <a:endParaRPr lang="en-US" spc="-114" dirty="0">
              <a:solidFill>
                <a:srgbClr val="1E536D"/>
              </a:solidFill>
              <a:latin typeface="+mj-lt"/>
            </a:endParaRPr>
          </a:p>
          <a:p>
            <a:pPr marL="342900" indent="-342900">
              <a:buFontTx/>
              <a:buChar char="-"/>
            </a:pPr>
            <a:r>
              <a:rPr lang="en-US" spc="-114" dirty="0" err="1">
                <a:solidFill>
                  <a:srgbClr val="1E536D"/>
                </a:solidFill>
                <a:latin typeface="+mj-lt"/>
              </a:rPr>
              <a:t>Risikoabschätzung</a:t>
            </a:r>
            <a:endParaRPr lang="en-US" spc="-114" dirty="0">
              <a:solidFill>
                <a:srgbClr val="1E536D"/>
              </a:solidFill>
              <a:latin typeface="+mj-lt"/>
            </a:endParaRPr>
          </a:p>
          <a:p>
            <a:pPr marL="342900" indent="-342900">
              <a:buFontTx/>
              <a:buChar char="-"/>
            </a:pPr>
            <a:r>
              <a:rPr lang="en-US" spc="-114" dirty="0" err="1">
                <a:solidFill>
                  <a:srgbClr val="1E536D"/>
                </a:solidFill>
                <a:latin typeface="+mj-lt"/>
              </a:rPr>
              <a:t>Leinenführigkeit</a:t>
            </a:r>
            <a:endParaRPr lang="en-US" spc="-114" dirty="0">
              <a:solidFill>
                <a:srgbClr val="1E536D"/>
              </a:solidFill>
              <a:latin typeface="+mj-lt"/>
            </a:endParaRPr>
          </a:p>
          <a:p>
            <a:pPr marL="342900" indent="-342900">
              <a:buFontTx/>
              <a:buChar char="-"/>
            </a:pPr>
            <a:r>
              <a:rPr lang="en-US" spc="-114" dirty="0" err="1">
                <a:solidFill>
                  <a:srgbClr val="1E536D"/>
                </a:solidFill>
                <a:latin typeface="+mj-lt"/>
              </a:rPr>
              <a:t>Trainierte</a:t>
            </a:r>
            <a:r>
              <a:rPr lang="en-US" spc="-114" dirty="0">
                <a:solidFill>
                  <a:srgbClr val="1E536D"/>
                </a:solidFill>
                <a:latin typeface="+mj-lt"/>
              </a:rPr>
              <a:t> </a:t>
            </a:r>
            <a:r>
              <a:rPr lang="en-US" spc="-114" dirty="0" err="1">
                <a:solidFill>
                  <a:srgbClr val="1E536D"/>
                </a:solidFill>
                <a:latin typeface="+mj-lt"/>
              </a:rPr>
              <a:t>Verhaltensweisen</a:t>
            </a:r>
            <a:endParaRPr lang="en-US" spc="-114" dirty="0">
              <a:solidFill>
                <a:srgbClr val="1E536D"/>
              </a:solidFill>
              <a:latin typeface="+mj-lt"/>
            </a:endParaRPr>
          </a:p>
          <a:p>
            <a:pPr marL="342900" indent="-342900">
              <a:buFontTx/>
              <a:buChar char="-"/>
            </a:pPr>
            <a:r>
              <a:rPr lang="en-US" spc="-114" dirty="0">
                <a:solidFill>
                  <a:srgbClr val="1E536D"/>
                </a:solidFill>
                <a:latin typeface="+mj-lt"/>
              </a:rPr>
              <a:t>…</a:t>
            </a:r>
          </a:p>
        </p:txBody>
      </p:sp>
      <p:sp>
        <p:nvSpPr>
          <p:cNvPr id="5" name="Rechteck 4">
            <a:extLst>
              <a:ext uri="{FF2B5EF4-FFF2-40B4-BE49-F238E27FC236}">
                <a16:creationId xmlns:a16="http://schemas.microsoft.com/office/drawing/2014/main" id="{959BD65D-B9BE-4616-9FA7-F46D8703AA41}"/>
              </a:ext>
            </a:extLst>
          </p:cNvPr>
          <p:cNvSpPr/>
          <p:nvPr/>
        </p:nvSpPr>
        <p:spPr>
          <a:xfrm>
            <a:off x="6176210" y="2422942"/>
            <a:ext cx="6096000" cy="923330"/>
          </a:xfrm>
          <a:prstGeom prst="rect">
            <a:avLst/>
          </a:prstGeom>
        </p:spPr>
        <p:txBody>
          <a:bodyPr>
            <a:spAutoFit/>
          </a:bodyPr>
          <a:lstStyle/>
          <a:p>
            <a:endParaRPr lang="de-DE" dirty="0"/>
          </a:p>
          <a:p>
            <a:br>
              <a:rPr lang="de-DE" dirty="0"/>
            </a:br>
            <a:endParaRPr lang="de-DE" dirty="0"/>
          </a:p>
        </p:txBody>
      </p:sp>
      <p:grpSp>
        <p:nvGrpSpPr>
          <p:cNvPr id="8" name="Group 2">
            <a:extLst>
              <a:ext uri="{FF2B5EF4-FFF2-40B4-BE49-F238E27FC236}">
                <a16:creationId xmlns:a16="http://schemas.microsoft.com/office/drawing/2014/main" id="{3542B3FC-CE59-44F9-810C-3F56F3B7796A}"/>
              </a:ext>
            </a:extLst>
          </p:cNvPr>
          <p:cNvGrpSpPr/>
          <p:nvPr/>
        </p:nvGrpSpPr>
        <p:grpSpPr>
          <a:xfrm>
            <a:off x="2222457" y="559649"/>
            <a:ext cx="2832548" cy="3340602"/>
            <a:chOff x="0" y="0"/>
            <a:chExt cx="6630660" cy="8326171"/>
          </a:xfrm>
        </p:grpSpPr>
        <p:pic>
          <p:nvPicPr>
            <p:cNvPr id="9" name="Picture 3">
              <a:extLst>
                <a:ext uri="{FF2B5EF4-FFF2-40B4-BE49-F238E27FC236}">
                  <a16:creationId xmlns:a16="http://schemas.microsoft.com/office/drawing/2014/main" id="{588AE537-0573-4294-B72C-FFE105F902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7477"/>
            <a:stretch>
              <a:fillRect/>
            </a:stretch>
          </p:blipFill>
          <p:spPr>
            <a:xfrm>
              <a:off x="0" y="0"/>
              <a:ext cx="6630660" cy="4373129"/>
            </a:xfrm>
            <a:prstGeom prst="rect">
              <a:avLst/>
            </a:prstGeom>
          </p:spPr>
        </p:pic>
        <p:pic>
          <p:nvPicPr>
            <p:cNvPr id="10" name="Picture 4">
              <a:extLst>
                <a:ext uri="{FF2B5EF4-FFF2-40B4-BE49-F238E27FC236}">
                  <a16:creationId xmlns:a16="http://schemas.microsoft.com/office/drawing/2014/main" id="{FDF0E408-C07E-461F-9D52-7C2420256B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6975" r="236"/>
            <a:stretch>
              <a:fillRect/>
            </a:stretch>
          </p:blipFill>
          <p:spPr>
            <a:xfrm>
              <a:off x="0" y="3911226"/>
              <a:ext cx="6614981" cy="4414945"/>
            </a:xfrm>
            <a:prstGeom prst="rect">
              <a:avLst/>
            </a:prstGeom>
          </p:spPr>
        </p:pic>
      </p:grpSp>
      <p:sp>
        <p:nvSpPr>
          <p:cNvPr id="11" name="Rechteck 10">
            <a:extLst>
              <a:ext uri="{FF2B5EF4-FFF2-40B4-BE49-F238E27FC236}">
                <a16:creationId xmlns:a16="http://schemas.microsoft.com/office/drawing/2014/main" id="{81F082E2-40E1-419B-8D23-C6285F83D4D7}"/>
              </a:ext>
            </a:extLst>
          </p:cNvPr>
          <p:cNvSpPr/>
          <p:nvPr/>
        </p:nvSpPr>
        <p:spPr>
          <a:xfrm>
            <a:off x="736796" y="779904"/>
            <a:ext cx="1756668" cy="461665"/>
          </a:xfrm>
          <a:prstGeom prst="rect">
            <a:avLst/>
          </a:prstGeom>
        </p:spPr>
        <p:txBody>
          <a:bodyPr wrap="square">
            <a:spAutoFit/>
          </a:bodyPr>
          <a:lstStyle/>
          <a:p>
            <a:r>
              <a:rPr lang="en-US" sz="2400" b="1" spc="-134" dirty="0" err="1">
                <a:solidFill>
                  <a:srgbClr val="B52024"/>
                </a:solidFill>
                <a:latin typeface="+mj-lt"/>
              </a:rPr>
              <a:t>Hinterhirn</a:t>
            </a:r>
            <a:endParaRPr lang="en-US" sz="2400" b="1" spc="-134" dirty="0">
              <a:solidFill>
                <a:srgbClr val="B52024"/>
              </a:solidFill>
              <a:latin typeface="+mj-lt"/>
            </a:endParaRPr>
          </a:p>
        </p:txBody>
      </p:sp>
      <p:sp>
        <p:nvSpPr>
          <p:cNvPr id="14" name="Rechteck 13">
            <a:extLst>
              <a:ext uri="{FF2B5EF4-FFF2-40B4-BE49-F238E27FC236}">
                <a16:creationId xmlns:a16="http://schemas.microsoft.com/office/drawing/2014/main" id="{517CC5D8-0155-4DED-9C7D-0081DD1C5A0D}"/>
              </a:ext>
            </a:extLst>
          </p:cNvPr>
          <p:cNvSpPr/>
          <p:nvPr/>
        </p:nvSpPr>
        <p:spPr>
          <a:xfrm>
            <a:off x="736796" y="2957749"/>
            <a:ext cx="1619033" cy="942502"/>
          </a:xfrm>
          <a:prstGeom prst="rect">
            <a:avLst/>
          </a:prstGeom>
        </p:spPr>
        <p:txBody>
          <a:bodyPr wrap="none">
            <a:spAutoFit/>
          </a:bodyPr>
          <a:lstStyle/>
          <a:p>
            <a:pPr>
              <a:lnSpc>
                <a:spcPts val="8099"/>
              </a:lnSpc>
            </a:pPr>
            <a:r>
              <a:rPr lang="en-US" sz="2500" b="1" spc="-134" dirty="0" err="1">
                <a:solidFill>
                  <a:srgbClr val="1E536D"/>
                </a:solidFill>
                <a:latin typeface="+mj-lt"/>
              </a:rPr>
              <a:t>Vorderhirn</a:t>
            </a:r>
            <a:endParaRPr lang="en-US" sz="2500" b="1" spc="-134" dirty="0">
              <a:solidFill>
                <a:srgbClr val="1E536D"/>
              </a:solidFill>
              <a:latin typeface="+mj-lt"/>
            </a:endParaRPr>
          </a:p>
        </p:txBody>
      </p:sp>
      <p:sp>
        <p:nvSpPr>
          <p:cNvPr id="16" name="Rechteck 15">
            <a:extLst>
              <a:ext uri="{FF2B5EF4-FFF2-40B4-BE49-F238E27FC236}">
                <a16:creationId xmlns:a16="http://schemas.microsoft.com/office/drawing/2014/main" id="{455BA81F-C5F2-4749-B1E7-01794F0A44FA}"/>
              </a:ext>
            </a:extLst>
          </p:cNvPr>
          <p:cNvSpPr/>
          <p:nvPr/>
        </p:nvSpPr>
        <p:spPr>
          <a:xfrm>
            <a:off x="5690263" y="628248"/>
            <a:ext cx="3325821" cy="1585049"/>
          </a:xfrm>
          <a:prstGeom prst="rect">
            <a:avLst/>
          </a:prstGeom>
        </p:spPr>
        <p:txBody>
          <a:bodyPr wrap="square">
            <a:spAutoFit/>
          </a:bodyPr>
          <a:lstStyle/>
          <a:p>
            <a:r>
              <a:rPr lang="en-US" sz="2500" b="1" spc="-134" dirty="0" err="1">
                <a:solidFill>
                  <a:srgbClr val="B52024"/>
                </a:solidFill>
              </a:rPr>
              <a:t>Impulsives</a:t>
            </a:r>
            <a:r>
              <a:rPr lang="en-US" sz="2500" b="1" spc="-134" dirty="0">
                <a:solidFill>
                  <a:srgbClr val="B52024"/>
                </a:solidFill>
              </a:rPr>
              <a:t> </a:t>
            </a:r>
            <a:r>
              <a:rPr lang="en-US" sz="2500" b="1" spc="-134" dirty="0" err="1">
                <a:solidFill>
                  <a:srgbClr val="B52024"/>
                </a:solidFill>
              </a:rPr>
              <a:t>Verhalten</a:t>
            </a:r>
            <a:endParaRPr lang="en-US" sz="2500" b="1" spc="-134" dirty="0">
              <a:solidFill>
                <a:srgbClr val="B52024"/>
              </a:solidFill>
            </a:endParaRPr>
          </a:p>
          <a:p>
            <a:pPr marL="342900" indent="-342900">
              <a:buFontTx/>
              <a:buChar char="-"/>
            </a:pPr>
            <a:r>
              <a:rPr lang="en-US" spc="-134" dirty="0" err="1">
                <a:solidFill>
                  <a:srgbClr val="B52024"/>
                </a:solidFill>
              </a:rPr>
              <a:t>Jagdverhalten</a:t>
            </a:r>
            <a:endParaRPr lang="en-US" spc="-134" dirty="0">
              <a:solidFill>
                <a:srgbClr val="B52024"/>
              </a:solidFill>
            </a:endParaRPr>
          </a:p>
          <a:p>
            <a:pPr marL="342900" indent="-342900">
              <a:buFontTx/>
              <a:buChar char="-"/>
            </a:pPr>
            <a:r>
              <a:rPr lang="en-US" spc="-134" dirty="0" err="1">
                <a:solidFill>
                  <a:srgbClr val="B52024"/>
                </a:solidFill>
              </a:rPr>
              <a:t>Angstverhalten</a:t>
            </a:r>
            <a:endParaRPr lang="en-US" spc="-134" dirty="0">
              <a:solidFill>
                <a:srgbClr val="B52024"/>
              </a:solidFill>
            </a:endParaRPr>
          </a:p>
          <a:p>
            <a:pPr marL="342900" indent="-342900">
              <a:buFontTx/>
              <a:buChar char="-"/>
            </a:pPr>
            <a:r>
              <a:rPr lang="en-US" spc="-134" dirty="0" err="1">
                <a:solidFill>
                  <a:srgbClr val="B52024"/>
                </a:solidFill>
              </a:rPr>
              <a:t>Sexualverhalten</a:t>
            </a:r>
            <a:endParaRPr lang="en-US" spc="-134" dirty="0">
              <a:solidFill>
                <a:srgbClr val="B52024"/>
              </a:solidFill>
            </a:endParaRPr>
          </a:p>
          <a:p>
            <a:pPr marL="342900" indent="-342900">
              <a:buFontTx/>
              <a:buChar char="-"/>
            </a:pPr>
            <a:r>
              <a:rPr lang="en-US" spc="-134" dirty="0" err="1">
                <a:solidFill>
                  <a:srgbClr val="B52024"/>
                </a:solidFill>
              </a:rPr>
              <a:t>Aggressionsverhalten</a:t>
            </a:r>
            <a:endParaRPr lang="en-US" spc="-134" dirty="0">
              <a:solidFill>
                <a:srgbClr val="B52024"/>
              </a:solidFill>
            </a:endParaRPr>
          </a:p>
        </p:txBody>
      </p:sp>
      <p:sp>
        <p:nvSpPr>
          <p:cNvPr id="18" name="Rechteck 17">
            <a:extLst>
              <a:ext uri="{FF2B5EF4-FFF2-40B4-BE49-F238E27FC236}">
                <a16:creationId xmlns:a16="http://schemas.microsoft.com/office/drawing/2014/main" id="{B7A0673F-69C9-4D6C-BA3C-2E2392ED0EAE}"/>
              </a:ext>
            </a:extLst>
          </p:cNvPr>
          <p:cNvSpPr/>
          <p:nvPr/>
        </p:nvSpPr>
        <p:spPr>
          <a:xfrm>
            <a:off x="667768" y="4489428"/>
            <a:ext cx="9339416" cy="1200329"/>
          </a:xfrm>
          <a:prstGeom prst="rect">
            <a:avLst/>
          </a:prstGeom>
        </p:spPr>
        <p:txBody>
          <a:bodyPr wrap="none">
            <a:spAutoFit/>
          </a:bodyPr>
          <a:lstStyle/>
          <a:p>
            <a:r>
              <a:rPr lang="de-DE" dirty="0"/>
              <a:t>Bei steigender Erregung: Hinterhirn</a:t>
            </a:r>
          </a:p>
          <a:p>
            <a:r>
              <a:rPr lang="de-DE" dirty="0"/>
              <a:t>Bei sinkender Erregung. Vorderhirn</a:t>
            </a:r>
          </a:p>
          <a:p>
            <a:endParaRPr lang="de-DE" dirty="0"/>
          </a:p>
          <a:p>
            <a:r>
              <a:rPr lang="de-DE" b="1" dirty="0"/>
              <a:t>Beide Gehirnteile arbeiten zusammen, aber hintereinander, nicht nebeneinander!</a:t>
            </a:r>
          </a:p>
        </p:txBody>
      </p:sp>
    </p:spTree>
    <p:extLst>
      <p:ext uri="{BB962C8B-B14F-4D97-AF65-F5344CB8AC3E}">
        <p14:creationId xmlns:p14="http://schemas.microsoft.com/office/powerpoint/2010/main" val="269104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909146" y="1350079"/>
            <a:ext cx="10816007" cy="3693319"/>
          </a:xfrm>
          <a:prstGeom prst="rect">
            <a:avLst/>
          </a:prstGeom>
        </p:spPr>
        <p:txBody>
          <a:bodyPr wrap="square">
            <a:spAutoFit/>
          </a:bodyPr>
          <a:lstStyle/>
          <a:p>
            <a:r>
              <a:rPr lang="de-DE" b="1" dirty="0"/>
              <a:t>Kooperative, lenkbare Jagdhelfer, die vor und nach dem Schuss eng mit dem Jäger arbeiten:</a:t>
            </a:r>
          </a:p>
          <a:p>
            <a:endParaRPr lang="de-DE" dirty="0"/>
          </a:p>
          <a:p>
            <a:pPr marL="285750" indent="-285750">
              <a:buFontTx/>
              <a:buChar char="-"/>
            </a:pPr>
            <a:r>
              <a:rPr lang="de-DE" b="1" dirty="0"/>
              <a:t>Vorstehhunde: </a:t>
            </a:r>
            <a:r>
              <a:rPr lang="de-DE" dirty="0"/>
              <a:t>z.B. Setter, Pointer.</a:t>
            </a:r>
          </a:p>
          <a:p>
            <a:r>
              <a:rPr lang="de-DE" dirty="0"/>
              <a:t>     Arbeiten vor dem Schuss. Zeigen im Feld eine flotte Quersuche mit hoher Nase. Ist das</a:t>
            </a:r>
          </a:p>
          <a:p>
            <a:r>
              <a:rPr lang="de-DE" dirty="0"/>
              <a:t>     Federwild geortet, zeigen sie festes Vorstehen.</a:t>
            </a:r>
          </a:p>
          <a:p>
            <a:pPr marL="285750" indent="-285750">
              <a:buFontTx/>
              <a:buChar char="-"/>
            </a:pPr>
            <a:r>
              <a:rPr lang="de-DE" b="1" dirty="0"/>
              <a:t>Stöberhunde: </a:t>
            </a:r>
            <a:r>
              <a:rPr lang="de-DE" dirty="0"/>
              <a:t>z.B. Spaniels</a:t>
            </a:r>
          </a:p>
          <a:p>
            <a:r>
              <a:rPr lang="de-DE" dirty="0"/>
              <a:t>     Arbeiten vor dem Schuss. Stöbern flink und akribisch mit der Nase</a:t>
            </a:r>
          </a:p>
          <a:p>
            <a:pPr marL="285750" indent="-285750">
              <a:buFontTx/>
              <a:buChar char="-"/>
            </a:pPr>
            <a:r>
              <a:rPr lang="de-DE" b="1" dirty="0"/>
              <a:t>Retriever</a:t>
            </a:r>
          </a:p>
          <a:p>
            <a:r>
              <a:rPr lang="de-DE" dirty="0"/>
              <a:t>     Für die Arbeit nach dem Schuss; apportiert das gefallene Wild.</a:t>
            </a:r>
          </a:p>
          <a:p>
            <a:endParaRPr lang="de-DE" dirty="0"/>
          </a:p>
          <a:p>
            <a:r>
              <a:rPr lang="de-DE" dirty="0"/>
              <a:t>Grundsätzlich haben Hunde, die vor dem Schuss arbeiten, einen höheren Radius, als Hunde, die nach dem Schuss arbeiten und auf die Anweisung Ihres Jägers warten müssen.</a:t>
            </a:r>
          </a:p>
          <a:p>
            <a:pPr marL="285750" indent="-285750">
              <a:buFontTx/>
              <a:buChar char="-"/>
            </a:pPr>
            <a:endParaRPr lang="de-DE" dirty="0"/>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
        <p:nvSpPr>
          <p:cNvPr id="7" name="Rechteck 6">
            <a:extLst>
              <a:ext uri="{FF2B5EF4-FFF2-40B4-BE49-F238E27FC236}">
                <a16:creationId xmlns:a16="http://schemas.microsoft.com/office/drawing/2014/main" id="{5EEF006F-4ECE-4775-8220-5565ECF100C5}"/>
              </a:ext>
            </a:extLst>
          </p:cNvPr>
          <p:cNvSpPr/>
          <p:nvPr/>
        </p:nvSpPr>
        <p:spPr>
          <a:xfrm>
            <a:off x="909147" y="677653"/>
            <a:ext cx="2364750" cy="369332"/>
          </a:xfrm>
          <a:prstGeom prst="rect">
            <a:avLst/>
          </a:prstGeom>
        </p:spPr>
        <p:txBody>
          <a:bodyPr wrap="none">
            <a:spAutoFit/>
          </a:bodyPr>
          <a:lstStyle/>
          <a:p>
            <a:r>
              <a:rPr lang="de-DE" b="1" u="sng" dirty="0">
                <a:sym typeface="Wingdings" panose="05000000000000000000" pitchFamily="2" charset="2"/>
              </a:rPr>
              <a:t>3. Jagdhundetypen</a:t>
            </a:r>
          </a:p>
        </p:txBody>
      </p:sp>
    </p:spTree>
    <p:extLst>
      <p:ext uri="{BB962C8B-B14F-4D97-AF65-F5344CB8AC3E}">
        <p14:creationId xmlns:p14="http://schemas.microsoft.com/office/powerpoint/2010/main" val="309144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9ECD9BF-9BB2-422F-A0E4-EE17FBA65388}"/>
              </a:ext>
            </a:extLst>
          </p:cNvPr>
          <p:cNvSpPr/>
          <p:nvPr/>
        </p:nvSpPr>
        <p:spPr>
          <a:xfrm>
            <a:off x="667768" y="1152883"/>
            <a:ext cx="6096000" cy="646331"/>
          </a:xfrm>
          <a:prstGeom prst="rect">
            <a:avLst/>
          </a:prstGeom>
        </p:spPr>
        <p:txBody>
          <a:bodyPr>
            <a:spAutoFit/>
          </a:bodyPr>
          <a:lstStyle/>
          <a:p>
            <a:pPr marL="285750" indent="-285750">
              <a:buFontTx/>
              <a:buChar char="-"/>
            </a:pPr>
            <a:endParaRPr lang="de-DE" dirty="0">
              <a:sym typeface="Wingdings" panose="05000000000000000000" pitchFamily="2" charset="2"/>
            </a:endParaRPr>
          </a:p>
          <a:p>
            <a:pPr marL="285750" indent="-285750">
              <a:buFontTx/>
              <a:buChar char="-"/>
            </a:pPr>
            <a:endParaRPr lang="de-DE" dirty="0">
              <a:sym typeface="Wingdings" panose="05000000000000000000" pitchFamily="2" charset="2"/>
            </a:endParaRPr>
          </a:p>
        </p:txBody>
      </p:sp>
      <p:sp>
        <p:nvSpPr>
          <p:cNvPr id="4" name="Rechteck 3">
            <a:extLst>
              <a:ext uri="{FF2B5EF4-FFF2-40B4-BE49-F238E27FC236}">
                <a16:creationId xmlns:a16="http://schemas.microsoft.com/office/drawing/2014/main" id="{3D40E4DD-933A-4AB8-BA17-1AF806F81028}"/>
              </a:ext>
            </a:extLst>
          </p:cNvPr>
          <p:cNvSpPr/>
          <p:nvPr/>
        </p:nvSpPr>
        <p:spPr>
          <a:xfrm>
            <a:off x="864793" y="992570"/>
            <a:ext cx="10462414" cy="4524315"/>
          </a:xfrm>
          <a:prstGeom prst="rect">
            <a:avLst/>
          </a:prstGeom>
        </p:spPr>
        <p:txBody>
          <a:bodyPr wrap="square">
            <a:spAutoFit/>
          </a:bodyPr>
          <a:lstStyle/>
          <a:p>
            <a:r>
              <a:rPr lang="de-DE" b="1" dirty="0"/>
              <a:t>Selbstständige Jagdhelfer, die v.a. außer Sicht arbeiten und eigene Entscheidungen treffen müssen:</a:t>
            </a:r>
          </a:p>
          <a:p>
            <a:endParaRPr lang="de-DE" dirty="0"/>
          </a:p>
          <a:p>
            <a:pPr marL="285750" indent="-285750">
              <a:buFontTx/>
              <a:buChar char="-"/>
            </a:pPr>
            <a:r>
              <a:rPr lang="de-DE" b="1" dirty="0"/>
              <a:t>Teckel und Terrier</a:t>
            </a:r>
          </a:p>
          <a:p>
            <a:r>
              <a:rPr lang="de-DE" dirty="0"/>
              <a:t>    Müssen am wehrhaften Wild eigene Entscheidungen treffen.</a:t>
            </a:r>
          </a:p>
          <a:p>
            <a:r>
              <a:rPr lang="de-DE" dirty="0"/>
              <a:t>    Diese Hunde bekommen ein persönliches Problem mit dem Beuteobjekt. </a:t>
            </a:r>
          </a:p>
          <a:p>
            <a:r>
              <a:rPr lang="de-DE" dirty="0"/>
              <a:t>    Hier vermischt sich Aggression mit Beutefangverhalten.</a:t>
            </a:r>
          </a:p>
          <a:p>
            <a:pPr marL="285750" indent="-285750">
              <a:buFontTx/>
              <a:buChar char="-"/>
            </a:pPr>
            <a:r>
              <a:rPr lang="de-DE" b="1" dirty="0"/>
              <a:t>Bracken</a:t>
            </a:r>
          </a:p>
          <a:p>
            <a:r>
              <a:rPr lang="de-DE" dirty="0"/>
              <a:t>    verfolgen lautstark eine Spur, bis Hase in Einstand zurückkehrt und dort vom Jäger erlegt </a:t>
            </a:r>
          </a:p>
          <a:p>
            <a:r>
              <a:rPr lang="de-DE" dirty="0"/>
              <a:t>    werden kann. Großer Radius.</a:t>
            </a:r>
          </a:p>
          <a:p>
            <a:pPr marL="285750" indent="-285750">
              <a:buFontTx/>
              <a:buChar char="-"/>
            </a:pPr>
            <a:r>
              <a:rPr lang="de-DE" b="1" dirty="0"/>
              <a:t>Schweißhunde</a:t>
            </a:r>
          </a:p>
          <a:p>
            <a:r>
              <a:rPr lang="de-DE" dirty="0"/>
              <a:t>    Suchen krank geschossenes Schalenwild auf seiner Wundfährte nach.</a:t>
            </a:r>
          </a:p>
          <a:p>
            <a:pPr marL="285750" indent="-285750">
              <a:buFontTx/>
              <a:buChar char="-"/>
            </a:pPr>
            <a:r>
              <a:rPr lang="de-DE" b="1" dirty="0"/>
              <a:t>Windhunde</a:t>
            </a:r>
          </a:p>
          <a:p>
            <a:r>
              <a:rPr lang="de-DE" dirty="0"/>
              <a:t>    Jagen rein auf Sicht, haben extrem weites Sichtfeld.</a:t>
            </a:r>
          </a:p>
          <a:p>
            <a:pPr marL="285750" indent="-285750">
              <a:buFontTx/>
              <a:buChar char="-"/>
            </a:pPr>
            <a:endParaRPr lang="de-DE" dirty="0"/>
          </a:p>
          <a:p>
            <a:pPr marL="285750" indent="-285750">
              <a:buFontTx/>
              <a:buChar char="-"/>
            </a:pPr>
            <a:endParaRPr lang="de-DE" dirty="0"/>
          </a:p>
        </p:txBody>
      </p:sp>
      <p:sp>
        <p:nvSpPr>
          <p:cNvPr id="2" name="Rechteck 1">
            <a:extLst>
              <a:ext uri="{FF2B5EF4-FFF2-40B4-BE49-F238E27FC236}">
                <a16:creationId xmlns:a16="http://schemas.microsoft.com/office/drawing/2014/main" id="{35B864F8-D1D9-40CE-8CAA-0B5D31380DD4}"/>
              </a:ext>
            </a:extLst>
          </p:cNvPr>
          <p:cNvSpPr/>
          <p:nvPr/>
        </p:nvSpPr>
        <p:spPr>
          <a:xfrm>
            <a:off x="-237112" y="2441897"/>
            <a:ext cx="4170948" cy="646331"/>
          </a:xfrm>
          <a:prstGeom prst="rect">
            <a:avLst/>
          </a:prstGeom>
        </p:spPr>
        <p:txBody>
          <a:bodyPr wrap="square">
            <a:spAutoFit/>
          </a:bodyPr>
          <a:lstStyle/>
          <a:p>
            <a:br>
              <a:rPr lang="de-DE" dirty="0"/>
            </a:br>
            <a:endParaRPr lang="de-DE" dirty="0"/>
          </a:p>
        </p:txBody>
      </p:sp>
      <p:sp>
        <p:nvSpPr>
          <p:cNvPr id="5" name="Rechteck 4">
            <a:extLst>
              <a:ext uri="{FF2B5EF4-FFF2-40B4-BE49-F238E27FC236}">
                <a16:creationId xmlns:a16="http://schemas.microsoft.com/office/drawing/2014/main" id="{959BD65D-B9BE-4616-9FA7-F46D8703AA41}"/>
              </a:ext>
            </a:extLst>
          </p:cNvPr>
          <p:cNvSpPr/>
          <p:nvPr/>
        </p:nvSpPr>
        <p:spPr>
          <a:xfrm>
            <a:off x="6203711" y="2460933"/>
            <a:ext cx="6096000" cy="923330"/>
          </a:xfrm>
          <a:prstGeom prst="rect">
            <a:avLst/>
          </a:prstGeom>
        </p:spPr>
        <p:txBody>
          <a:bodyPr>
            <a:spAutoFit/>
          </a:bodyPr>
          <a:lstStyle/>
          <a:p>
            <a:endParaRPr lang="de-DE" dirty="0"/>
          </a:p>
          <a:p>
            <a:br>
              <a:rPr lang="de-DE" dirty="0"/>
            </a:br>
            <a:endParaRPr lang="de-DE" dirty="0"/>
          </a:p>
        </p:txBody>
      </p:sp>
    </p:spTree>
    <p:extLst>
      <p:ext uri="{BB962C8B-B14F-4D97-AF65-F5344CB8AC3E}">
        <p14:creationId xmlns:p14="http://schemas.microsoft.com/office/powerpoint/2010/main" val="215391698"/>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0</TotalTime>
  <Words>1228</Words>
  <Application>Microsoft Macintosh PowerPoint</Application>
  <PresentationFormat>Breitbild</PresentationFormat>
  <Paragraphs>209</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Century Gothic</vt:lpstr>
      <vt:lpstr>Ink Free</vt:lpstr>
      <vt:lpstr>Roboto Condensed</vt:lpstr>
      <vt:lpstr>Times New Roman</vt:lpstr>
      <vt:lpstr>Galerie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Ignorieren vs. Abgrenzen</dc:title>
  <dc:creator>Verena</dc:creator>
  <cp:lastModifiedBy>Verena Koch</cp:lastModifiedBy>
  <cp:revision>160</cp:revision>
  <cp:lastPrinted>2022-02-16T06:56:47Z</cp:lastPrinted>
  <dcterms:created xsi:type="dcterms:W3CDTF">2022-02-02T11:50:53Z</dcterms:created>
  <dcterms:modified xsi:type="dcterms:W3CDTF">2023-11-15T20:23:25Z</dcterms:modified>
</cp:coreProperties>
</file>