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5"/>
  </p:notesMasterIdLst>
  <p:sldIdLst>
    <p:sldId id="256" r:id="rId2"/>
    <p:sldId id="257" r:id="rId3"/>
    <p:sldId id="258" r:id="rId4"/>
    <p:sldId id="259" r:id="rId5"/>
    <p:sldId id="260" r:id="rId6"/>
    <p:sldId id="261" r:id="rId7"/>
    <p:sldId id="270" r:id="rId8"/>
    <p:sldId id="266" r:id="rId9"/>
    <p:sldId id="268" r:id="rId10"/>
    <p:sldId id="269" r:id="rId11"/>
    <p:sldId id="272" r:id="rId12"/>
    <p:sldId id="273" r:id="rId13"/>
    <p:sldId id="271" r:id="rId14"/>
    <p:sldId id="267" r:id="rId15"/>
    <p:sldId id="262" r:id="rId16"/>
    <p:sldId id="263" r:id="rId17"/>
    <p:sldId id="274" r:id="rId18"/>
    <p:sldId id="264" r:id="rId19"/>
    <p:sldId id="279" r:id="rId20"/>
    <p:sldId id="282" r:id="rId21"/>
    <p:sldId id="281" r:id="rId22"/>
    <p:sldId id="278" r:id="rId23"/>
    <p:sldId id="277" r:id="rId24"/>
    <p:sldId id="280" r:id="rId25"/>
    <p:sldId id="265" r:id="rId26"/>
    <p:sldId id="276" r:id="rId27"/>
    <p:sldId id="285" r:id="rId28"/>
    <p:sldId id="284" r:id="rId29"/>
    <p:sldId id="283" r:id="rId30"/>
    <p:sldId id="275" r:id="rId31"/>
    <p:sldId id="286" r:id="rId32"/>
    <p:sldId id="287" r:id="rId33"/>
    <p:sldId id="288" r:id="rId34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400" rtl="0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1pPr>
    <a:lvl2pPr marL="0" marR="0" indent="457200" algn="ctr" defTabSz="2438400" rtl="0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2pPr>
    <a:lvl3pPr marL="0" marR="0" indent="914400" algn="ctr" defTabSz="2438400" rtl="0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3pPr>
    <a:lvl4pPr marL="0" marR="0" indent="1371600" algn="ctr" defTabSz="2438400" rtl="0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4pPr>
    <a:lvl5pPr marL="0" marR="0" indent="1828800" algn="ctr" defTabSz="2438400" rtl="0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5pPr>
    <a:lvl6pPr marL="0" marR="0" indent="2286000" algn="ctr" defTabSz="2438400" rtl="0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6pPr>
    <a:lvl7pPr marL="0" marR="0" indent="2743200" algn="ctr" defTabSz="2438400" rtl="0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7pPr>
    <a:lvl8pPr marL="0" marR="0" indent="3200400" algn="ctr" defTabSz="2438400" rtl="0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8pPr>
    <a:lvl9pPr marL="0" marR="0" indent="3657600" algn="ctr" defTabSz="2438400" rtl="0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EA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Avenir Next Regular"/>
          <a:ea typeface="Avenir Next Regular"/>
          <a:cs typeface="Avenir Next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Avenir Next Regular"/>
          <a:ea typeface="Avenir Next Regular"/>
          <a:cs typeface="Avenir Next Regular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Avenir Next Regular"/>
          <a:ea typeface="Avenir Next Regular"/>
          <a:cs typeface="Avenir Next Regular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hueOff val="-217956"/>
              <a:satOff val="14368"/>
              <a:lumOff val="17764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venir Next Regular"/>
          <a:ea typeface="Avenir Next Regular"/>
          <a:cs typeface="Avenir Next Regular"/>
        </a:font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CEEEE"/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571091"/>
              <a:satOff val="15926"/>
              <a:lumOff val="22314"/>
            </a:schemeClr>
          </a:solidFill>
        </a:fill>
      </a:tcStyle>
    </a:firstCol>
    <a:lastRow>
      <a:tcTxStyle b="off" i="off">
        <a:font>
          <a:latin typeface="Avenir Next Regular"/>
          <a:ea typeface="Avenir Next Regular"/>
          <a:cs typeface="Avenir Next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45B43B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45B43B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venir Next Regular"/>
          <a:ea typeface="Avenir Next Regular"/>
          <a:cs typeface="Avenir Next Regular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chemeClr val="accent4">
              <a:hueOff val="349036"/>
              <a:lumOff val="17111"/>
            </a:schemeClr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BD17"/>
          </a:solidFill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FBD17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8A2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venir Next Regular"/>
          <a:ea typeface="Avenir Next Regular"/>
          <a:cs typeface="Avenir Next Regular"/>
        </a:font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CEEEF"/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32C5B9"/>
          </a:solidFill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38100" cap="flat">
              <a:solidFill>
                <a:schemeClr val="accent2">
                  <a:hueOff val="240640"/>
                  <a:satOff val="2542"/>
                  <a:lumOff val="-13198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chemeClr val="accent2">
              <a:hueOff val="240640"/>
              <a:satOff val="2542"/>
              <a:lumOff val="-13198"/>
            </a:schemeClr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venir Next Regular"/>
          <a:ea typeface="Avenir Next Regular"/>
          <a:cs typeface="Avenir Next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F"/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26" d="100"/>
          <a:sy n="26" d="100"/>
        </p:scale>
        <p:origin x="116" y="9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9" name="Shape 14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r und Datum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19200" y="11986162"/>
            <a:ext cx="21945599" cy="605791"/>
          </a:xfrm>
          <a:prstGeom prst="rect">
            <a:avLst/>
          </a:prstGeom>
        </p:spPr>
        <p:txBody>
          <a:bodyPr/>
          <a:lstStyle>
            <a:lvl1pPr marL="0" indent="0" algn="ctr" defTabSz="808990">
              <a:lnSpc>
                <a:spcPct val="100000"/>
              </a:lnSpc>
              <a:spcBef>
                <a:spcPts val="0"/>
              </a:spcBef>
              <a:buSzTx/>
              <a:buNone/>
              <a:defRPr sz="2940" spc="-29"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</a:lstStyle>
          <a:p>
            <a:r>
              <a:t>Autor und Datum</a:t>
            </a:r>
          </a:p>
        </p:txBody>
      </p:sp>
      <p:sp>
        <p:nvSpPr>
          <p:cNvPr id="12" name="Titel der Präsentation"/>
          <p:cNvSpPr txBox="1">
            <a:spLocks noGrp="1"/>
          </p:cNvSpPr>
          <p:nvPr>
            <p:ph type="title" hasCustomPrompt="1"/>
          </p:nvPr>
        </p:nvSpPr>
        <p:spPr>
          <a:xfrm>
            <a:off x="1219200" y="3543300"/>
            <a:ext cx="21945600" cy="4267200"/>
          </a:xfrm>
          <a:prstGeom prst="rect">
            <a:avLst/>
          </a:prstGeom>
        </p:spPr>
        <p:txBody>
          <a:bodyPr anchor="b"/>
          <a:lstStyle>
            <a:lvl1pPr>
              <a:defRPr sz="12800" spc="-128"/>
            </a:lvl1pPr>
          </a:lstStyle>
          <a:p>
            <a:r>
              <a:t>Titel der Präsentation</a:t>
            </a:r>
          </a:p>
        </p:txBody>
      </p:sp>
      <p:sp>
        <p:nvSpPr>
          <p:cNvPr id="13" name="Textebene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19200" y="7567579"/>
            <a:ext cx="21945600" cy="225059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6000" spc="-59"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  <a:lvl2pPr marL="0" indent="4572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6000" spc="-59">
                <a:latin typeface="Avenir Next Demi Bold"/>
                <a:ea typeface="Avenir Next Demi Bold"/>
                <a:cs typeface="Avenir Next Demi Bold"/>
                <a:sym typeface="Avenir Next Demi Bold"/>
              </a:defRPr>
            </a:lvl2pPr>
            <a:lvl3pPr marL="0" indent="9144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6000" spc="-59">
                <a:latin typeface="Avenir Next Demi Bold"/>
                <a:ea typeface="Avenir Next Demi Bold"/>
                <a:cs typeface="Avenir Next Demi Bold"/>
                <a:sym typeface="Avenir Next Demi Bold"/>
              </a:defRPr>
            </a:lvl3pPr>
            <a:lvl4pPr marL="0" indent="13716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6000" spc="-59">
                <a:latin typeface="Avenir Next Demi Bold"/>
                <a:ea typeface="Avenir Next Demi Bold"/>
                <a:cs typeface="Avenir Next Demi Bold"/>
                <a:sym typeface="Avenir Next Demi Bold"/>
              </a:defRPr>
            </a:lvl4pPr>
            <a:lvl5pPr marL="0" indent="18288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6000" spc="-59">
                <a:latin typeface="Avenir Next Demi Bold"/>
                <a:ea typeface="Avenir Next Demi Bold"/>
                <a:cs typeface="Avenir Next Demi Bold"/>
                <a:sym typeface="Avenir Next Demi Bold"/>
              </a:defRPr>
            </a:lvl5pPr>
          </a:lstStyle>
          <a:p>
            <a:r>
              <a:t>Präsentationsuntertitel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11991339" y="12684760"/>
            <a:ext cx="408941" cy="4445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akt (groß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Fakte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19200" y="8462239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792479">
              <a:lnSpc>
                <a:spcPct val="100000"/>
              </a:lnSpc>
              <a:spcBef>
                <a:spcPts val="0"/>
              </a:spcBef>
              <a:buSzTx/>
              <a:buNone/>
              <a:defRPr sz="4224" spc="-42"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</a:lstStyle>
          <a:p>
            <a:r>
              <a:t>Fakten</a:t>
            </a:r>
          </a:p>
        </p:txBody>
      </p:sp>
      <p:sp>
        <p:nvSpPr>
          <p:cNvPr id="107" name="Textebene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19200" y="4214484"/>
            <a:ext cx="21945600" cy="4269708"/>
          </a:xfrm>
          <a:prstGeom prst="rect">
            <a:avLst/>
          </a:prstGeom>
        </p:spPr>
        <p:txBody>
          <a:bodyPr anchor="b"/>
          <a:lstStyle>
            <a:lvl1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1pPr>
            <a:lvl2pPr marL="0" indent="4572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2pPr>
            <a:lvl3pPr marL="0" indent="9144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3pPr>
            <a:lvl4pPr marL="0" indent="13716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4pPr>
            <a:lvl5pPr marL="0" indent="18288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5pPr>
          </a:lstStyle>
          <a:p>
            <a:r>
              <a:t>100 %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08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Z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Quellenangab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19200" y="11100053"/>
            <a:ext cx="21945602" cy="832613"/>
          </a:xfrm>
          <a:prstGeom prst="rect">
            <a:avLst/>
          </a:prstGeom>
        </p:spPr>
        <p:txBody>
          <a:bodyPr anchor="ctr"/>
          <a:lstStyle>
            <a:lvl1pPr marL="0" indent="0" algn="ctr" defTabSz="792479">
              <a:lnSpc>
                <a:spcPct val="100000"/>
              </a:lnSpc>
              <a:spcBef>
                <a:spcPts val="0"/>
              </a:spcBef>
              <a:buSzTx/>
              <a:buNone/>
              <a:defRPr sz="4224" spc="-42"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</a:lstStyle>
          <a:p>
            <a:r>
              <a:t>Quellenangabe</a:t>
            </a:r>
          </a:p>
        </p:txBody>
      </p:sp>
      <p:sp>
        <p:nvSpPr>
          <p:cNvPr id="116" name="Textebene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19200" y="4178300"/>
            <a:ext cx="21945600" cy="4416425"/>
          </a:xfrm>
          <a:prstGeom prst="rect">
            <a:avLst/>
          </a:prstGeom>
        </p:spPr>
        <p:txBody>
          <a:bodyPr anchor="ctr"/>
          <a:lstStyle>
            <a:lvl1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1pPr>
            <a:lvl2pPr marL="0" indent="4572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2pPr>
            <a:lvl3pPr marL="0" indent="9144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3pPr>
            <a:lvl4pPr marL="0" indent="13716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4pPr>
            <a:lvl5pPr marL="0" indent="18288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5pPr>
          </a:lstStyle>
          <a:p>
            <a:r>
              <a:t>„Bemerkenswert“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7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11991339" y="12684760"/>
            <a:ext cx="408941" cy="4445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3 Stü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941297804_1296x1457.jpg"/>
          <p:cNvSpPr>
            <a:spLocks noGrp="1"/>
          </p:cNvSpPr>
          <p:nvPr>
            <p:ph type="pic" sz="quarter" idx="21"/>
          </p:nvPr>
        </p:nvSpPr>
        <p:spPr>
          <a:xfrm>
            <a:off x="15744825" y="5581752"/>
            <a:ext cx="7365408" cy="828040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5" name="915009552_2264x1509.jpg"/>
          <p:cNvSpPr>
            <a:spLocks noGrp="1"/>
          </p:cNvSpPr>
          <p:nvPr>
            <p:ph type="pic" sz="quarter" idx="22"/>
          </p:nvPr>
        </p:nvSpPr>
        <p:spPr>
          <a:xfrm>
            <a:off x="15363825" y="1270000"/>
            <a:ext cx="8115300" cy="540900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6" name="740519873_3318x2212.jpg"/>
          <p:cNvSpPr>
            <a:spLocks noGrp="1"/>
          </p:cNvSpPr>
          <p:nvPr>
            <p:ph type="pic" idx="23"/>
          </p:nvPr>
        </p:nvSpPr>
        <p:spPr>
          <a:xfrm>
            <a:off x="-63500" y="1270000"/>
            <a:ext cx="16764000" cy="1117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7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11991339" y="12684760"/>
            <a:ext cx="408941" cy="4445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740519873_3318x2212.jpg"/>
          <p:cNvSpPr>
            <a:spLocks noGrp="1"/>
          </p:cNvSpPr>
          <p:nvPr>
            <p:ph type="pic" idx="21"/>
          </p:nvPr>
        </p:nvSpPr>
        <p:spPr>
          <a:xfrm>
            <a:off x="1270000" y="-423334"/>
            <a:ext cx="21844000" cy="1456266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35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11991339" y="12684760"/>
            <a:ext cx="408941" cy="4445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11991339" y="12684760"/>
            <a:ext cx="408941" cy="4445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 &amp; Fo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olientitel"/>
          <p:cNvSpPr txBox="1">
            <a:spLocks noGrp="1"/>
          </p:cNvSpPr>
          <p:nvPr>
            <p:ph type="title" hasCustomPrompt="1"/>
          </p:nvPr>
        </p:nvSpPr>
        <p:spPr>
          <a:xfrm>
            <a:off x="1215495" y="4585102"/>
            <a:ext cx="9757338" cy="2540001"/>
          </a:xfrm>
          <a:prstGeom prst="rect">
            <a:avLst/>
          </a:prstGeom>
        </p:spPr>
        <p:txBody>
          <a:bodyPr anchor="b"/>
          <a:lstStyle/>
          <a:p>
            <a:r>
              <a:t>Folientitel</a:t>
            </a:r>
          </a:p>
        </p:txBody>
      </p:sp>
      <p:sp>
        <p:nvSpPr>
          <p:cNvPr id="33" name="Bild"/>
          <p:cNvSpPr>
            <a:spLocks noGrp="1"/>
          </p:cNvSpPr>
          <p:nvPr>
            <p:ph type="pic" idx="21"/>
          </p:nvPr>
        </p:nvSpPr>
        <p:spPr>
          <a:xfrm>
            <a:off x="9283700" y="1270000"/>
            <a:ext cx="16751300" cy="1117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4" name="Textebene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19200" y="7016750"/>
            <a:ext cx="9753600" cy="5416550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  <a:lvl2pPr marL="0" indent="4572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Avenir Next Demi Bold"/>
                <a:ea typeface="Avenir Next Demi Bold"/>
                <a:cs typeface="Avenir Next Demi Bold"/>
                <a:sym typeface="Avenir Next Demi Bold"/>
              </a:defRPr>
            </a:lvl2pPr>
            <a:lvl3pPr marL="0" indent="9144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Avenir Next Demi Bold"/>
                <a:ea typeface="Avenir Next Demi Bold"/>
                <a:cs typeface="Avenir Next Demi Bold"/>
                <a:sym typeface="Avenir Next Demi Bold"/>
              </a:defRPr>
            </a:lvl3pPr>
            <a:lvl4pPr marL="0" indent="13716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Avenir Next Demi Bold"/>
                <a:ea typeface="Avenir Next Demi Bold"/>
                <a:cs typeface="Avenir Next Demi Bold"/>
                <a:sym typeface="Avenir Next Demi Bold"/>
              </a:defRPr>
            </a:lvl4pPr>
            <a:lvl5pPr marL="0" indent="18288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Avenir Next Demi Bold"/>
                <a:ea typeface="Avenir Next Demi Bold"/>
                <a:cs typeface="Avenir Next Demi Bold"/>
                <a:sym typeface="Avenir Next Demi Bold"/>
              </a:defRPr>
            </a:lvl5pPr>
          </a:lstStyle>
          <a:p>
            <a:r>
              <a:t>Folien-Untertitel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5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 &amp; Punk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Folientitel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Folientitel</a:t>
            </a:r>
          </a:p>
        </p:txBody>
      </p:sp>
      <p:sp>
        <p:nvSpPr>
          <p:cNvPr id="43" name="Textebene 1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 für Folienpunkt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4" name="Folien-Untertitel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19200" y="2384648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792479">
              <a:lnSpc>
                <a:spcPct val="100000"/>
              </a:lnSpc>
              <a:spcBef>
                <a:spcPts val="0"/>
              </a:spcBef>
              <a:buSzTx/>
              <a:buNone/>
              <a:defRPr sz="4224" spc="-42"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</a:lstStyle>
          <a:p>
            <a:r>
              <a:t>Folien-Untertitel</a:t>
            </a:r>
          </a:p>
        </p:txBody>
      </p:sp>
      <p:sp>
        <p:nvSpPr>
          <p:cNvPr id="45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unk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extebene 1…"/>
          <p:cNvSpPr txBox="1">
            <a:spLocks noGrp="1"/>
          </p:cNvSpPr>
          <p:nvPr>
            <p:ph type="body" idx="1" hasCustomPrompt="1"/>
          </p:nvPr>
        </p:nvSpPr>
        <p:spPr>
          <a:xfrm>
            <a:off x="1219200" y="4013200"/>
            <a:ext cx="21945600" cy="8487148"/>
          </a:xfrm>
          <a:prstGeom prst="rect">
            <a:avLst/>
          </a:prstGeom>
        </p:spPr>
        <p:txBody>
          <a:bodyPr numCol="2" spcCol="2558384"/>
          <a:lstStyle/>
          <a:p>
            <a:r>
              <a:t>Text für Folienpunkt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3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11991339" y="12684760"/>
            <a:ext cx="408941" cy="4445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, Punkte &amp;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Folientitel"/>
          <p:cNvSpPr txBox="1">
            <a:spLocks noGrp="1"/>
          </p:cNvSpPr>
          <p:nvPr>
            <p:ph type="title" hasCustomPrompt="1"/>
          </p:nvPr>
        </p:nvSpPr>
        <p:spPr>
          <a:xfrm>
            <a:off x="1219200" y="774700"/>
            <a:ext cx="9753600" cy="1600200"/>
          </a:xfrm>
          <a:prstGeom prst="rect">
            <a:avLst/>
          </a:prstGeom>
        </p:spPr>
        <p:txBody>
          <a:bodyPr/>
          <a:lstStyle/>
          <a:p>
            <a:r>
              <a:t>Folientitel</a:t>
            </a:r>
          </a:p>
        </p:txBody>
      </p:sp>
      <p:sp>
        <p:nvSpPr>
          <p:cNvPr id="61" name="Bild"/>
          <p:cNvSpPr>
            <a:spLocks noGrp="1"/>
          </p:cNvSpPr>
          <p:nvPr>
            <p:ph type="pic" idx="21"/>
          </p:nvPr>
        </p:nvSpPr>
        <p:spPr>
          <a:xfrm>
            <a:off x="12192644" y="718588"/>
            <a:ext cx="10972801" cy="1232962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2" name="Folien-Untertitel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219200" y="2387600"/>
            <a:ext cx="9757569" cy="832612"/>
          </a:xfrm>
          <a:prstGeom prst="rect">
            <a:avLst/>
          </a:prstGeom>
        </p:spPr>
        <p:txBody>
          <a:bodyPr/>
          <a:lstStyle>
            <a:lvl1pPr marL="0" indent="0" algn="ctr" defTabSz="792479">
              <a:lnSpc>
                <a:spcPct val="100000"/>
              </a:lnSpc>
              <a:spcBef>
                <a:spcPts val="0"/>
              </a:spcBef>
              <a:buSzTx/>
              <a:buNone/>
              <a:defRPr sz="4224" spc="-42"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</a:lstStyle>
          <a:p>
            <a:r>
              <a:t>Folien-Untertitel</a:t>
            </a:r>
          </a:p>
        </p:txBody>
      </p:sp>
      <p:sp>
        <p:nvSpPr>
          <p:cNvPr id="63" name="Textebene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19200" y="4023221"/>
            <a:ext cx="9757569" cy="8384679"/>
          </a:xfrm>
          <a:prstGeom prst="rect">
            <a:avLst/>
          </a:prstGeom>
        </p:spPr>
        <p:txBody>
          <a:bodyPr/>
          <a:lstStyle/>
          <a:p>
            <a:r>
              <a:t>Text für Folienpunkt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4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11993880" y="12684760"/>
            <a:ext cx="408941" cy="4445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bschni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itel des Abschnitts"/>
          <p:cNvSpPr txBox="1">
            <a:spLocks noGrp="1"/>
          </p:cNvSpPr>
          <p:nvPr>
            <p:ph type="title" hasCustomPrompt="1"/>
          </p:nvPr>
        </p:nvSpPr>
        <p:spPr>
          <a:xfrm>
            <a:off x="1219200" y="3242270"/>
            <a:ext cx="21945600" cy="6604001"/>
          </a:xfrm>
          <a:prstGeom prst="rect">
            <a:avLst/>
          </a:prstGeom>
        </p:spPr>
        <p:txBody>
          <a:bodyPr anchor="ctr"/>
          <a:lstStyle>
            <a:lvl1pPr>
              <a:defRPr sz="12800" spc="0"/>
            </a:lvl1pPr>
          </a:lstStyle>
          <a:p>
            <a:r>
              <a:t>Titel des Abschnitts</a:t>
            </a:r>
          </a:p>
        </p:txBody>
      </p:sp>
      <p:sp>
        <p:nvSpPr>
          <p:cNvPr id="72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11991339" y="12684760"/>
            <a:ext cx="408941" cy="4445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Folientitel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Folientitel</a:t>
            </a:r>
          </a:p>
        </p:txBody>
      </p:sp>
      <p:sp>
        <p:nvSpPr>
          <p:cNvPr id="80" name="Folien-Untertitel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19200" y="2384648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792479">
              <a:lnSpc>
                <a:spcPct val="100000"/>
              </a:lnSpc>
              <a:spcBef>
                <a:spcPts val="0"/>
              </a:spcBef>
              <a:buSzTx/>
              <a:buNone/>
              <a:defRPr sz="4224" spc="-42"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</a:lstStyle>
          <a:p>
            <a:r>
              <a:t>Folien-Untertitel</a:t>
            </a:r>
          </a:p>
        </p:txBody>
      </p:sp>
      <p:sp>
        <p:nvSpPr>
          <p:cNvPr id="81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11991339" y="12684760"/>
            <a:ext cx="408941" cy="4445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Agenda-Titel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Agenda-Titel</a:t>
            </a:r>
          </a:p>
        </p:txBody>
      </p:sp>
      <p:sp>
        <p:nvSpPr>
          <p:cNvPr id="89" name="Textebene 1…"/>
          <p:cNvSpPr txBox="1">
            <a:spLocks noGrp="1"/>
          </p:cNvSpPr>
          <p:nvPr>
            <p:ph type="body" idx="1" hasCustomPrompt="1"/>
          </p:nvPr>
        </p:nvSpPr>
        <p:spPr>
          <a:xfrm>
            <a:off x="1219200" y="4013200"/>
            <a:ext cx="21945600" cy="8385548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buSzTx/>
              <a:buNone/>
              <a:defRPr sz="6800" spc="-136">
                <a:latin typeface="Canela Deck Regular"/>
                <a:ea typeface="Canela Deck Regular"/>
                <a:cs typeface="Canela Deck Regular"/>
                <a:sym typeface="Canela Deck Regular"/>
              </a:defRPr>
            </a:lvl1pPr>
            <a:lvl2pPr marL="0" indent="457200" defTabSz="825500">
              <a:lnSpc>
                <a:spcPct val="100000"/>
              </a:lnSpc>
              <a:buSzTx/>
              <a:buNone/>
              <a:defRPr sz="6800" spc="-136">
                <a:latin typeface="Canela Deck Regular"/>
                <a:ea typeface="Canela Deck Regular"/>
                <a:cs typeface="Canela Deck Regular"/>
                <a:sym typeface="Canela Deck Regular"/>
              </a:defRPr>
            </a:lvl2pPr>
            <a:lvl3pPr marL="0" indent="914400" defTabSz="825500">
              <a:lnSpc>
                <a:spcPct val="100000"/>
              </a:lnSpc>
              <a:buSzTx/>
              <a:buNone/>
              <a:defRPr sz="6800" spc="-136">
                <a:latin typeface="Canela Deck Regular"/>
                <a:ea typeface="Canela Deck Regular"/>
                <a:cs typeface="Canela Deck Regular"/>
                <a:sym typeface="Canela Deck Regular"/>
              </a:defRPr>
            </a:lvl3pPr>
            <a:lvl4pPr marL="0" indent="1371600" defTabSz="825500">
              <a:lnSpc>
                <a:spcPct val="100000"/>
              </a:lnSpc>
              <a:buSzTx/>
              <a:buNone/>
              <a:defRPr sz="6800" spc="-136">
                <a:latin typeface="Canela Deck Regular"/>
                <a:ea typeface="Canela Deck Regular"/>
                <a:cs typeface="Canela Deck Regular"/>
                <a:sym typeface="Canela Deck Regular"/>
              </a:defRPr>
            </a:lvl4pPr>
            <a:lvl5pPr marL="0" indent="1828800" defTabSz="825500">
              <a:lnSpc>
                <a:spcPct val="100000"/>
              </a:lnSpc>
              <a:buSzTx/>
              <a:buNone/>
              <a:defRPr sz="6800" spc="-136">
                <a:latin typeface="Canela Deck Regular"/>
                <a:ea typeface="Canela Deck Regular"/>
                <a:cs typeface="Canela Deck Regular"/>
                <a:sym typeface="Canela Deck Regular"/>
              </a:defRPr>
            </a:lvl5pPr>
          </a:lstStyle>
          <a:p>
            <a:r>
              <a:t>Agendathemen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0" name="Agenda-Untertitel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19200" y="2387115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792479">
              <a:lnSpc>
                <a:spcPct val="100000"/>
              </a:lnSpc>
              <a:spcBef>
                <a:spcPts val="0"/>
              </a:spcBef>
              <a:buSzTx/>
              <a:buNone/>
              <a:defRPr sz="4224" spc="-42"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</a:lstStyle>
          <a:p>
            <a:r>
              <a:t>Agenda-Untertitel</a:t>
            </a:r>
          </a:p>
        </p:txBody>
      </p:sp>
      <p:sp>
        <p:nvSpPr>
          <p:cNvPr id="91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11991339" y="12684760"/>
            <a:ext cx="408941" cy="4445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ufstel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Textebene 1…"/>
          <p:cNvSpPr txBox="1">
            <a:spLocks noGrp="1"/>
          </p:cNvSpPr>
          <p:nvPr>
            <p:ph type="body" idx="1" hasCustomPrompt="1"/>
          </p:nvPr>
        </p:nvSpPr>
        <p:spPr>
          <a:xfrm>
            <a:off x="1219200" y="3251200"/>
            <a:ext cx="21945600" cy="6604000"/>
          </a:xfrm>
          <a:prstGeom prst="rect">
            <a:avLst/>
          </a:prstGeom>
        </p:spPr>
        <p:txBody>
          <a:bodyPr anchor="ctr"/>
          <a:lstStyle>
            <a:lvl1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1pPr>
            <a:lvl2pPr marL="0" indent="4572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2pPr>
            <a:lvl3pPr marL="0" indent="9144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3pPr>
            <a:lvl4pPr marL="0" indent="13716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4pPr>
            <a:lvl5pPr marL="0" indent="18288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5pPr>
          </a:lstStyle>
          <a:p>
            <a:r>
              <a:t>Aufstellung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9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titel"/>
          <p:cNvSpPr txBox="1">
            <a:spLocks noGrp="1"/>
          </p:cNvSpPr>
          <p:nvPr>
            <p:ph type="title" hasCustomPrompt="1"/>
          </p:nvPr>
        </p:nvSpPr>
        <p:spPr>
          <a:xfrm>
            <a:off x="1219200" y="774700"/>
            <a:ext cx="21945600" cy="1727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Folientitel</a:t>
            </a:r>
          </a:p>
        </p:txBody>
      </p:sp>
      <p:sp>
        <p:nvSpPr>
          <p:cNvPr id="3" name="Textebene 1…"/>
          <p:cNvSpPr txBox="1">
            <a:spLocks noGrp="1"/>
          </p:cNvSpPr>
          <p:nvPr>
            <p:ph type="body" idx="1" hasCustomPrompt="1"/>
          </p:nvPr>
        </p:nvSpPr>
        <p:spPr>
          <a:xfrm>
            <a:off x="1219200" y="4013200"/>
            <a:ext cx="21948577" cy="8483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Text für Folienpunkt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11987530" y="12684760"/>
            <a:ext cx="408941" cy="4445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lnSpc>
                <a:spcPct val="100000"/>
              </a:lnSpc>
              <a:defRPr sz="2000">
                <a:solidFill>
                  <a:srgbClr val="5E5E5E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</p:sldLayoutIdLst>
  <p:transition spd="med"/>
  <p:txStyles>
    <p:titleStyle>
      <a:lvl1pPr marL="0" marR="0" indent="0" algn="ctr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-84" baseline="0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1pPr>
      <a:lvl2pPr marL="0" marR="0" indent="457200" algn="ctr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-84" baseline="0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2pPr>
      <a:lvl3pPr marL="0" marR="0" indent="914400" algn="ctr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-84" baseline="0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3pPr>
      <a:lvl4pPr marL="0" marR="0" indent="1371600" algn="ctr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-84" baseline="0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4pPr>
      <a:lvl5pPr marL="0" marR="0" indent="1828800" algn="ctr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-84" baseline="0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5pPr>
      <a:lvl6pPr marL="0" marR="0" indent="2286000" algn="ctr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-84" baseline="0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6pPr>
      <a:lvl7pPr marL="0" marR="0" indent="2743200" algn="ctr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-84" baseline="0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7pPr>
      <a:lvl8pPr marL="0" marR="0" indent="3200400" algn="ctr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-84" baseline="0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8pPr>
      <a:lvl9pPr marL="0" marR="0" indent="3657600" algn="ctr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-84" baseline="0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9pPr>
    </p:titleStyle>
    <p:bodyStyle>
      <a:lvl1pPr marL="546100" marR="0" indent="-546100" algn="l" defTabSz="2438338" rtl="0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sz="4400" b="0" i="0" u="none" strike="noStrike" cap="none" spc="0" baseline="0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1pPr>
      <a:lvl2pPr marL="1092200" marR="0" indent="-546100" algn="l" defTabSz="2438338" rtl="0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sz="4400" b="0" i="0" u="none" strike="noStrike" cap="none" spc="0" baseline="0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2pPr>
      <a:lvl3pPr marL="1638300" marR="0" indent="-546100" algn="l" defTabSz="2438338" rtl="0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sz="4400" b="0" i="0" u="none" strike="noStrike" cap="none" spc="0" baseline="0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3pPr>
      <a:lvl4pPr marL="2184400" marR="0" indent="-546100" algn="l" defTabSz="2438338" rtl="0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sz="4400" b="0" i="0" u="none" strike="noStrike" cap="none" spc="0" baseline="0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4pPr>
      <a:lvl5pPr marL="2730500" marR="0" indent="-546100" algn="l" defTabSz="2438338" rtl="0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sz="4400" b="0" i="0" u="none" strike="noStrike" cap="none" spc="0" baseline="0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5pPr>
      <a:lvl6pPr marL="3276600" marR="0" indent="-546100" algn="l" defTabSz="2438338" rtl="0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sz="4400" b="0" i="0" u="none" strike="noStrike" cap="none" spc="0" baseline="0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6pPr>
      <a:lvl7pPr marL="3822700" marR="0" indent="-546100" algn="l" defTabSz="2438338" rtl="0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sz="4400" b="0" i="0" u="none" strike="noStrike" cap="none" spc="0" baseline="0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7pPr>
      <a:lvl8pPr marL="4368800" marR="0" indent="-546100" algn="l" defTabSz="2438338" rtl="0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sz="4400" b="0" i="0" u="none" strike="noStrike" cap="none" spc="0" baseline="0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8pPr>
      <a:lvl9pPr marL="4914900" marR="0" indent="-546100" algn="l" defTabSz="2438338" rtl="0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sz="4400" b="0" i="0" u="none" strike="noStrike" cap="none" spc="0" baseline="0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Next Regular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Next Regular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Next Regular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Next Regular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Next Regular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Next Regular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Next Regular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Next Regular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Next Regular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4" name="Marketing Webinar (1w.pdf"/>
          <p:cNvGrpSpPr/>
          <p:nvPr/>
        </p:nvGrpSpPr>
        <p:grpSpPr>
          <a:xfrm>
            <a:off x="0" y="0"/>
            <a:ext cx="26087655" cy="13860379"/>
            <a:chOff x="0" y="0"/>
            <a:chExt cx="26087654" cy="14861629"/>
          </a:xfrm>
        </p:grpSpPr>
        <p:pic>
          <p:nvPicPr>
            <p:cNvPr id="153" name="Marketing Webinar (1w.pdf" descr="Marketing Webinar (1w.pd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7000" y="88900"/>
              <a:ext cx="25833653" cy="1453143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52" name="Marketing Webinar (1w.pdf" descr="Marketing Webinar (1w.pdf"/>
            <p:cNvPicPr>
              <a:picLocks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" y="0"/>
              <a:ext cx="26087655" cy="14861630"/>
            </a:xfrm>
            <a:prstGeom prst="rect">
              <a:avLst/>
            </a:prstGeom>
            <a:effectLst/>
          </p:spPr>
        </p:pic>
      </p:grpSp>
      <p:sp>
        <p:nvSpPr>
          <p:cNvPr id="155" name="Text"/>
          <p:cNvSpPr txBox="1"/>
          <p:nvPr/>
        </p:nvSpPr>
        <p:spPr>
          <a:xfrm>
            <a:off x="1804764" y="8105234"/>
            <a:ext cx="744017" cy="555753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/>
          <a:p>
            <a:endParaRPr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29374384-2298-FDA0-22C3-51B1CA13A541}"/>
              </a:ext>
            </a:extLst>
          </p:cNvPr>
          <p:cNvSpPr txBox="1"/>
          <p:nvPr/>
        </p:nvSpPr>
        <p:spPr>
          <a:xfrm>
            <a:off x="16388346" y="9004608"/>
            <a:ext cx="7868654" cy="309418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400" rtl="0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7200" b="0" i="0" u="none" strike="noStrike" cap="none" spc="0" normalizeH="0" baseline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rPr>
              <a:t>Allergien und Unverträglichkeiten bei Hunden</a:t>
            </a:r>
          </a:p>
        </p:txBody>
      </p:sp>
      <p:sp>
        <p:nvSpPr>
          <p:cNvPr id="3" name="Herz 2">
            <a:extLst>
              <a:ext uri="{FF2B5EF4-FFF2-40B4-BE49-F238E27FC236}">
                <a16:creationId xmlns:a16="http://schemas.microsoft.com/office/drawing/2014/main" id="{A2885937-FA85-AAEC-EABA-D6803E4C7103}"/>
              </a:ext>
            </a:extLst>
          </p:cNvPr>
          <p:cNvSpPr/>
          <p:nvPr/>
        </p:nvSpPr>
        <p:spPr>
          <a:xfrm>
            <a:off x="1323137" y="9469658"/>
            <a:ext cx="1225644" cy="1082040"/>
          </a:xfrm>
          <a:prstGeom prst="heart">
            <a:avLst/>
          </a:prstGeom>
          <a:solidFill>
            <a:schemeClr val="accent5">
              <a:lumMod val="50000"/>
            </a:schemeClr>
          </a:solidFill>
          <a:ln w="12700" cap="flat">
            <a:solidFill>
              <a:schemeClr val="accent5">
                <a:lumMod val="50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11303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Avenir Next Regular"/>
              <a:ea typeface="Avenir Next Regular"/>
              <a:cs typeface="Avenir Next Regular"/>
              <a:sym typeface="Avenir Next Regular"/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256CEF9A-0696-67A5-370A-665FBB479490}"/>
              </a:ext>
            </a:extLst>
          </p:cNvPr>
          <p:cNvSpPr txBox="1"/>
          <p:nvPr/>
        </p:nvSpPr>
        <p:spPr>
          <a:xfrm>
            <a:off x="1920098" y="9503206"/>
            <a:ext cx="7868654" cy="209698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400" rtl="0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7200" b="0" i="0" u="none" strike="noStrike" cap="none" spc="0" normalizeH="0" baseline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rPr>
              <a:t>-</a:t>
            </a:r>
            <a:r>
              <a:rPr kumimoji="0" lang="de-DE" sz="7200" b="0" i="0" u="none" strike="noStrike" cap="none" spc="0" normalizeH="0" baseline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rPr>
              <a:t>lich</a:t>
            </a:r>
            <a:r>
              <a:rPr kumimoji="0" lang="de-DE" sz="7200" b="0" i="0" u="none" strike="noStrike" cap="none" spc="0" normalizeH="0" baseline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rPr>
              <a:t> Willkommen </a:t>
            </a:r>
          </a:p>
          <a:p>
            <a:pPr marL="0" marR="0" indent="0" algn="ctr" defTabSz="2438400" rtl="0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7200" b="0" i="0" u="none" strike="noStrike" cap="none" spc="0" normalizeH="0" baseline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rPr>
              <a:t>zum Webinar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72B2FE-2E06-DA7D-0626-D779ADE9E6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Grafik 3" descr="Grafik 3">
            <a:extLst>
              <a:ext uri="{FF2B5EF4-FFF2-40B4-BE49-F238E27FC236}">
                <a16:creationId xmlns:a16="http://schemas.microsoft.com/office/drawing/2014/main" id="{4EECDDE3-7F3E-9F10-3565-A16F0B43A55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252" cy="13716142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820E7187-2394-BB33-D63A-6A0032A7F4F0}"/>
              </a:ext>
            </a:extLst>
          </p:cNvPr>
          <p:cNvSpPr txBox="1"/>
          <p:nvPr/>
        </p:nvSpPr>
        <p:spPr>
          <a:xfrm>
            <a:off x="4905182" y="2367628"/>
            <a:ext cx="12319561" cy="10997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400" rtl="0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e-DE" sz="7200" dirty="0">
                <a:solidFill>
                  <a:schemeClr val="accent5">
                    <a:lumMod val="50000"/>
                  </a:schemeClr>
                </a:solidFill>
              </a:rPr>
              <a:t>Das darmeigene Immunsystem</a:t>
            </a:r>
            <a:endParaRPr kumimoji="0" lang="de-DE" sz="7200" b="0" i="0" u="none" strike="noStrike" cap="none" spc="0" normalizeH="0" baseline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FillTx/>
              <a:latin typeface="Canela Text Regular"/>
              <a:ea typeface="Canela Text Regular"/>
              <a:cs typeface="Canela Text Regular"/>
              <a:sym typeface="Canela Text Regular"/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0A3A8D82-93B2-CAB2-A6DB-0633F5AA77F3}"/>
              </a:ext>
            </a:extLst>
          </p:cNvPr>
          <p:cNvSpPr txBox="1"/>
          <p:nvPr/>
        </p:nvSpPr>
        <p:spPr>
          <a:xfrm>
            <a:off x="3778144" y="4797405"/>
            <a:ext cx="7286818" cy="619656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/>
            <a:r>
              <a:rPr lang="de-DE" sz="4000" dirty="0"/>
              <a:t>Der Magen-Darm-Trakt des Hundes spielt eine entscheidende Rolle für das Immunsystem. Etwa 70-80% der Immunzellen befinden sich im Darm.</a:t>
            </a:r>
          </a:p>
          <a:p>
            <a:pPr algn="l"/>
            <a:endParaRPr lang="de-DE" sz="4000" dirty="0"/>
          </a:p>
          <a:p>
            <a:pPr algn="l"/>
            <a:r>
              <a:rPr lang="de-DE" sz="4000" dirty="0"/>
              <a:t>Das lokale Immunsystem des Darms wird durch das täglich aufgenommene Futter mit einer enormen Menge fremder Stoffe (Antigene) konfrontiert. </a:t>
            </a:r>
          </a:p>
        </p:txBody>
      </p:sp>
      <p:sp>
        <p:nvSpPr>
          <p:cNvPr id="4" name="Pfeil: nach rechts 3">
            <a:extLst>
              <a:ext uri="{FF2B5EF4-FFF2-40B4-BE49-F238E27FC236}">
                <a16:creationId xmlns:a16="http://schemas.microsoft.com/office/drawing/2014/main" id="{8224F79B-16C5-4862-4EA5-854886452B7B}"/>
              </a:ext>
            </a:extLst>
          </p:cNvPr>
          <p:cNvSpPr/>
          <p:nvPr/>
        </p:nvSpPr>
        <p:spPr>
          <a:xfrm>
            <a:off x="2799936" y="4988791"/>
            <a:ext cx="829339" cy="448162"/>
          </a:xfrm>
          <a:prstGeom prst="rightArrow">
            <a:avLst/>
          </a:prstGeom>
          <a:solidFill>
            <a:schemeClr val="accent5">
              <a:lumMod val="50000"/>
            </a:schemeClr>
          </a:solidFill>
          <a:ln w="12700" cap="flat">
            <a:solidFill>
              <a:schemeClr val="accent5">
                <a:lumMod val="50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11303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Avenir Next Regular"/>
              <a:ea typeface="Avenir Next Regular"/>
              <a:cs typeface="Avenir Next Regular"/>
              <a:sym typeface="Avenir Next Regular"/>
            </a:endParaRPr>
          </a:p>
        </p:txBody>
      </p:sp>
      <p:sp>
        <p:nvSpPr>
          <p:cNvPr id="5" name="Pfeil: nach rechts 4">
            <a:extLst>
              <a:ext uri="{FF2B5EF4-FFF2-40B4-BE49-F238E27FC236}">
                <a16:creationId xmlns:a16="http://schemas.microsoft.com/office/drawing/2014/main" id="{0D230C5D-5B5A-6F2B-B288-332FC37F643E}"/>
              </a:ext>
            </a:extLst>
          </p:cNvPr>
          <p:cNvSpPr/>
          <p:nvPr/>
        </p:nvSpPr>
        <p:spPr>
          <a:xfrm>
            <a:off x="2799935" y="8279048"/>
            <a:ext cx="829339" cy="448162"/>
          </a:xfrm>
          <a:prstGeom prst="rightArrow">
            <a:avLst/>
          </a:prstGeom>
          <a:solidFill>
            <a:schemeClr val="accent5">
              <a:lumMod val="50000"/>
            </a:schemeClr>
          </a:solidFill>
          <a:ln w="12700" cap="flat">
            <a:solidFill>
              <a:schemeClr val="accent5">
                <a:lumMod val="50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11303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Avenir Next Regular"/>
              <a:ea typeface="Avenir Next Regular"/>
              <a:cs typeface="Avenir Next Regular"/>
              <a:sym typeface="Avenir Next Regular"/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EEA0CE15-C983-B3A4-6229-C19DA0F011DA}"/>
              </a:ext>
            </a:extLst>
          </p:cNvPr>
          <p:cNvSpPr txBox="1"/>
          <p:nvPr/>
        </p:nvSpPr>
        <p:spPr>
          <a:xfrm>
            <a:off x="14081198" y="5248485"/>
            <a:ext cx="7286818" cy="50885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/>
            <a:r>
              <a:rPr lang="de-DE" sz="4000" dirty="0"/>
              <a:t>Doch das Immunsystem ist dabei in er Lage zwischen ungefährlich und gefährlich zu unterscheiden.</a:t>
            </a:r>
          </a:p>
          <a:p>
            <a:pPr algn="l"/>
            <a:endParaRPr lang="de-DE" sz="4000" dirty="0"/>
          </a:p>
          <a:p>
            <a:pPr algn="l"/>
            <a:r>
              <a:rPr lang="de-DE" sz="4000" dirty="0"/>
              <a:t>Dazu benötigt es 4 Mechanismen: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de-DE" sz="4000" dirty="0"/>
              <a:t>Intakte Darmschranke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de-DE" sz="4000" dirty="0"/>
              <a:t>Regulation der Immunantwort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de-DE" sz="4000" dirty="0"/>
              <a:t>Elimination von Antigenen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de-DE" sz="4000" dirty="0"/>
              <a:t>Toleranz von Antigenen </a:t>
            </a:r>
          </a:p>
        </p:txBody>
      </p:sp>
      <p:sp>
        <p:nvSpPr>
          <p:cNvPr id="10" name="Pfeil: nach rechts gekrümmt 9">
            <a:extLst>
              <a:ext uri="{FF2B5EF4-FFF2-40B4-BE49-F238E27FC236}">
                <a16:creationId xmlns:a16="http://schemas.microsoft.com/office/drawing/2014/main" id="{DBB18333-D085-5D50-FFB2-F14E6FA88043}"/>
              </a:ext>
            </a:extLst>
          </p:cNvPr>
          <p:cNvSpPr/>
          <p:nvPr/>
        </p:nvSpPr>
        <p:spPr>
          <a:xfrm>
            <a:off x="13069721" y="5104899"/>
            <a:ext cx="779750" cy="723014"/>
          </a:xfrm>
          <a:prstGeom prst="curvedRightArrow">
            <a:avLst/>
          </a:prstGeom>
          <a:solidFill>
            <a:schemeClr val="accent5">
              <a:lumMod val="50000"/>
            </a:schemeClr>
          </a:solidFill>
          <a:ln w="12700" cap="flat">
            <a:solidFill>
              <a:schemeClr val="accent5">
                <a:lumMod val="50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11303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Avenir Next Regular"/>
              <a:ea typeface="Avenir Next Regular"/>
              <a:cs typeface="Avenir Next Regular"/>
              <a:sym typeface="Avenir Next Regular"/>
            </a:endParaRPr>
          </a:p>
        </p:txBody>
      </p:sp>
    </p:spTree>
    <p:extLst>
      <p:ext uri="{BB962C8B-B14F-4D97-AF65-F5344CB8AC3E}">
        <p14:creationId xmlns:p14="http://schemas.microsoft.com/office/powerpoint/2010/main" val="372676854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592327-1A4D-190A-9C55-4A3F724EC3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Grafik 3" descr="Grafik 3">
            <a:extLst>
              <a:ext uri="{FF2B5EF4-FFF2-40B4-BE49-F238E27FC236}">
                <a16:creationId xmlns:a16="http://schemas.microsoft.com/office/drawing/2014/main" id="{E060E466-801C-506C-6283-E367AEB9C43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252" cy="13716142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9106C6BF-6719-19F4-58DD-331FE6F75771}"/>
              </a:ext>
            </a:extLst>
          </p:cNvPr>
          <p:cNvSpPr txBox="1"/>
          <p:nvPr/>
        </p:nvSpPr>
        <p:spPr>
          <a:xfrm>
            <a:off x="4075843" y="2325098"/>
            <a:ext cx="12319561" cy="10997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400" rtl="0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e-DE" sz="7200" dirty="0">
                <a:solidFill>
                  <a:schemeClr val="accent5">
                    <a:lumMod val="50000"/>
                  </a:schemeClr>
                </a:solidFill>
              </a:rPr>
              <a:t>Juckreiz und seine Folgen</a:t>
            </a:r>
            <a:endParaRPr kumimoji="0" lang="de-DE" sz="7200" b="0" i="0" u="none" strike="noStrike" cap="none" spc="0" normalizeH="0" baseline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FillTx/>
              <a:latin typeface="Canela Text Regular"/>
              <a:ea typeface="Canela Text Regular"/>
              <a:cs typeface="Canela Text Regular"/>
              <a:sym typeface="Canela Text Regular"/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F56554CC-B34C-E974-8755-5ACB59F9DA65}"/>
              </a:ext>
            </a:extLst>
          </p:cNvPr>
          <p:cNvSpPr txBox="1"/>
          <p:nvPr/>
        </p:nvSpPr>
        <p:spPr>
          <a:xfrm>
            <a:off x="5113026" y="4482178"/>
            <a:ext cx="14157948" cy="675056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/>
            <a:r>
              <a:rPr lang="de-DE" sz="4000" dirty="0"/>
              <a:t>Eine Allergie geht oft mit starkem Juckreiz einher. </a:t>
            </a:r>
          </a:p>
          <a:p>
            <a:pPr algn="l"/>
            <a:r>
              <a:rPr lang="de-DE" sz="4000" dirty="0"/>
              <a:t>Durch den Juckreiz kommt es häufig zu einer gestörten Hautbarriere </a:t>
            </a:r>
            <a:r>
              <a:rPr lang="de-DE" sz="4000" dirty="0">
                <a:sym typeface="Wingdings" panose="05000000000000000000" pitchFamily="2" charset="2"/>
              </a:rPr>
              <a:t> Folge sind Hautentzündungen (Dermatitis)</a:t>
            </a:r>
          </a:p>
          <a:p>
            <a:pPr algn="l"/>
            <a:endParaRPr lang="de-DE" sz="4000" dirty="0">
              <a:sym typeface="Wingdings" panose="05000000000000000000" pitchFamily="2" charset="2"/>
            </a:endParaRPr>
          </a:p>
          <a:p>
            <a:pPr algn="l"/>
            <a:r>
              <a:rPr lang="de-DE" sz="4000" dirty="0">
                <a:sym typeface="Wingdings" panose="05000000000000000000" pitchFamily="2" charset="2"/>
              </a:rPr>
              <a:t>Diese werden gerne von Hefepilzen oder anderen Bakterien ausgenutzt, die sich an die bestreffenden Stellen setzen. </a:t>
            </a:r>
          </a:p>
          <a:p>
            <a:pPr algn="l"/>
            <a:r>
              <a:rPr lang="de-DE" sz="4000" dirty="0">
                <a:sym typeface="Wingdings" panose="05000000000000000000" pitchFamily="2" charset="2"/>
              </a:rPr>
              <a:t>Somit entsteht eine sog. Sekundärinfektion, welche die Entzündung noch weiter verstärkt.</a:t>
            </a:r>
          </a:p>
          <a:p>
            <a:pPr algn="l"/>
            <a:endParaRPr lang="de-DE" sz="4000" dirty="0">
              <a:sym typeface="Wingdings" panose="05000000000000000000" pitchFamily="2" charset="2"/>
            </a:endParaRPr>
          </a:p>
          <a:p>
            <a:pPr algn="l"/>
            <a:r>
              <a:rPr lang="de-DE" sz="4000" dirty="0">
                <a:sym typeface="Wingdings" panose="05000000000000000000" pitchFamily="2" charset="2"/>
              </a:rPr>
              <a:t>Mögliche Folgen sind:</a:t>
            </a:r>
          </a:p>
          <a:p>
            <a:pPr algn="l"/>
            <a:r>
              <a:rPr lang="de-DE" sz="4000" dirty="0">
                <a:sym typeface="Wingdings" panose="05000000000000000000" pitchFamily="2" charset="2"/>
              </a:rPr>
              <a:t>Rötungen, offene Wunden, Pusteln, Krusten, Schuppen, Haarausfall, Ohrenentzündungen inkl. Ausfluss</a:t>
            </a:r>
            <a:endParaRPr lang="de-DE" sz="4000" dirty="0"/>
          </a:p>
        </p:txBody>
      </p:sp>
      <p:sp>
        <p:nvSpPr>
          <p:cNvPr id="4" name="Pfeil: nach rechts 3">
            <a:extLst>
              <a:ext uri="{FF2B5EF4-FFF2-40B4-BE49-F238E27FC236}">
                <a16:creationId xmlns:a16="http://schemas.microsoft.com/office/drawing/2014/main" id="{AE84D914-D507-44FF-C2D3-F6377CFC25B6}"/>
              </a:ext>
            </a:extLst>
          </p:cNvPr>
          <p:cNvSpPr/>
          <p:nvPr/>
        </p:nvSpPr>
        <p:spPr>
          <a:xfrm>
            <a:off x="4075843" y="4684602"/>
            <a:ext cx="829339" cy="448162"/>
          </a:xfrm>
          <a:prstGeom prst="rightArrow">
            <a:avLst/>
          </a:prstGeom>
          <a:solidFill>
            <a:schemeClr val="accent5">
              <a:lumMod val="50000"/>
            </a:schemeClr>
          </a:solidFill>
          <a:ln w="12700" cap="flat">
            <a:solidFill>
              <a:schemeClr val="accent5">
                <a:lumMod val="50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11303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Avenir Next Regular"/>
              <a:ea typeface="Avenir Next Regular"/>
              <a:cs typeface="Avenir Next Regular"/>
              <a:sym typeface="Avenir Next Regular"/>
            </a:endParaRPr>
          </a:p>
        </p:txBody>
      </p:sp>
      <p:sp>
        <p:nvSpPr>
          <p:cNvPr id="5" name="Pfeil: nach rechts 4">
            <a:extLst>
              <a:ext uri="{FF2B5EF4-FFF2-40B4-BE49-F238E27FC236}">
                <a16:creationId xmlns:a16="http://schemas.microsoft.com/office/drawing/2014/main" id="{0927878E-C6A4-5572-F6E3-3F3CFCC47BE8}"/>
              </a:ext>
            </a:extLst>
          </p:cNvPr>
          <p:cNvSpPr/>
          <p:nvPr/>
        </p:nvSpPr>
        <p:spPr>
          <a:xfrm>
            <a:off x="4075843" y="6858000"/>
            <a:ext cx="829339" cy="448162"/>
          </a:xfrm>
          <a:prstGeom prst="rightArrow">
            <a:avLst/>
          </a:prstGeom>
          <a:solidFill>
            <a:schemeClr val="accent5">
              <a:lumMod val="50000"/>
            </a:schemeClr>
          </a:solidFill>
          <a:ln w="12700" cap="flat">
            <a:solidFill>
              <a:schemeClr val="accent5">
                <a:lumMod val="50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11303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Avenir Next Regular"/>
              <a:ea typeface="Avenir Next Regular"/>
              <a:cs typeface="Avenir Next Regular"/>
              <a:sym typeface="Avenir Next Regular"/>
            </a:endParaRPr>
          </a:p>
        </p:txBody>
      </p:sp>
      <p:sp>
        <p:nvSpPr>
          <p:cNvPr id="6" name="Pfeil: nach rechts 5">
            <a:extLst>
              <a:ext uri="{FF2B5EF4-FFF2-40B4-BE49-F238E27FC236}">
                <a16:creationId xmlns:a16="http://schemas.microsoft.com/office/drawing/2014/main" id="{CF4FCD17-3C8A-9DC3-7144-5063CAA8D28E}"/>
              </a:ext>
            </a:extLst>
          </p:cNvPr>
          <p:cNvSpPr/>
          <p:nvPr/>
        </p:nvSpPr>
        <p:spPr>
          <a:xfrm>
            <a:off x="4075843" y="9618109"/>
            <a:ext cx="829339" cy="448162"/>
          </a:xfrm>
          <a:prstGeom prst="rightArrow">
            <a:avLst/>
          </a:prstGeom>
          <a:solidFill>
            <a:schemeClr val="accent5">
              <a:lumMod val="50000"/>
            </a:schemeClr>
          </a:solidFill>
          <a:ln w="12700" cap="flat">
            <a:solidFill>
              <a:schemeClr val="accent5">
                <a:lumMod val="50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11303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Avenir Next Regular"/>
              <a:ea typeface="Avenir Next Regular"/>
              <a:cs typeface="Avenir Next Regular"/>
              <a:sym typeface="Avenir Next Regular"/>
            </a:endParaRPr>
          </a:p>
        </p:txBody>
      </p:sp>
    </p:spTree>
    <p:extLst>
      <p:ext uri="{BB962C8B-B14F-4D97-AF65-F5344CB8AC3E}">
        <p14:creationId xmlns:p14="http://schemas.microsoft.com/office/powerpoint/2010/main" val="909991353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9E2903-D352-BFDD-061E-CE6ACD0B96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Grafik 3" descr="Grafik 3">
            <a:extLst>
              <a:ext uri="{FF2B5EF4-FFF2-40B4-BE49-F238E27FC236}">
                <a16:creationId xmlns:a16="http://schemas.microsoft.com/office/drawing/2014/main" id="{DFFC1A76-DE06-5B54-B769-46E63B75382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252" cy="13716142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4D4103B6-259D-F57C-5BC9-7E66748C1F51}"/>
              </a:ext>
            </a:extLst>
          </p:cNvPr>
          <p:cNvSpPr txBox="1"/>
          <p:nvPr/>
        </p:nvSpPr>
        <p:spPr>
          <a:xfrm>
            <a:off x="4075843" y="2325098"/>
            <a:ext cx="12319561" cy="10997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400" rtl="0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e-DE" sz="7200" dirty="0">
                <a:solidFill>
                  <a:schemeClr val="accent5">
                    <a:lumMod val="50000"/>
                  </a:schemeClr>
                </a:solidFill>
              </a:rPr>
              <a:t>Juckreiz Lokalisationen</a:t>
            </a:r>
            <a:endParaRPr kumimoji="0" lang="de-DE" sz="7200" b="0" i="0" u="none" strike="noStrike" cap="none" spc="0" normalizeH="0" baseline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FillTx/>
              <a:latin typeface="Canela Text Regular"/>
              <a:ea typeface="Canela Text Regular"/>
              <a:cs typeface="Canela Text Regular"/>
              <a:sym typeface="Canela Text Regular"/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12492C2C-B184-2472-8B2B-C986878B7D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7152" y="4341628"/>
            <a:ext cx="6048597" cy="5334196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86341857-F645-841E-940B-12E1C5FE40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66886" y="4341628"/>
            <a:ext cx="6271106" cy="5328628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1AEDD53A-A780-22A4-5FE7-F16A87D94C8B}"/>
              </a:ext>
            </a:extLst>
          </p:cNvPr>
          <p:cNvSpPr txBox="1"/>
          <p:nvPr/>
        </p:nvSpPr>
        <p:spPr>
          <a:xfrm>
            <a:off x="3168503" y="9867329"/>
            <a:ext cx="8484782" cy="231858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/>
            <a:r>
              <a:rPr lang="de-DE" sz="4000" dirty="0"/>
              <a:t>Oft sind die Regionen betroffen, an denen sich auch die Flöhe meistens ansiedeln. (Innenseiten der Beine, Lenden-, Rutenbereich)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4574437B-BB6A-5C7F-1E11-3EE892E21F92}"/>
              </a:ext>
            </a:extLst>
          </p:cNvPr>
          <p:cNvSpPr txBox="1"/>
          <p:nvPr/>
        </p:nvSpPr>
        <p:spPr>
          <a:xfrm>
            <a:off x="13776377" y="9867329"/>
            <a:ext cx="8484782" cy="231858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/>
            <a:r>
              <a:rPr lang="de-DE" sz="4000" dirty="0"/>
              <a:t>Gerade bei Umweltallergien sind die Stellen betroffen, die am meisten der Umwelt ausgesetzt sind. (Pfoten, Kopf, Hals)</a:t>
            </a:r>
          </a:p>
        </p:txBody>
      </p:sp>
    </p:spTree>
    <p:extLst>
      <p:ext uri="{BB962C8B-B14F-4D97-AF65-F5344CB8AC3E}">
        <p14:creationId xmlns:p14="http://schemas.microsoft.com/office/powerpoint/2010/main" val="4223921438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2AA8A0-123B-BEF3-25C9-2AE2A48EFE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Grafik 3" descr="Grafik 3">
            <a:extLst>
              <a:ext uri="{FF2B5EF4-FFF2-40B4-BE49-F238E27FC236}">
                <a16:creationId xmlns:a16="http://schemas.microsoft.com/office/drawing/2014/main" id="{9F450C31-C908-1FA3-5A1B-02CE041D86D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252" cy="13716142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BF53B620-0B30-9414-654F-074AEBF0199D}"/>
              </a:ext>
            </a:extLst>
          </p:cNvPr>
          <p:cNvSpPr txBox="1"/>
          <p:nvPr/>
        </p:nvSpPr>
        <p:spPr>
          <a:xfrm>
            <a:off x="4075843" y="2325098"/>
            <a:ext cx="12319561" cy="10997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400" rtl="0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e-DE" sz="7200" dirty="0">
                <a:solidFill>
                  <a:schemeClr val="accent5">
                    <a:lumMod val="50000"/>
                  </a:schemeClr>
                </a:solidFill>
              </a:rPr>
              <a:t>Info: Mischformen</a:t>
            </a:r>
            <a:endParaRPr kumimoji="0" lang="de-DE" sz="7200" b="0" i="0" u="none" strike="noStrike" cap="none" spc="0" normalizeH="0" baseline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FillTx/>
              <a:latin typeface="Canela Text Regular"/>
              <a:ea typeface="Canela Text Regular"/>
              <a:cs typeface="Canela Text Regular"/>
              <a:sym typeface="Canela Text Regular"/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30BC0E8B-D54A-22B0-8AE0-EC04FECCCE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51109" y="3830583"/>
            <a:ext cx="6762307" cy="7342571"/>
          </a:xfrm>
          <a:prstGeom prst="rect">
            <a:avLst/>
          </a:prstGeom>
        </p:spPr>
      </p:pic>
      <p:sp>
        <p:nvSpPr>
          <p:cNvPr id="5" name="Sprechblase: oval 4">
            <a:extLst>
              <a:ext uri="{FF2B5EF4-FFF2-40B4-BE49-F238E27FC236}">
                <a16:creationId xmlns:a16="http://schemas.microsoft.com/office/drawing/2014/main" id="{D60B67D4-7261-3354-82E1-84D521DD88EB}"/>
              </a:ext>
            </a:extLst>
          </p:cNvPr>
          <p:cNvSpPr/>
          <p:nvPr/>
        </p:nvSpPr>
        <p:spPr>
          <a:xfrm rot="16367229">
            <a:off x="4336945" y="2834996"/>
            <a:ext cx="6091217" cy="9333744"/>
          </a:xfrm>
          <a:prstGeom prst="wedgeEllipseCallout">
            <a:avLst/>
          </a:prstGeom>
          <a:solidFill>
            <a:srgbClr val="FCEAED"/>
          </a:solidFill>
          <a:ln w="12700" cap="flat">
            <a:solidFill>
              <a:schemeClr val="accent5">
                <a:lumMod val="50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11303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Avenir Next Regular"/>
              <a:ea typeface="Avenir Next Regular"/>
              <a:cs typeface="Avenir Next Regular"/>
              <a:sym typeface="Avenir Next Regular"/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E82E9882-B07A-C5F7-8482-E933BCAC6C10}"/>
              </a:ext>
            </a:extLst>
          </p:cNvPr>
          <p:cNvSpPr txBox="1"/>
          <p:nvPr/>
        </p:nvSpPr>
        <p:spPr>
          <a:xfrm>
            <a:off x="3450691" y="6221527"/>
            <a:ext cx="7863723" cy="287258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de-DE" sz="4000" dirty="0"/>
              <a:t>30-40% aller Hunde mit einer Umweltallergie haben zusätzlich eine Futtermittelallergie oder Intoleranzen gegenüber Futtermitteln.</a:t>
            </a:r>
            <a:endParaRPr kumimoji="0" lang="de-DE" sz="4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nela Text Regular"/>
              <a:ea typeface="Canela Text Regular"/>
              <a:cs typeface="Canela Text Regular"/>
              <a:sym typeface="Canela Text Regular"/>
            </a:endParaRPr>
          </a:p>
        </p:txBody>
      </p:sp>
    </p:spTree>
    <p:extLst>
      <p:ext uri="{BB962C8B-B14F-4D97-AF65-F5344CB8AC3E}">
        <p14:creationId xmlns:p14="http://schemas.microsoft.com/office/powerpoint/2010/main" val="2668651598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08D9AA-44DC-8927-5EE5-EC45A46CAF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Grafik 3" descr="Grafik 3">
            <a:extLst>
              <a:ext uri="{FF2B5EF4-FFF2-40B4-BE49-F238E27FC236}">
                <a16:creationId xmlns:a16="http://schemas.microsoft.com/office/drawing/2014/main" id="{201ED807-645C-F1D2-0E77-CF0C12E4A67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252" cy="13716142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CBCCE470-7920-E5F5-CE4A-38892A19FD34}"/>
              </a:ext>
            </a:extLst>
          </p:cNvPr>
          <p:cNvSpPr txBox="1"/>
          <p:nvPr/>
        </p:nvSpPr>
        <p:spPr>
          <a:xfrm>
            <a:off x="4075843" y="1826500"/>
            <a:ext cx="17338129" cy="209698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400" rtl="0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7200" b="0" i="0" u="none" strike="noStrike" cap="none" spc="0" normalizeH="0" baseline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rPr>
              <a:t>Unterschied: Unverträglichkeiten und Allergien 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2B4EF28A-3A6F-0BE4-8BB9-4E545BD73C0F}"/>
              </a:ext>
            </a:extLst>
          </p:cNvPr>
          <p:cNvSpPr txBox="1"/>
          <p:nvPr/>
        </p:nvSpPr>
        <p:spPr>
          <a:xfrm>
            <a:off x="5113026" y="5039254"/>
            <a:ext cx="14157948" cy="619656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/>
            <a:r>
              <a:rPr lang="de-DE" sz="4000" dirty="0"/>
              <a:t>Der Hauptunterschied liegt an der Beteiligung des Immunsystems.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de-DE" sz="4000" dirty="0"/>
              <a:t>Bei der Allergie reagiert das Immunsystem überempfindlich auf Allergene.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de-DE" sz="4000" dirty="0"/>
              <a:t>Bei der Unverträglichkeit kann der Körper bestimmte Stoffe nicht verdauen/verarbeiten.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de-DE" sz="4000" dirty="0"/>
          </a:p>
          <a:p>
            <a:pPr algn="l"/>
            <a:r>
              <a:rPr lang="de-DE" sz="4000" dirty="0"/>
              <a:t>Die klinischen Anzeichen sich identisch (Magen-Darm-Probleme, Rötungen, Juckreiz)</a:t>
            </a:r>
          </a:p>
          <a:p>
            <a:pPr algn="l"/>
            <a:endParaRPr lang="de-DE" sz="4000" dirty="0"/>
          </a:p>
          <a:p>
            <a:pPr algn="l"/>
            <a:r>
              <a:rPr lang="de-DE" sz="4000" dirty="0"/>
              <a:t>Auch die Behandlung, wenn Symptome vorhanden sind, ist identisch</a:t>
            </a:r>
          </a:p>
        </p:txBody>
      </p:sp>
      <p:sp>
        <p:nvSpPr>
          <p:cNvPr id="4" name="Pfeil: nach rechts 3">
            <a:extLst>
              <a:ext uri="{FF2B5EF4-FFF2-40B4-BE49-F238E27FC236}">
                <a16:creationId xmlns:a16="http://schemas.microsoft.com/office/drawing/2014/main" id="{E050F984-DC40-FD7E-F450-E2C3007B8B9B}"/>
              </a:ext>
            </a:extLst>
          </p:cNvPr>
          <p:cNvSpPr/>
          <p:nvPr/>
        </p:nvSpPr>
        <p:spPr>
          <a:xfrm>
            <a:off x="4105337" y="5194336"/>
            <a:ext cx="829339" cy="448162"/>
          </a:xfrm>
          <a:prstGeom prst="rightArrow">
            <a:avLst/>
          </a:prstGeom>
          <a:solidFill>
            <a:schemeClr val="accent5">
              <a:lumMod val="50000"/>
            </a:schemeClr>
          </a:solidFill>
          <a:ln w="12700" cap="flat">
            <a:solidFill>
              <a:schemeClr val="accent5">
                <a:lumMod val="50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11303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Avenir Next Regular"/>
              <a:ea typeface="Avenir Next Regular"/>
              <a:cs typeface="Avenir Next Regular"/>
              <a:sym typeface="Avenir Next Regular"/>
            </a:endParaRPr>
          </a:p>
        </p:txBody>
      </p:sp>
      <p:sp>
        <p:nvSpPr>
          <p:cNvPr id="5" name="Pfeil: nach rechts 4">
            <a:extLst>
              <a:ext uri="{FF2B5EF4-FFF2-40B4-BE49-F238E27FC236}">
                <a16:creationId xmlns:a16="http://schemas.microsoft.com/office/drawing/2014/main" id="{764AD967-4D9E-517A-863F-DA1A85860B16}"/>
              </a:ext>
            </a:extLst>
          </p:cNvPr>
          <p:cNvSpPr/>
          <p:nvPr/>
        </p:nvSpPr>
        <p:spPr>
          <a:xfrm>
            <a:off x="4105337" y="8595732"/>
            <a:ext cx="829339" cy="448162"/>
          </a:xfrm>
          <a:prstGeom prst="rightArrow">
            <a:avLst/>
          </a:prstGeom>
          <a:solidFill>
            <a:schemeClr val="accent5">
              <a:lumMod val="50000"/>
            </a:schemeClr>
          </a:solidFill>
          <a:ln w="12700" cap="flat">
            <a:solidFill>
              <a:schemeClr val="accent5">
                <a:lumMod val="50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11303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Avenir Next Regular"/>
              <a:ea typeface="Avenir Next Regular"/>
              <a:cs typeface="Avenir Next Regular"/>
              <a:sym typeface="Avenir Next Regular"/>
            </a:endParaRPr>
          </a:p>
        </p:txBody>
      </p:sp>
      <p:sp>
        <p:nvSpPr>
          <p:cNvPr id="6" name="Pfeil: nach rechts 5">
            <a:extLst>
              <a:ext uri="{FF2B5EF4-FFF2-40B4-BE49-F238E27FC236}">
                <a16:creationId xmlns:a16="http://schemas.microsoft.com/office/drawing/2014/main" id="{25488A39-EA77-58C8-4022-97C88A42A77C}"/>
              </a:ext>
            </a:extLst>
          </p:cNvPr>
          <p:cNvSpPr/>
          <p:nvPr/>
        </p:nvSpPr>
        <p:spPr>
          <a:xfrm>
            <a:off x="4100680" y="10192268"/>
            <a:ext cx="829339" cy="448162"/>
          </a:xfrm>
          <a:prstGeom prst="rightArrow">
            <a:avLst/>
          </a:prstGeom>
          <a:solidFill>
            <a:schemeClr val="accent5">
              <a:lumMod val="50000"/>
            </a:schemeClr>
          </a:solidFill>
          <a:ln w="12700" cap="flat">
            <a:solidFill>
              <a:schemeClr val="accent5">
                <a:lumMod val="50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11303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Avenir Next Regular"/>
              <a:ea typeface="Avenir Next Regular"/>
              <a:cs typeface="Avenir Next Regular"/>
              <a:sym typeface="Avenir Next Regular"/>
            </a:endParaRPr>
          </a:p>
        </p:txBody>
      </p:sp>
    </p:spTree>
    <p:extLst>
      <p:ext uri="{BB962C8B-B14F-4D97-AF65-F5344CB8AC3E}">
        <p14:creationId xmlns:p14="http://schemas.microsoft.com/office/powerpoint/2010/main" val="2166574615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Grafik 3" descr="Grafik 3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252" cy="13716142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DDC54963-269F-8EFF-EA84-5D59F72ED194}"/>
              </a:ext>
            </a:extLst>
          </p:cNvPr>
          <p:cNvSpPr txBox="1"/>
          <p:nvPr/>
        </p:nvSpPr>
        <p:spPr>
          <a:xfrm>
            <a:off x="5351750" y="2218772"/>
            <a:ext cx="9406241" cy="10997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400" rtl="0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7200" b="0" i="0" u="none" strike="noStrike" cap="none" spc="0" normalizeH="0" baseline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rPr>
              <a:t>Die Futtermittelallergie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7381FEB8-124D-BA0E-B075-4BD0666A6A14}"/>
              </a:ext>
            </a:extLst>
          </p:cNvPr>
          <p:cNvSpPr txBox="1"/>
          <p:nvPr/>
        </p:nvSpPr>
        <p:spPr>
          <a:xfrm>
            <a:off x="4267229" y="4717201"/>
            <a:ext cx="9980399" cy="564257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/>
            <a:r>
              <a:rPr lang="de-DE" sz="4000" dirty="0"/>
              <a:t>Am häufigsten treten Futtermittelallergien gegen die Proteine von Rind, Milchprodukte, Huhn, Lamm, Weizen, Soja auf.</a:t>
            </a:r>
          </a:p>
          <a:p>
            <a:pPr algn="l"/>
            <a:endParaRPr lang="de-DE" sz="4000" dirty="0"/>
          </a:p>
          <a:p>
            <a:pPr algn="l"/>
            <a:r>
              <a:rPr lang="de-DE" sz="4000" dirty="0"/>
              <a:t>In seltenen Fällen auch auf Konservierungs- und Aromastoffe, fette oder Kohlenhydrate</a:t>
            </a:r>
          </a:p>
          <a:p>
            <a:pPr algn="l"/>
            <a:endParaRPr lang="de-DE" sz="4000" dirty="0"/>
          </a:p>
          <a:p>
            <a:pPr algn="l"/>
            <a:r>
              <a:rPr lang="de-DE" sz="4000" dirty="0"/>
              <a:t>Der Juckreiz ist dabei das Hauptanzeichen, daneben oft Magen-Darm-Probleme, Haut- und Ohrentzündungen und Augenproblemen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50A6FF66-719A-3AB9-091F-E89BECBA51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25956" y="4272520"/>
            <a:ext cx="7177801" cy="6087251"/>
          </a:xfrm>
          <a:prstGeom prst="rect">
            <a:avLst/>
          </a:prstGeom>
        </p:spPr>
      </p:pic>
      <p:sp>
        <p:nvSpPr>
          <p:cNvPr id="6" name="Pfeil: nach rechts 5">
            <a:extLst>
              <a:ext uri="{FF2B5EF4-FFF2-40B4-BE49-F238E27FC236}">
                <a16:creationId xmlns:a16="http://schemas.microsoft.com/office/drawing/2014/main" id="{C157C599-FD70-E7DB-AFFD-850EDCE13671}"/>
              </a:ext>
            </a:extLst>
          </p:cNvPr>
          <p:cNvSpPr/>
          <p:nvPr/>
        </p:nvSpPr>
        <p:spPr>
          <a:xfrm>
            <a:off x="3275997" y="4896624"/>
            <a:ext cx="829339" cy="448162"/>
          </a:xfrm>
          <a:prstGeom prst="rightArrow">
            <a:avLst/>
          </a:prstGeom>
          <a:solidFill>
            <a:schemeClr val="accent5">
              <a:lumMod val="50000"/>
            </a:schemeClr>
          </a:solidFill>
          <a:ln w="12700" cap="flat">
            <a:solidFill>
              <a:schemeClr val="accent5">
                <a:lumMod val="50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11303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Avenir Next Regular"/>
              <a:ea typeface="Avenir Next Regular"/>
              <a:cs typeface="Avenir Next Regular"/>
              <a:sym typeface="Avenir Next Regular"/>
            </a:endParaRPr>
          </a:p>
        </p:txBody>
      </p:sp>
      <p:sp>
        <p:nvSpPr>
          <p:cNvPr id="7" name="Pfeil: nach rechts 6">
            <a:extLst>
              <a:ext uri="{FF2B5EF4-FFF2-40B4-BE49-F238E27FC236}">
                <a16:creationId xmlns:a16="http://schemas.microsoft.com/office/drawing/2014/main" id="{D45733CB-C708-D74A-4BC2-216BEAF21BAF}"/>
              </a:ext>
            </a:extLst>
          </p:cNvPr>
          <p:cNvSpPr/>
          <p:nvPr/>
        </p:nvSpPr>
        <p:spPr>
          <a:xfrm>
            <a:off x="3275997" y="7092064"/>
            <a:ext cx="829339" cy="448162"/>
          </a:xfrm>
          <a:prstGeom prst="rightArrow">
            <a:avLst/>
          </a:prstGeom>
          <a:solidFill>
            <a:schemeClr val="accent5">
              <a:lumMod val="50000"/>
            </a:schemeClr>
          </a:solidFill>
          <a:ln w="12700" cap="flat">
            <a:solidFill>
              <a:schemeClr val="accent5">
                <a:lumMod val="50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11303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Avenir Next Regular"/>
              <a:ea typeface="Avenir Next Regular"/>
              <a:cs typeface="Avenir Next Regular"/>
              <a:sym typeface="Avenir Next Regular"/>
            </a:endParaRPr>
          </a:p>
        </p:txBody>
      </p:sp>
      <p:sp>
        <p:nvSpPr>
          <p:cNvPr id="8" name="Pfeil: nach rechts 7">
            <a:extLst>
              <a:ext uri="{FF2B5EF4-FFF2-40B4-BE49-F238E27FC236}">
                <a16:creationId xmlns:a16="http://schemas.microsoft.com/office/drawing/2014/main" id="{9F02F3A3-A8BF-7A2D-705B-8A273364A6A5}"/>
              </a:ext>
            </a:extLst>
          </p:cNvPr>
          <p:cNvSpPr/>
          <p:nvPr/>
        </p:nvSpPr>
        <p:spPr>
          <a:xfrm>
            <a:off x="3275997" y="8825319"/>
            <a:ext cx="829339" cy="448162"/>
          </a:xfrm>
          <a:prstGeom prst="rightArrow">
            <a:avLst/>
          </a:prstGeom>
          <a:solidFill>
            <a:schemeClr val="accent5">
              <a:lumMod val="50000"/>
            </a:schemeClr>
          </a:solidFill>
          <a:ln w="12700" cap="flat">
            <a:solidFill>
              <a:schemeClr val="accent5">
                <a:lumMod val="50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11303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Avenir Next Regular"/>
              <a:ea typeface="Avenir Next Regular"/>
              <a:cs typeface="Avenir Next Regular"/>
              <a:sym typeface="Avenir Next Regular"/>
            </a:endParaRPr>
          </a:p>
        </p:txBody>
      </p:sp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Grafik 3" descr="Grafik 3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252" cy="13716142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2483EFAE-2B85-A70D-44F8-B6F8583159B5}"/>
              </a:ext>
            </a:extLst>
          </p:cNvPr>
          <p:cNvSpPr txBox="1"/>
          <p:nvPr/>
        </p:nvSpPr>
        <p:spPr>
          <a:xfrm>
            <a:off x="5351750" y="2218772"/>
            <a:ext cx="9406241" cy="10997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400" rtl="0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e-DE" sz="7200" dirty="0">
                <a:solidFill>
                  <a:schemeClr val="accent5">
                    <a:lumMod val="50000"/>
                  </a:schemeClr>
                </a:solidFill>
              </a:rPr>
              <a:t>Allergie-Anzeichen</a:t>
            </a:r>
            <a:endParaRPr kumimoji="0" lang="de-DE" sz="7200" b="0" i="0" u="none" strike="noStrike" cap="none" spc="0" normalizeH="0" baseline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FillTx/>
              <a:latin typeface="Canela Text Regular"/>
              <a:ea typeface="Canela Text Regular"/>
              <a:cs typeface="Canela Text Regular"/>
              <a:sym typeface="Canela Text Regular"/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1B6FE914-5A44-B94A-ED21-FBAB51A6CFF7}"/>
              </a:ext>
            </a:extLst>
          </p:cNvPr>
          <p:cNvSpPr txBox="1"/>
          <p:nvPr/>
        </p:nvSpPr>
        <p:spPr>
          <a:xfrm>
            <a:off x="4650001" y="4674119"/>
            <a:ext cx="15955897" cy="619656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/>
            <a:r>
              <a:rPr lang="de-DE" sz="4000" dirty="0"/>
              <a:t>Juckreiz (Kopf, Pfoten, Bauch, Leiste, After)</a:t>
            </a:r>
          </a:p>
          <a:p>
            <a:pPr algn="l"/>
            <a:endParaRPr lang="de-DE" sz="4000" dirty="0"/>
          </a:p>
          <a:p>
            <a:pPr algn="l"/>
            <a:r>
              <a:rPr lang="de-DE" sz="4000" dirty="0"/>
              <a:t>Hautentzündungen und -veränderungen (z. B. durch Bakterien, Pilze, Haarausfall, Verdickung der Haut etc.)</a:t>
            </a:r>
          </a:p>
          <a:p>
            <a:pPr algn="l"/>
            <a:endParaRPr lang="de-DE" sz="4000" dirty="0"/>
          </a:p>
          <a:p>
            <a:pPr algn="l"/>
            <a:r>
              <a:rPr lang="de-DE" sz="4000" dirty="0"/>
              <a:t>Magen-Darm-Probleme (Durchfall, Erbrechen, häufiger Kotabsatz, Blähungen, Analbeutelprobleme)</a:t>
            </a:r>
          </a:p>
          <a:p>
            <a:pPr algn="l"/>
            <a:endParaRPr lang="de-DE" sz="4000" dirty="0"/>
          </a:p>
          <a:p>
            <a:pPr algn="l"/>
            <a:r>
              <a:rPr lang="de-DE" sz="4000" dirty="0"/>
              <a:t>Chronische Ohrprobleme</a:t>
            </a:r>
          </a:p>
          <a:p>
            <a:pPr algn="l"/>
            <a:endParaRPr lang="de-DE" sz="4000" dirty="0"/>
          </a:p>
          <a:p>
            <a:pPr algn="l"/>
            <a:r>
              <a:rPr lang="de-DE" sz="4000" dirty="0"/>
              <a:t>Erhöhter Augenausfluss, gerötete Augen, Atemwegsprobleme </a:t>
            </a:r>
          </a:p>
        </p:txBody>
      </p:sp>
      <p:sp>
        <p:nvSpPr>
          <p:cNvPr id="4" name="Pfeil: nach rechts 3">
            <a:extLst>
              <a:ext uri="{FF2B5EF4-FFF2-40B4-BE49-F238E27FC236}">
                <a16:creationId xmlns:a16="http://schemas.microsoft.com/office/drawing/2014/main" id="{61748227-14F7-60D8-2684-D0E00E5822FB}"/>
              </a:ext>
            </a:extLst>
          </p:cNvPr>
          <p:cNvSpPr/>
          <p:nvPr/>
        </p:nvSpPr>
        <p:spPr>
          <a:xfrm>
            <a:off x="3616239" y="4832829"/>
            <a:ext cx="829339" cy="448162"/>
          </a:xfrm>
          <a:prstGeom prst="rightArrow">
            <a:avLst/>
          </a:prstGeom>
          <a:solidFill>
            <a:schemeClr val="accent5">
              <a:lumMod val="50000"/>
            </a:schemeClr>
          </a:solidFill>
          <a:ln w="12700" cap="flat">
            <a:solidFill>
              <a:schemeClr val="accent5">
                <a:lumMod val="50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11303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Avenir Next Regular"/>
              <a:ea typeface="Avenir Next Regular"/>
              <a:cs typeface="Avenir Next Regular"/>
              <a:sym typeface="Avenir Next Regular"/>
            </a:endParaRPr>
          </a:p>
        </p:txBody>
      </p:sp>
      <p:sp>
        <p:nvSpPr>
          <p:cNvPr id="5" name="Pfeil: nach rechts 4">
            <a:extLst>
              <a:ext uri="{FF2B5EF4-FFF2-40B4-BE49-F238E27FC236}">
                <a16:creationId xmlns:a16="http://schemas.microsoft.com/office/drawing/2014/main" id="{D0D3920A-B13C-352C-DBB8-8493FAE96F16}"/>
              </a:ext>
            </a:extLst>
          </p:cNvPr>
          <p:cNvSpPr/>
          <p:nvPr/>
        </p:nvSpPr>
        <p:spPr>
          <a:xfrm>
            <a:off x="3616239" y="5896085"/>
            <a:ext cx="829339" cy="448162"/>
          </a:xfrm>
          <a:prstGeom prst="rightArrow">
            <a:avLst/>
          </a:prstGeom>
          <a:solidFill>
            <a:schemeClr val="accent5">
              <a:lumMod val="50000"/>
            </a:schemeClr>
          </a:solidFill>
          <a:ln w="12700" cap="flat">
            <a:solidFill>
              <a:schemeClr val="accent5">
                <a:lumMod val="50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11303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Avenir Next Regular"/>
              <a:ea typeface="Avenir Next Regular"/>
              <a:cs typeface="Avenir Next Regular"/>
              <a:sym typeface="Avenir Next Regular"/>
            </a:endParaRPr>
          </a:p>
        </p:txBody>
      </p:sp>
      <p:sp>
        <p:nvSpPr>
          <p:cNvPr id="6" name="Pfeil: nach rechts 5">
            <a:extLst>
              <a:ext uri="{FF2B5EF4-FFF2-40B4-BE49-F238E27FC236}">
                <a16:creationId xmlns:a16="http://schemas.microsoft.com/office/drawing/2014/main" id="{2A630183-444B-50D5-3FD8-4D9315F36F0C}"/>
              </a:ext>
            </a:extLst>
          </p:cNvPr>
          <p:cNvSpPr/>
          <p:nvPr/>
        </p:nvSpPr>
        <p:spPr>
          <a:xfrm>
            <a:off x="3616238" y="7548322"/>
            <a:ext cx="829339" cy="448162"/>
          </a:xfrm>
          <a:prstGeom prst="rightArrow">
            <a:avLst/>
          </a:prstGeom>
          <a:solidFill>
            <a:schemeClr val="accent5">
              <a:lumMod val="50000"/>
            </a:schemeClr>
          </a:solidFill>
          <a:ln w="12700" cap="flat">
            <a:solidFill>
              <a:schemeClr val="accent5">
                <a:lumMod val="50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11303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Avenir Next Regular"/>
              <a:ea typeface="Avenir Next Regular"/>
              <a:cs typeface="Avenir Next Regular"/>
              <a:sym typeface="Avenir Next Regular"/>
            </a:endParaRPr>
          </a:p>
        </p:txBody>
      </p:sp>
      <p:sp>
        <p:nvSpPr>
          <p:cNvPr id="7" name="Pfeil: nach rechts 6">
            <a:extLst>
              <a:ext uri="{FF2B5EF4-FFF2-40B4-BE49-F238E27FC236}">
                <a16:creationId xmlns:a16="http://schemas.microsoft.com/office/drawing/2014/main" id="{AA8D65F4-A7D0-764F-9AFD-8A79977373B0}"/>
              </a:ext>
            </a:extLst>
          </p:cNvPr>
          <p:cNvSpPr/>
          <p:nvPr/>
        </p:nvSpPr>
        <p:spPr>
          <a:xfrm>
            <a:off x="3616238" y="9200559"/>
            <a:ext cx="829339" cy="448162"/>
          </a:xfrm>
          <a:prstGeom prst="rightArrow">
            <a:avLst/>
          </a:prstGeom>
          <a:solidFill>
            <a:schemeClr val="accent5">
              <a:lumMod val="50000"/>
            </a:schemeClr>
          </a:solidFill>
          <a:ln w="12700" cap="flat">
            <a:solidFill>
              <a:schemeClr val="accent5">
                <a:lumMod val="50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11303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Avenir Next Regular"/>
              <a:ea typeface="Avenir Next Regular"/>
              <a:cs typeface="Avenir Next Regular"/>
              <a:sym typeface="Avenir Next Regular"/>
            </a:endParaRPr>
          </a:p>
        </p:txBody>
      </p:sp>
      <p:sp>
        <p:nvSpPr>
          <p:cNvPr id="8" name="Pfeil: nach rechts 7">
            <a:extLst>
              <a:ext uri="{FF2B5EF4-FFF2-40B4-BE49-F238E27FC236}">
                <a16:creationId xmlns:a16="http://schemas.microsoft.com/office/drawing/2014/main" id="{95D8F64C-8415-B51B-797C-ED051DC8EFDA}"/>
              </a:ext>
            </a:extLst>
          </p:cNvPr>
          <p:cNvSpPr/>
          <p:nvPr/>
        </p:nvSpPr>
        <p:spPr>
          <a:xfrm>
            <a:off x="3617406" y="10263815"/>
            <a:ext cx="829339" cy="448162"/>
          </a:xfrm>
          <a:prstGeom prst="rightArrow">
            <a:avLst/>
          </a:prstGeom>
          <a:solidFill>
            <a:schemeClr val="accent5">
              <a:lumMod val="50000"/>
            </a:schemeClr>
          </a:solidFill>
          <a:ln w="12700" cap="flat">
            <a:solidFill>
              <a:schemeClr val="accent5">
                <a:lumMod val="50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11303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Avenir Next Regular"/>
              <a:ea typeface="Avenir Next Regular"/>
              <a:cs typeface="Avenir Next Regular"/>
              <a:sym typeface="Avenir Next Regular"/>
            </a:endParaRPr>
          </a:p>
        </p:txBody>
      </p:sp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657D4F-DF2F-F24A-0031-A65A450FD7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Grafik 3" descr="Grafik 3">
            <a:extLst>
              <a:ext uri="{FF2B5EF4-FFF2-40B4-BE49-F238E27FC236}">
                <a16:creationId xmlns:a16="http://schemas.microsoft.com/office/drawing/2014/main" id="{6276D373-E50F-FED3-254D-83ECE284503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252" cy="13716142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DAB08B0D-5134-B6A3-264B-F7AB28B60556}"/>
              </a:ext>
            </a:extLst>
          </p:cNvPr>
          <p:cNvSpPr txBox="1"/>
          <p:nvPr/>
        </p:nvSpPr>
        <p:spPr>
          <a:xfrm>
            <a:off x="5351750" y="2218772"/>
            <a:ext cx="10639617" cy="10997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400" rtl="0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e-DE" sz="7200" dirty="0">
                <a:solidFill>
                  <a:schemeClr val="accent5">
                    <a:lumMod val="50000"/>
                  </a:schemeClr>
                </a:solidFill>
              </a:rPr>
              <a:t>Allergietest beim Tierarzt</a:t>
            </a:r>
            <a:endParaRPr kumimoji="0" lang="de-DE" sz="7200" b="0" i="0" u="none" strike="noStrike" cap="none" spc="0" normalizeH="0" baseline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FillTx/>
              <a:latin typeface="Canela Text Regular"/>
              <a:ea typeface="Canela Text Regular"/>
              <a:cs typeface="Canela Text Regular"/>
              <a:sym typeface="Canela Text Regular"/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10AE10D5-048A-BCA5-0B41-BDBFFD750475}"/>
              </a:ext>
            </a:extLst>
          </p:cNvPr>
          <p:cNvSpPr txBox="1"/>
          <p:nvPr/>
        </p:nvSpPr>
        <p:spPr>
          <a:xfrm>
            <a:off x="4036827" y="4142493"/>
            <a:ext cx="16310345" cy="619656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/>
            <a:r>
              <a:rPr lang="de-DE" sz="4000" dirty="0"/>
              <a:t>Beim Tierarzt wird Blut abgenommen und dieses wird auf bestimmte Antikörper (IgE) getestet</a:t>
            </a:r>
          </a:p>
          <a:p>
            <a:pPr algn="l"/>
            <a:endParaRPr lang="de-DE" sz="4000" dirty="0"/>
          </a:p>
          <a:p>
            <a:pPr algn="l"/>
            <a:r>
              <a:rPr lang="de-DE" sz="4000" dirty="0"/>
              <a:t>Ein positiver Befund bedeutet aber nicht automatisch eine Allergie. </a:t>
            </a:r>
          </a:p>
          <a:p>
            <a:pPr algn="l"/>
            <a:endParaRPr lang="de-DE" sz="4000" dirty="0"/>
          </a:p>
          <a:p>
            <a:pPr algn="l"/>
            <a:r>
              <a:rPr lang="de-DE" sz="4000" dirty="0"/>
              <a:t>Auch völlig gesunde Hunde können Antikörper gegen harmlose Stoffe bilden.</a:t>
            </a:r>
          </a:p>
          <a:p>
            <a:pPr algn="l"/>
            <a:endParaRPr lang="de-DE" sz="4000" dirty="0"/>
          </a:p>
          <a:p>
            <a:pPr algn="l"/>
            <a:r>
              <a:rPr lang="de-DE" sz="4000" dirty="0"/>
              <a:t>Ein positiver Test zeigt also nur: Der Hund hatte Kontakt mir dem Soff – </a:t>
            </a:r>
            <a:r>
              <a:rPr lang="de-DE" sz="4000" b="1" u="sng" dirty="0"/>
              <a:t>nicht</a:t>
            </a:r>
            <a:r>
              <a:rPr lang="de-DE" sz="4000" dirty="0"/>
              <a:t>, dass er ihn nicht verträgt.</a:t>
            </a:r>
          </a:p>
          <a:p>
            <a:pPr algn="l"/>
            <a:endParaRPr lang="de-DE" sz="4000" dirty="0"/>
          </a:p>
          <a:p>
            <a:pPr algn="l"/>
            <a:r>
              <a:rPr lang="de-DE" sz="4000" dirty="0"/>
              <a:t>Ob und wie stark der Körper auf den Stoff reagiert, wird nicht gemessen.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AFD7042E-22F4-FB6B-4BDA-440407FEE6D9}"/>
              </a:ext>
            </a:extLst>
          </p:cNvPr>
          <p:cNvSpPr txBox="1"/>
          <p:nvPr/>
        </p:nvSpPr>
        <p:spPr>
          <a:xfrm>
            <a:off x="3828226" y="10876516"/>
            <a:ext cx="16518946" cy="7673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2438400" rtl="0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4800" b="1" i="0" u="none" strike="noStrike" cap="none" spc="0" normalizeH="0" baseline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rPr>
              <a:t>Die einzige vernünftige Möglichkeit ist das Ausschlussverfahren!</a:t>
            </a:r>
          </a:p>
        </p:txBody>
      </p:sp>
      <p:sp>
        <p:nvSpPr>
          <p:cNvPr id="5" name="Pfeil: nach rechts 4">
            <a:extLst>
              <a:ext uri="{FF2B5EF4-FFF2-40B4-BE49-F238E27FC236}">
                <a16:creationId xmlns:a16="http://schemas.microsoft.com/office/drawing/2014/main" id="{CECD0D4D-D82A-5C5E-381E-FEAE04F43A76}"/>
              </a:ext>
            </a:extLst>
          </p:cNvPr>
          <p:cNvSpPr/>
          <p:nvPr/>
        </p:nvSpPr>
        <p:spPr>
          <a:xfrm>
            <a:off x="2998887" y="4301201"/>
            <a:ext cx="829339" cy="448162"/>
          </a:xfrm>
          <a:prstGeom prst="rightArrow">
            <a:avLst/>
          </a:prstGeom>
          <a:solidFill>
            <a:schemeClr val="accent5">
              <a:lumMod val="50000"/>
            </a:schemeClr>
          </a:solidFill>
          <a:ln w="12700" cap="flat">
            <a:solidFill>
              <a:schemeClr val="accent5">
                <a:lumMod val="50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11303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Avenir Next Regular"/>
              <a:ea typeface="Avenir Next Regular"/>
              <a:cs typeface="Avenir Next Regular"/>
              <a:sym typeface="Avenir Next Regular"/>
            </a:endParaRPr>
          </a:p>
        </p:txBody>
      </p:sp>
      <p:sp>
        <p:nvSpPr>
          <p:cNvPr id="6" name="Pfeil: nach rechts 5">
            <a:extLst>
              <a:ext uri="{FF2B5EF4-FFF2-40B4-BE49-F238E27FC236}">
                <a16:creationId xmlns:a16="http://schemas.microsoft.com/office/drawing/2014/main" id="{0EEA08F7-3511-C72B-2033-0DDFFD5AEDD4}"/>
              </a:ext>
            </a:extLst>
          </p:cNvPr>
          <p:cNvSpPr/>
          <p:nvPr/>
        </p:nvSpPr>
        <p:spPr>
          <a:xfrm>
            <a:off x="2998886" y="5959880"/>
            <a:ext cx="829339" cy="448162"/>
          </a:xfrm>
          <a:prstGeom prst="rightArrow">
            <a:avLst/>
          </a:prstGeom>
          <a:solidFill>
            <a:schemeClr val="accent5">
              <a:lumMod val="50000"/>
            </a:schemeClr>
          </a:solidFill>
          <a:ln w="12700" cap="flat">
            <a:solidFill>
              <a:schemeClr val="accent5">
                <a:lumMod val="50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11303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Avenir Next Regular"/>
              <a:ea typeface="Avenir Next Regular"/>
              <a:cs typeface="Avenir Next Regular"/>
              <a:sym typeface="Avenir Next Regular"/>
            </a:endParaRPr>
          </a:p>
        </p:txBody>
      </p:sp>
      <p:sp>
        <p:nvSpPr>
          <p:cNvPr id="7" name="Pfeil: nach rechts 6">
            <a:extLst>
              <a:ext uri="{FF2B5EF4-FFF2-40B4-BE49-F238E27FC236}">
                <a16:creationId xmlns:a16="http://schemas.microsoft.com/office/drawing/2014/main" id="{F4969150-90E6-BA7C-B11C-A391DDE498DA}"/>
              </a:ext>
            </a:extLst>
          </p:cNvPr>
          <p:cNvSpPr/>
          <p:nvPr/>
        </p:nvSpPr>
        <p:spPr>
          <a:xfrm>
            <a:off x="2998886" y="7083878"/>
            <a:ext cx="829339" cy="448162"/>
          </a:xfrm>
          <a:prstGeom prst="rightArrow">
            <a:avLst/>
          </a:prstGeom>
          <a:solidFill>
            <a:schemeClr val="accent5">
              <a:lumMod val="50000"/>
            </a:schemeClr>
          </a:solidFill>
          <a:ln w="12700" cap="flat">
            <a:solidFill>
              <a:schemeClr val="accent5">
                <a:lumMod val="50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11303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Avenir Next Regular"/>
              <a:ea typeface="Avenir Next Regular"/>
              <a:cs typeface="Avenir Next Regular"/>
              <a:sym typeface="Avenir Next Regular"/>
            </a:endParaRPr>
          </a:p>
        </p:txBody>
      </p:sp>
      <p:sp>
        <p:nvSpPr>
          <p:cNvPr id="8" name="Pfeil: nach rechts 7">
            <a:extLst>
              <a:ext uri="{FF2B5EF4-FFF2-40B4-BE49-F238E27FC236}">
                <a16:creationId xmlns:a16="http://schemas.microsoft.com/office/drawing/2014/main" id="{C016B4ED-151E-F1AE-10FC-E6968D082B0E}"/>
              </a:ext>
            </a:extLst>
          </p:cNvPr>
          <p:cNvSpPr/>
          <p:nvPr/>
        </p:nvSpPr>
        <p:spPr>
          <a:xfrm>
            <a:off x="2998885" y="8119996"/>
            <a:ext cx="829339" cy="448162"/>
          </a:xfrm>
          <a:prstGeom prst="rightArrow">
            <a:avLst/>
          </a:prstGeom>
          <a:solidFill>
            <a:schemeClr val="accent5">
              <a:lumMod val="50000"/>
            </a:schemeClr>
          </a:solidFill>
          <a:ln w="12700" cap="flat">
            <a:solidFill>
              <a:schemeClr val="accent5">
                <a:lumMod val="50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11303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Avenir Next Regular"/>
              <a:ea typeface="Avenir Next Regular"/>
              <a:cs typeface="Avenir Next Regular"/>
              <a:sym typeface="Avenir Next Regular"/>
            </a:endParaRPr>
          </a:p>
        </p:txBody>
      </p:sp>
      <p:sp>
        <p:nvSpPr>
          <p:cNvPr id="9" name="Pfeil: nach rechts 8">
            <a:extLst>
              <a:ext uri="{FF2B5EF4-FFF2-40B4-BE49-F238E27FC236}">
                <a16:creationId xmlns:a16="http://schemas.microsoft.com/office/drawing/2014/main" id="{0EE641F6-0C45-A179-B943-C7174F937981}"/>
              </a:ext>
            </a:extLst>
          </p:cNvPr>
          <p:cNvSpPr/>
          <p:nvPr/>
        </p:nvSpPr>
        <p:spPr>
          <a:xfrm>
            <a:off x="3103186" y="9778675"/>
            <a:ext cx="829339" cy="448162"/>
          </a:xfrm>
          <a:prstGeom prst="rightArrow">
            <a:avLst/>
          </a:prstGeom>
          <a:solidFill>
            <a:schemeClr val="accent5">
              <a:lumMod val="50000"/>
            </a:schemeClr>
          </a:solidFill>
          <a:ln w="12700" cap="flat">
            <a:solidFill>
              <a:schemeClr val="accent5">
                <a:lumMod val="50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11303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Avenir Next Regular"/>
              <a:ea typeface="Avenir Next Regular"/>
              <a:cs typeface="Avenir Next Regular"/>
              <a:sym typeface="Avenir Next Regular"/>
            </a:endParaRPr>
          </a:p>
        </p:txBody>
      </p:sp>
    </p:spTree>
    <p:extLst>
      <p:ext uri="{BB962C8B-B14F-4D97-AF65-F5344CB8AC3E}">
        <p14:creationId xmlns:p14="http://schemas.microsoft.com/office/powerpoint/2010/main" val="3401674478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Grafik 3" descr="Grafik 3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252" cy="13716142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A1621368-33DB-02DE-1944-8FF572461142}"/>
              </a:ext>
            </a:extLst>
          </p:cNvPr>
          <p:cNvSpPr txBox="1"/>
          <p:nvPr/>
        </p:nvSpPr>
        <p:spPr>
          <a:xfrm>
            <a:off x="5351750" y="2218772"/>
            <a:ext cx="14692861" cy="10997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400" rtl="0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7200" b="0" i="0" u="none" strike="noStrike" cap="none" spc="0" normalizeH="0" baseline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rPr>
              <a:t>Die Ausschlussdiät/Eleminat</a:t>
            </a:r>
            <a:r>
              <a:rPr lang="de-DE" sz="7200" dirty="0">
                <a:solidFill>
                  <a:schemeClr val="accent5">
                    <a:lumMod val="50000"/>
                  </a:schemeClr>
                </a:solidFill>
              </a:rPr>
              <a:t>ionsdiät</a:t>
            </a:r>
            <a:endParaRPr kumimoji="0" lang="de-DE" sz="7200" b="0" i="0" u="none" strike="noStrike" cap="none" spc="0" normalizeH="0" baseline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FillTx/>
              <a:latin typeface="Canela Text Regular"/>
              <a:ea typeface="Canela Text Regular"/>
              <a:cs typeface="Canela Text Regular"/>
              <a:sym typeface="Canela Text Regular"/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AFC501D9-EC25-F0C2-8359-2A4F1AF5526A}"/>
              </a:ext>
            </a:extLst>
          </p:cNvPr>
          <p:cNvSpPr txBox="1"/>
          <p:nvPr/>
        </p:nvSpPr>
        <p:spPr>
          <a:xfrm>
            <a:off x="4543007" y="4433430"/>
            <a:ext cx="16310345" cy="176458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/>
            <a:r>
              <a:rPr lang="de-DE" sz="4000" dirty="0"/>
              <a:t>Beste Möglichkeit, um herauszufinden was ein Hund verträgt und was nicht</a:t>
            </a:r>
          </a:p>
          <a:p>
            <a:pPr algn="l"/>
            <a:endParaRPr lang="de-DE" sz="4000" dirty="0"/>
          </a:p>
          <a:p>
            <a:pPr algn="l"/>
            <a:r>
              <a:rPr lang="de-DE" sz="4000" dirty="0"/>
              <a:t>Es ist hilfreich dabei ein Tagebuch zu führen (siehe unsere PDF)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3E69F666-3034-7D8E-FAD4-EBA554CDE2D5}"/>
              </a:ext>
            </a:extLst>
          </p:cNvPr>
          <p:cNvSpPr txBox="1"/>
          <p:nvPr/>
        </p:nvSpPr>
        <p:spPr>
          <a:xfrm>
            <a:off x="6389888" y="6652192"/>
            <a:ext cx="11989236" cy="132138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/>
            <a:r>
              <a:rPr lang="de-DE" sz="4000" dirty="0"/>
              <a:t>Zu Beginn:</a:t>
            </a:r>
          </a:p>
          <a:p>
            <a:pPr algn="l"/>
            <a:r>
              <a:rPr lang="de-DE" sz="4000" dirty="0"/>
              <a:t>Eine Proteinquelle, die der Hund noch </a:t>
            </a:r>
            <a:r>
              <a:rPr lang="de-DE" sz="4800" b="1" u="sng" dirty="0"/>
              <a:t>NIE</a:t>
            </a:r>
            <a:r>
              <a:rPr lang="de-DE" sz="4000" dirty="0"/>
              <a:t> gefressen hat</a:t>
            </a:r>
          </a:p>
        </p:txBody>
      </p:sp>
      <p:sp>
        <p:nvSpPr>
          <p:cNvPr id="5" name="Pfeil: nach rechts 4">
            <a:extLst>
              <a:ext uri="{FF2B5EF4-FFF2-40B4-BE49-F238E27FC236}">
                <a16:creationId xmlns:a16="http://schemas.microsoft.com/office/drawing/2014/main" id="{2108B13C-61DE-0AFF-CB83-5F4BDAE513C4}"/>
              </a:ext>
            </a:extLst>
          </p:cNvPr>
          <p:cNvSpPr/>
          <p:nvPr/>
        </p:nvSpPr>
        <p:spPr>
          <a:xfrm>
            <a:off x="3530648" y="4433430"/>
            <a:ext cx="829339" cy="448162"/>
          </a:xfrm>
          <a:prstGeom prst="rightArrow">
            <a:avLst/>
          </a:prstGeom>
          <a:solidFill>
            <a:schemeClr val="accent5">
              <a:lumMod val="50000"/>
            </a:schemeClr>
          </a:solidFill>
          <a:ln w="12700" cap="flat">
            <a:solidFill>
              <a:schemeClr val="accent5">
                <a:lumMod val="50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11303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Avenir Next Regular"/>
              <a:ea typeface="Avenir Next Regular"/>
              <a:cs typeface="Avenir Next Regular"/>
              <a:sym typeface="Avenir Next Regular"/>
            </a:endParaRPr>
          </a:p>
        </p:txBody>
      </p:sp>
      <p:sp>
        <p:nvSpPr>
          <p:cNvPr id="6" name="Pfeil: nach rechts 5">
            <a:extLst>
              <a:ext uri="{FF2B5EF4-FFF2-40B4-BE49-F238E27FC236}">
                <a16:creationId xmlns:a16="http://schemas.microsoft.com/office/drawing/2014/main" id="{E2672995-0F95-075E-01DA-2B65F353BCD5}"/>
              </a:ext>
            </a:extLst>
          </p:cNvPr>
          <p:cNvSpPr/>
          <p:nvPr/>
        </p:nvSpPr>
        <p:spPr>
          <a:xfrm>
            <a:off x="3530648" y="5570392"/>
            <a:ext cx="829339" cy="448162"/>
          </a:xfrm>
          <a:prstGeom prst="rightArrow">
            <a:avLst/>
          </a:prstGeom>
          <a:solidFill>
            <a:schemeClr val="accent5">
              <a:lumMod val="50000"/>
            </a:schemeClr>
          </a:solidFill>
          <a:ln w="12700" cap="flat">
            <a:solidFill>
              <a:schemeClr val="accent5">
                <a:lumMod val="50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11303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Avenir Next Regular"/>
              <a:ea typeface="Avenir Next Regular"/>
              <a:cs typeface="Avenir Next Regular"/>
              <a:sym typeface="Avenir Next Regular"/>
            </a:endParaRPr>
          </a:p>
        </p:txBody>
      </p:sp>
      <p:sp>
        <p:nvSpPr>
          <p:cNvPr id="7" name="Pfeil: nach rechts 6">
            <a:extLst>
              <a:ext uri="{FF2B5EF4-FFF2-40B4-BE49-F238E27FC236}">
                <a16:creationId xmlns:a16="http://schemas.microsoft.com/office/drawing/2014/main" id="{F2D6A90F-403D-876A-4C41-8D328F2E4C1A}"/>
              </a:ext>
            </a:extLst>
          </p:cNvPr>
          <p:cNvSpPr/>
          <p:nvPr/>
        </p:nvSpPr>
        <p:spPr>
          <a:xfrm>
            <a:off x="5200735" y="6724948"/>
            <a:ext cx="829339" cy="448162"/>
          </a:xfrm>
          <a:prstGeom prst="rightArrow">
            <a:avLst/>
          </a:prstGeom>
          <a:solidFill>
            <a:schemeClr val="accent5">
              <a:lumMod val="50000"/>
            </a:schemeClr>
          </a:solidFill>
          <a:ln w="12700" cap="flat">
            <a:solidFill>
              <a:schemeClr val="accent5">
                <a:lumMod val="50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11303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Avenir Next Regular"/>
              <a:ea typeface="Avenir Next Regular"/>
              <a:cs typeface="Avenir Next Regular"/>
              <a:sym typeface="Avenir Next Regular"/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838B867F-A133-4286-2C58-892CC8413B47}"/>
              </a:ext>
            </a:extLst>
          </p:cNvPr>
          <p:cNvSpPr txBox="1"/>
          <p:nvPr/>
        </p:nvSpPr>
        <p:spPr>
          <a:xfrm>
            <a:off x="9576330" y="8427755"/>
            <a:ext cx="6243697" cy="342657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algn="l"/>
            <a:r>
              <a:rPr lang="de-DE" sz="4000" dirty="0"/>
              <a:t>Häufig wird dafür verwendet: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de-DE" sz="4000" dirty="0"/>
              <a:t>Pferd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de-DE" sz="4000" dirty="0"/>
              <a:t>Kaninchen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de-DE" sz="4000" dirty="0"/>
              <a:t>Ziege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de-DE" sz="4000" dirty="0"/>
              <a:t>Wild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de-DE" sz="4000" dirty="0"/>
              <a:t>Fisch</a:t>
            </a:r>
          </a:p>
        </p:txBody>
      </p:sp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6F2FE9-A90E-EF99-7501-6EB7BCE688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Grafik 3" descr="Grafik 3">
            <a:extLst>
              <a:ext uri="{FF2B5EF4-FFF2-40B4-BE49-F238E27FC236}">
                <a16:creationId xmlns:a16="http://schemas.microsoft.com/office/drawing/2014/main" id="{F5788208-7DB2-79DE-59B2-45144252FE6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252" cy="13716142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BE3BDA56-1287-BF09-547C-9715789C4A7B}"/>
              </a:ext>
            </a:extLst>
          </p:cNvPr>
          <p:cNvSpPr txBox="1"/>
          <p:nvPr/>
        </p:nvSpPr>
        <p:spPr>
          <a:xfrm>
            <a:off x="5351750" y="2218772"/>
            <a:ext cx="14692861" cy="10997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400" rtl="0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7200" b="0" i="0" u="none" strike="noStrike" cap="none" spc="0" normalizeH="0" baseline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rPr>
              <a:t>Die Ausschlussdiät/Eleminat</a:t>
            </a:r>
            <a:r>
              <a:rPr lang="de-DE" sz="7200" dirty="0">
                <a:solidFill>
                  <a:schemeClr val="accent5">
                    <a:lumMod val="50000"/>
                  </a:schemeClr>
                </a:solidFill>
              </a:rPr>
              <a:t>ionsdiät</a:t>
            </a:r>
            <a:endParaRPr kumimoji="0" lang="de-DE" sz="7200" b="0" i="0" u="none" strike="noStrike" cap="none" spc="0" normalizeH="0" baseline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FillTx/>
              <a:latin typeface="Canela Text Regular"/>
              <a:ea typeface="Canela Text Regular"/>
              <a:cs typeface="Canela Text Regular"/>
              <a:sym typeface="Canela Text Regular"/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C2C2A53F-5234-6C6A-FA69-8C63E0BE29DA}"/>
              </a:ext>
            </a:extLst>
          </p:cNvPr>
          <p:cNvSpPr txBox="1"/>
          <p:nvPr/>
        </p:nvSpPr>
        <p:spPr>
          <a:xfrm>
            <a:off x="5351750" y="4386438"/>
            <a:ext cx="13390028" cy="132138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/>
            <a:r>
              <a:rPr lang="de-DE" sz="4000" dirty="0"/>
              <a:t>Weiter mit:</a:t>
            </a:r>
          </a:p>
          <a:p>
            <a:pPr algn="l"/>
            <a:r>
              <a:rPr lang="de-DE" sz="4000" dirty="0"/>
              <a:t>Ein Gemüse oder Kohlenhydrat was noch </a:t>
            </a:r>
            <a:r>
              <a:rPr lang="de-DE" sz="4800" b="1" u="sng" dirty="0"/>
              <a:t>NIE</a:t>
            </a:r>
            <a:r>
              <a:rPr lang="de-DE" sz="4000" dirty="0"/>
              <a:t> gefressen wurde 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0A7C4544-6B0D-740E-84CF-2A249C8E4CD3}"/>
              </a:ext>
            </a:extLst>
          </p:cNvPr>
          <p:cNvSpPr txBox="1"/>
          <p:nvPr/>
        </p:nvSpPr>
        <p:spPr>
          <a:xfrm>
            <a:off x="4262271" y="6013197"/>
            <a:ext cx="6263992" cy="50885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/>
            <a:r>
              <a:rPr lang="de-DE" sz="4000" dirty="0"/>
              <a:t>Geeignetes Gemüse oder Kohlenhydrate können sein:</a:t>
            </a:r>
          </a:p>
          <a:p>
            <a:pPr algn="l"/>
            <a:endParaRPr lang="de-DE" sz="4000" dirty="0"/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de-DE" sz="4000" dirty="0"/>
              <a:t>Gurke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de-DE" sz="4000" dirty="0"/>
              <a:t>Zucchini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de-DE" sz="4000" dirty="0"/>
              <a:t>Kartoffel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de-DE" sz="4000" dirty="0"/>
              <a:t>Süßkartoffel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de-DE" sz="4000" dirty="0"/>
              <a:t>Hirse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de-DE" sz="4000" dirty="0"/>
          </a:p>
        </p:txBody>
      </p:sp>
      <p:sp>
        <p:nvSpPr>
          <p:cNvPr id="5" name="Pfeil: nach rechts 4">
            <a:extLst>
              <a:ext uri="{FF2B5EF4-FFF2-40B4-BE49-F238E27FC236}">
                <a16:creationId xmlns:a16="http://schemas.microsoft.com/office/drawing/2014/main" id="{A29CAE70-5737-2D12-9631-BC68B9B2BAEC}"/>
              </a:ext>
            </a:extLst>
          </p:cNvPr>
          <p:cNvSpPr/>
          <p:nvPr/>
        </p:nvSpPr>
        <p:spPr>
          <a:xfrm>
            <a:off x="4262271" y="4428476"/>
            <a:ext cx="829339" cy="448162"/>
          </a:xfrm>
          <a:prstGeom prst="rightArrow">
            <a:avLst/>
          </a:prstGeom>
          <a:solidFill>
            <a:schemeClr val="accent5">
              <a:lumMod val="50000"/>
            </a:schemeClr>
          </a:solidFill>
          <a:ln w="12700" cap="flat">
            <a:solidFill>
              <a:schemeClr val="accent5">
                <a:lumMod val="50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11303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Avenir Next Regular"/>
              <a:ea typeface="Avenir Next Regular"/>
              <a:cs typeface="Avenir Next Regular"/>
              <a:sym typeface="Avenir Next Regular"/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BC652B5D-EDE0-11C2-1E66-CD421096900F}"/>
              </a:ext>
            </a:extLst>
          </p:cNvPr>
          <p:cNvSpPr txBox="1"/>
          <p:nvPr/>
        </p:nvSpPr>
        <p:spPr>
          <a:xfrm>
            <a:off x="8916089" y="7635470"/>
            <a:ext cx="3275911" cy="231858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de-DE" sz="4000" dirty="0"/>
              <a:t>Amaranth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de-DE" sz="4000" dirty="0"/>
              <a:t>Pastinake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de-DE" sz="4000" dirty="0"/>
              <a:t>Hirse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de-DE" sz="4000" dirty="0"/>
              <a:t>Quinoa</a:t>
            </a:r>
          </a:p>
        </p:txBody>
      </p:sp>
      <p:sp>
        <p:nvSpPr>
          <p:cNvPr id="7" name="Pfeil: nach rechts 6">
            <a:extLst>
              <a:ext uri="{FF2B5EF4-FFF2-40B4-BE49-F238E27FC236}">
                <a16:creationId xmlns:a16="http://schemas.microsoft.com/office/drawing/2014/main" id="{D7584DA6-A847-D255-A9D3-BDD25084DB4E}"/>
              </a:ext>
            </a:extLst>
          </p:cNvPr>
          <p:cNvSpPr/>
          <p:nvPr/>
        </p:nvSpPr>
        <p:spPr>
          <a:xfrm>
            <a:off x="3139323" y="6205702"/>
            <a:ext cx="829339" cy="448162"/>
          </a:xfrm>
          <a:prstGeom prst="rightArrow">
            <a:avLst/>
          </a:prstGeom>
          <a:solidFill>
            <a:schemeClr val="accent5">
              <a:lumMod val="50000"/>
            </a:schemeClr>
          </a:solidFill>
          <a:ln w="12700" cap="flat">
            <a:solidFill>
              <a:schemeClr val="accent5">
                <a:lumMod val="50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11303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Avenir Next Regular"/>
              <a:ea typeface="Avenir Next Regular"/>
              <a:cs typeface="Avenir Next Regular"/>
              <a:sym typeface="Avenir Next Regular"/>
            </a:endParaRP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4ED2CE52-93C4-2CE9-9222-F1295350E8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46859" y="6630942"/>
            <a:ext cx="6997818" cy="4470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953862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Grafik 3" descr="Grafik 3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252" cy="13716142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31AC3DB3-9299-84BD-4DA7-156EABB03646}"/>
              </a:ext>
            </a:extLst>
          </p:cNvPr>
          <p:cNvSpPr txBox="1"/>
          <p:nvPr/>
        </p:nvSpPr>
        <p:spPr>
          <a:xfrm>
            <a:off x="5831865" y="2385259"/>
            <a:ext cx="3375930" cy="7673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400" rtl="0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e-DE" sz="4800" dirty="0"/>
              <a:t>Inhalt:</a:t>
            </a:r>
            <a:endParaRPr kumimoji="0" lang="de-DE" sz="4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nela Text Regular"/>
              <a:ea typeface="Canela Text Regular"/>
              <a:cs typeface="Canela Text Regular"/>
              <a:sym typeface="Canela Text Regular"/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8BD3687-E42F-E2C1-CC9E-4642A01AFDBB}"/>
              </a:ext>
            </a:extLst>
          </p:cNvPr>
          <p:cNvSpPr txBox="1"/>
          <p:nvPr/>
        </p:nvSpPr>
        <p:spPr>
          <a:xfrm>
            <a:off x="4505995" y="7230350"/>
            <a:ext cx="4023537" cy="176458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2438400" rtl="0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rPr>
              <a:t>Welche Allergieformen gibt es?</a:t>
            </a:r>
          </a:p>
          <a:p>
            <a:pPr marL="0" marR="0" indent="0" algn="ctr" defTabSz="2438400" rtl="0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de-DE" dirty="0"/>
          </a:p>
          <a:p>
            <a:pPr marL="0" marR="0" indent="0" algn="ctr" defTabSz="2438400" rtl="0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rPr>
              <a:t>Was ist eine Allergie?</a:t>
            </a:r>
          </a:p>
          <a:p>
            <a:pPr marL="0" marR="0" indent="0" algn="ctr" defTabSz="2438400" rtl="0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de-DE" dirty="0"/>
          </a:p>
          <a:p>
            <a:pPr marL="0" marR="0" indent="0" algn="ctr" defTabSz="2438400" rtl="0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rPr>
              <a:t>Wie entsteht eine Allergie?</a:t>
            </a:r>
          </a:p>
        </p:txBody>
      </p: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1A8AE1-BA42-4B3C-88F3-554A1B781F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Grafik 3" descr="Grafik 3">
            <a:extLst>
              <a:ext uri="{FF2B5EF4-FFF2-40B4-BE49-F238E27FC236}">
                <a16:creationId xmlns:a16="http://schemas.microsoft.com/office/drawing/2014/main" id="{C7EF0DE3-758A-857E-91E5-1B24D56443F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252" cy="13716142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EEACB860-6AF4-537A-116A-0542D4338FCB}"/>
              </a:ext>
            </a:extLst>
          </p:cNvPr>
          <p:cNvSpPr txBox="1"/>
          <p:nvPr/>
        </p:nvSpPr>
        <p:spPr>
          <a:xfrm>
            <a:off x="5351750" y="2218772"/>
            <a:ext cx="14692861" cy="10997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400" rtl="0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7200" b="0" i="0" u="none" strike="noStrike" cap="none" spc="0" normalizeH="0" baseline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rPr>
              <a:t>Die Ausschlussdiät/Eleminat</a:t>
            </a:r>
            <a:r>
              <a:rPr lang="de-DE" sz="7200" dirty="0">
                <a:solidFill>
                  <a:schemeClr val="accent5">
                    <a:lumMod val="50000"/>
                  </a:schemeClr>
                </a:solidFill>
              </a:rPr>
              <a:t>ionsdiät</a:t>
            </a:r>
            <a:endParaRPr kumimoji="0" lang="de-DE" sz="7200" b="0" i="0" u="none" strike="noStrike" cap="none" spc="0" normalizeH="0" baseline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FillTx/>
              <a:latin typeface="Canela Text Regular"/>
              <a:ea typeface="Canela Text Regular"/>
              <a:cs typeface="Canela Text Regular"/>
              <a:sym typeface="Canela Text Regular"/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4B37C183-ACBC-8206-3F22-1B485EFC8CF8}"/>
              </a:ext>
            </a:extLst>
          </p:cNvPr>
          <p:cNvSpPr txBox="1"/>
          <p:nvPr/>
        </p:nvSpPr>
        <p:spPr>
          <a:xfrm>
            <a:off x="4927164" y="4913060"/>
            <a:ext cx="16310345" cy="50885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/>
            <a:r>
              <a:rPr lang="de-DE" sz="4000" dirty="0"/>
              <a:t>Zwei Wochen lang wird ausschließlich </a:t>
            </a:r>
            <a:r>
              <a:rPr lang="de-DE" sz="4000" b="1" dirty="0"/>
              <a:t>eine</a:t>
            </a:r>
            <a:r>
              <a:rPr lang="de-DE" sz="4000" dirty="0"/>
              <a:t> Proteinquelle und </a:t>
            </a:r>
            <a:r>
              <a:rPr lang="de-DE" sz="4000" b="1" dirty="0"/>
              <a:t>ein</a:t>
            </a:r>
            <a:r>
              <a:rPr lang="de-DE" sz="4000" dirty="0"/>
              <a:t> Gemüse/Kohlenhydrat gefüttert.</a:t>
            </a:r>
          </a:p>
          <a:p>
            <a:pPr algn="l"/>
            <a:endParaRPr lang="de-DE" sz="4000" dirty="0"/>
          </a:p>
          <a:p>
            <a:pPr algn="l"/>
            <a:r>
              <a:rPr lang="de-DE" sz="4000" dirty="0"/>
              <a:t>Klappt dies, kommt ein weiteres dazu.</a:t>
            </a:r>
          </a:p>
          <a:p>
            <a:pPr algn="l"/>
            <a:endParaRPr lang="de-DE" sz="4000" dirty="0"/>
          </a:p>
          <a:p>
            <a:pPr algn="l"/>
            <a:r>
              <a:rPr lang="de-DE" sz="4000" dirty="0"/>
              <a:t>Eine vernünftige Ausschlussdiät muss </a:t>
            </a:r>
            <a:r>
              <a:rPr lang="de-DE" sz="4000" b="1" dirty="0"/>
              <a:t>mindestens 8 Wochen</a:t>
            </a:r>
            <a:r>
              <a:rPr lang="de-DE" sz="4000" dirty="0"/>
              <a:t> dauern. </a:t>
            </a:r>
          </a:p>
          <a:p>
            <a:pPr algn="l"/>
            <a:endParaRPr lang="de-DE" sz="4000" dirty="0"/>
          </a:p>
          <a:p>
            <a:pPr algn="l"/>
            <a:r>
              <a:rPr lang="de-DE" sz="4000" dirty="0"/>
              <a:t>Man kann dies bis zu 12 Wochen machen, allerdings müssen dann wichtige Nährstoffe ergänzt werden.</a:t>
            </a:r>
          </a:p>
        </p:txBody>
      </p:sp>
      <p:sp>
        <p:nvSpPr>
          <p:cNvPr id="4" name="Pfeil: nach rechts 3">
            <a:extLst>
              <a:ext uri="{FF2B5EF4-FFF2-40B4-BE49-F238E27FC236}">
                <a16:creationId xmlns:a16="http://schemas.microsoft.com/office/drawing/2014/main" id="{03E5AEAB-AE5A-873F-FBE1-5BBBB15D4DA3}"/>
              </a:ext>
            </a:extLst>
          </p:cNvPr>
          <p:cNvSpPr/>
          <p:nvPr/>
        </p:nvSpPr>
        <p:spPr>
          <a:xfrm>
            <a:off x="3858791" y="6633919"/>
            <a:ext cx="829339" cy="448162"/>
          </a:xfrm>
          <a:prstGeom prst="rightArrow">
            <a:avLst/>
          </a:prstGeom>
          <a:solidFill>
            <a:schemeClr val="accent5">
              <a:lumMod val="50000"/>
            </a:schemeClr>
          </a:solidFill>
          <a:ln w="12700" cap="flat">
            <a:solidFill>
              <a:schemeClr val="accent5">
                <a:lumMod val="50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11303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Avenir Next Regular"/>
              <a:ea typeface="Avenir Next Regular"/>
              <a:cs typeface="Avenir Next Regular"/>
              <a:sym typeface="Avenir Next Regular"/>
            </a:endParaRPr>
          </a:p>
        </p:txBody>
      </p:sp>
      <p:sp>
        <p:nvSpPr>
          <p:cNvPr id="5" name="Pfeil: nach rechts 4">
            <a:extLst>
              <a:ext uri="{FF2B5EF4-FFF2-40B4-BE49-F238E27FC236}">
                <a16:creationId xmlns:a16="http://schemas.microsoft.com/office/drawing/2014/main" id="{FEB083D3-85CB-563A-5BBB-5987E4BF67F1}"/>
              </a:ext>
            </a:extLst>
          </p:cNvPr>
          <p:cNvSpPr/>
          <p:nvPr/>
        </p:nvSpPr>
        <p:spPr>
          <a:xfrm>
            <a:off x="3858792" y="7731541"/>
            <a:ext cx="829339" cy="448162"/>
          </a:xfrm>
          <a:prstGeom prst="rightArrow">
            <a:avLst/>
          </a:prstGeom>
          <a:solidFill>
            <a:schemeClr val="accent5">
              <a:lumMod val="50000"/>
            </a:schemeClr>
          </a:solidFill>
          <a:ln w="12700" cap="flat">
            <a:solidFill>
              <a:schemeClr val="accent5">
                <a:lumMod val="50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11303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Avenir Next Regular"/>
              <a:ea typeface="Avenir Next Regular"/>
              <a:cs typeface="Avenir Next Regular"/>
              <a:sym typeface="Avenir Next Regular"/>
            </a:endParaRPr>
          </a:p>
        </p:txBody>
      </p:sp>
      <p:sp>
        <p:nvSpPr>
          <p:cNvPr id="6" name="Pfeil: nach rechts 5">
            <a:extLst>
              <a:ext uri="{FF2B5EF4-FFF2-40B4-BE49-F238E27FC236}">
                <a16:creationId xmlns:a16="http://schemas.microsoft.com/office/drawing/2014/main" id="{9962E39B-BDDA-EA5F-59F6-C90D820018B1}"/>
              </a:ext>
            </a:extLst>
          </p:cNvPr>
          <p:cNvSpPr/>
          <p:nvPr/>
        </p:nvSpPr>
        <p:spPr>
          <a:xfrm>
            <a:off x="3858792" y="5088136"/>
            <a:ext cx="829339" cy="448162"/>
          </a:xfrm>
          <a:prstGeom prst="rightArrow">
            <a:avLst/>
          </a:prstGeom>
          <a:solidFill>
            <a:schemeClr val="accent5">
              <a:lumMod val="50000"/>
            </a:schemeClr>
          </a:solidFill>
          <a:ln w="12700" cap="flat">
            <a:solidFill>
              <a:schemeClr val="accent5">
                <a:lumMod val="50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11303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Avenir Next Regular"/>
              <a:ea typeface="Avenir Next Regular"/>
              <a:cs typeface="Avenir Next Regular"/>
              <a:sym typeface="Avenir Next Regular"/>
            </a:endParaRPr>
          </a:p>
        </p:txBody>
      </p:sp>
      <p:sp>
        <p:nvSpPr>
          <p:cNvPr id="7" name="Pfeil: nach rechts 6">
            <a:extLst>
              <a:ext uri="{FF2B5EF4-FFF2-40B4-BE49-F238E27FC236}">
                <a16:creationId xmlns:a16="http://schemas.microsoft.com/office/drawing/2014/main" id="{7416CF08-4851-8994-25BC-48D52FA8B2DA}"/>
              </a:ext>
            </a:extLst>
          </p:cNvPr>
          <p:cNvSpPr/>
          <p:nvPr/>
        </p:nvSpPr>
        <p:spPr>
          <a:xfrm>
            <a:off x="3858792" y="8898034"/>
            <a:ext cx="829339" cy="448162"/>
          </a:xfrm>
          <a:prstGeom prst="rightArrow">
            <a:avLst/>
          </a:prstGeom>
          <a:solidFill>
            <a:schemeClr val="accent5">
              <a:lumMod val="50000"/>
            </a:schemeClr>
          </a:solidFill>
          <a:ln w="12700" cap="flat">
            <a:solidFill>
              <a:schemeClr val="accent5">
                <a:lumMod val="50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11303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Avenir Next Regular"/>
              <a:ea typeface="Avenir Next Regular"/>
              <a:cs typeface="Avenir Next Regular"/>
              <a:sym typeface="Avenir Next Regular"/>
            </a:endParaRPr>
          </a:p>
        </p:txBody>
      </p:sp>
    </p:spTree>
    <p:extLst>
      <p:ext uri="{BB962C8B-B14F-4D97-AF65-F5344CB8AC3E}">
        <p14:creationId xmlns:p14="http://schemas.microsoft.com/office/powerpoint/2010/main" val="229263358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822558-8F87-81D6-EF8C-09B871CF08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Grafik 3" descr="Grafik 3">
            <a:extLst>
              <a:ext uri="{FF2B5EF4-FFF2-40B4-BE49-F238E27FC236}">
                <a16:creationId xmlns:a16="http://schemas.microsoft.com/office/drawing/2014/main" id="{6F102320-E5D8-9B41-CBB0-1E085211932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252" cy="13716142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22CFAB7B-6BD0-3AA7-6C73-DD469B230A07}"/>
              </a:ext>
            </a:extLst>
          </p:cNvPr>
          <p:cNvSpPr txBox="1"/>
          <p:nvPr/>
        </p:nvSpPr>
        <p:spPr>
          <a:xfrm>
            <a:off x="5351750" y="1720174"/>
            <a:ext cx="14692861" cy="209698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400" rtl="0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7200" b="0" i="0" u="none" strike="noStrike" cap="none" spc="0" normalizeH="0" baseline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rPr>
              <a:t>Allergiefutter (hypoallergen/Monoprotein)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683A3CC2-3FF4-C2E2-DCD4-63B5410F7398}"/>
              </a:ext>
            </a:extLst>
          </p:cNvPr>
          <p:cNvSpPr txBox="1"/>
          <p:nvPr/>
        </p:nvSpPr>
        <p:spPr>
          <a:xfrm>
            <a:off x="4543007" y="5536298"/>
            <a:ext cx="16310345" cy="464537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/>
            <a:r>
              <a:rPr lang="de-DE" sz="4000" dirty="0"/>
              <a:t>Trocken- oder Nassfutter als hypoallergenes, sensitives oder Monoprotein angebotenes Futter.</a:t>
            </a:r>
          </a:p>
          <a:p>
            <a:pPr algn="l"/>
            <a:endParaRPr lang="de-DE" sz="4000" dirty="0"/>
          </a:p>
          <a:p>
            <a:pPr algn="l"/>
            <a:r>
              <a:rPr lang="de-DE" sz="4000" b="1" dirty="0"/>
              <a:t>Ziel: </a:t>
            </a:r>
            <a:r>
              <a:rPr lang="de-DE" sz="4000" dirty="0"/>
              <a:t>mit einem Trockenfutter/ Nassfutter ein Futter zu füttern, dass möglichst nur aus 2 noch unbekannten Quellen stammt.</a:t>
            </a:r>
          </a:p>
          <a:p>
            <a:pPr algn="l"/>
            <a:endParaRPr lang="de-DE" sz="4000" dirty="0"/>
          </a:p>
          <a:p>
            <a:pPr algn="l"/>
            <a:r>
              <a:rPr lang="de-DE" sz="4400" b="1" dirty="0"/>
              <a:t>Ist also </a:t>
            </a:r>
            <a:r>
              <a:rPr lang="de-DE" sz="4400" b="1" dirty="0" err="1"/>
              <a:t>Allergikerfutter</a:t>
            </a:r>
            <a:r>
              <a:rPr lang="de-DE" sz="4400" b="1" dirty="0"/>
              <a:t> (Trocken- oder Nassfutter) überhaupt für eine Ausschlussdiät geeignet?</a:t>
            </a:r>
          </a:p>
        </p:txBody>
      </p:sp>
      <p:sp>
        <p:nvSpPr>
          <p:cNvPr id="4" name="Pfeil: nach rechts 3">
            <a:extLst>
              <a:ext uri="{FF2B5EF4-FFF2-40B4-BE49-F238E27FC236}">
                <a16:creationId xmlns:a16="http://schemas.microsoft.com/office/drawing/2014/main" id="{FD258963-D8B2-566D-706D-C1A99D859D5D}"/>
              </a:ext>
            </a:extLst>
          </p:cNvPr>
          <p:cNvSpPr/>
          <p:nvPr/>
        </p:nvSpPr>
        <p:spPr>
          <a:xfrm>
            <a:off x="3444119" y="8977413"/>
            <a:ext cx="829339" cy="448162"/>
          </a:xfrm>
          <a:prstGeom prst="rightArrow">
            <a:avLst/>
          </a:prstGeom>
          <a:solidFill>
            <a:schemeClr val="accent5">
              <a:lumMod val="50000"/>
            </a:schemeClr>
          </a:solidFill>
          <a:ln w="12700" cap="flat">
            <a:solidFill>
              <a:schemeClr val="accent5">
                <a:lumMod val="50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11303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Avenir Next Regular"/>
              <a:ea typeface="Avenir Next Regular"/>
              <a:cs typeface="Avenir Next Regular"/>
              <a:sym typeface="Avenir Next Regular"/>
            </a:endParaRPr>
          </a:p>
        </p:txBody>
      </p:sp>
      <p:sp>
        <p:nvSpPr>
          <p:cNvPr id="5" name="Pfeil: nach rechts 4">
            <a:extLst>
              <a:ext uri="{FF2B5EF4-FFF2-40B4-BE49-F238E27FC236}">
                <a16:creationId xmlns:a16="http://schemas.microsoft.com/office/drawing/2014/main" id="{036C55B4-9087-29A2-2908-85FA23F8208B}"/>
              </a:ext>
            </a:extLst>
          </p:cNvPr>
          <p:cNvSpPr/>
          <p:nvPr/>
        </p:nvSpPr>
        <p:spPr>
          <a:xfrm>
            <a:off x="3444121" y="5760814"/>
            <a:ext cx="829339" cy="448162"/>
          </a:xfrm>
          <a:prstGeom prst="rightArrow">
            <a:avLst/>
          </a:prstGeom>
          <a:solidFill>
            <a:schemeClr val="accent5">
              <a:lumMod val="50000"/>
            </a:schemeClr>
          </a:solidFill>
          <a:ln w="12700" cap="flat">
            <a:solidFill>
              <a:schemeClr val="accent5">
                <a:lumMod val="50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11303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Avenir Next Regular"/>
              <a:ea typeface="Avenir Next Regular"/>
              <a:cs typeface="Avenir Next Regular"/>
              <a:sym typeface="Avenir Next Regular"/>
            </a:endParaRPr>
          </a:p>
        </p:txBody>
      </p:sp>
      <p:sp>
        <p:nvSpPr>
          <p:cNvPr id="6" name="Pfeil: nach rechts 5">
            <a:extLst>
              <a:ext uri="{FF2B5EF4-FFF2-40B4-BE49-F238E27FC236}">
                <a16:creationId xmlns:a16="http://schemas.microsoft.com/office/drawing/2014/main" id="{EBD2B1C6-984F-4391-4A5C-3CAB8B57F349}"/>
              </a:ext>
            </a:extLst>
          </p:cNvPr>
          <p:cNvSpPr/>
          <p:nvPr/>
        </p:nvSpPr>
        <p:spPr>
          <a:xfrm>
            <a:off x="3444120" y="7282944"/>
            <a:ext cx="829339" cy="448162"/>
          </a:xfrm>
          <a:prstGeom prst="rightArrow">
            <a:avLst/>
          </a:prstGeom>
          <a:solidFill>
            <a:schemeClr val="accent5">
              <a:lumMod val="50000"/>
            </a:schemeClr>
          </a:solidFill>
          <a:ln w="12700" cap="flat">
            <a:solidFill>
              <a:schemeClr val="accent5">
                <a:lumMod val="50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11303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Avenir Next Regular"/>
              <a:ea typeface="Avenir Next Regular"/>
              <a:cs typeface="Avenir Next Regular"/>
              <a:sym typeface="Avenir Next Regular"/>
            </a:endParaRPr>
          </a:p>
        </p:txBody>
      </p:sp>
    </p:spTree>
    <p:extLst>
      <p:ext uri="{BB962C8B-B14F-4D97-AF65-F5344CB8AC3E}">
        <p14:creationId xmlns:p14="http://schemas.microsoft.com/office/powerpoint/2010/main" val="363770820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DA5AD7-C940-74F3-6060-BE4CF396A2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Grafik 3" descr="Grafik 3">
            <a:extLst>
              <a:ext uri="{FF2B5EF4-FFF2-40B4-BE49-F238E27FC236}">
                <a16:creationId xmlns:a16="http://schemas.microsoft.com/office/drawing/2014/main" id="{83C3FDAD-5BA4-0B10-9D76-49F30BC8925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252" cy="13716142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58A99D3E-B9FA-F9FE-7736-DEED2ABB0737}"/>
              </a:ext>
            </a:extLst>
          </p:cNvPr>
          <p:cNvSpPr txBox="1"/>
          <p:nvPr/>
        </p:nvSpPr>
        <p:spPr>
          <a:xfrm>
            <a:off x="2930775" y="4316896"/>
            <a:ext cx="18774193" cy="342657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/>
            <a:r>
              <a:rPr lang="de-DE" sz="4000" b="1" dirty="0" err="1"/>
              <a:t>Vet</a:t>
            </a:r>
            <a:r>
              <a:rPr lang="de-DE" sz="4000" b="1" dirty="0"/>
              <a:t>-Concept (Trockenfutter):</a:t>
            </a:r>
          </a:p>
          <a:p>
            <a:pPr algn="l"/>
            <a:r>
              <a:rPr lang="de-DE" sz="4000" dirty="0"/>
              <a:t>Getreide (Gerste), Fisch und Fischnebenerzeugnisse (Lachsmehl), Fleisch und tierische Nebenerzeugnisse (Kaninchenfleischmehl), Gemüse (Kartoffel*), Öle und Fette, pflanzliche Nebenerzeugnisse (Rübentrockenschnitzel), Mineralstoffe, Eier und Eierzeugnisse (Volleipulver), Hefe*, Algen (</a:t>
            </a:r>
            <a:r>
              <a:rPr lang="de-DE" sz="4000" dirty="0" err="1"/>
              <a:t>Ascophyllum</a:t>
            </a:r>
            <a:r>
              <a:rPr lang="de-DE" sz="4000" dirty="0"/>
              <a:t> nodosum*), Saaten (Leinsamen), Kräuter*, </a:t>
            </a:r>
            <a:r>
              <a:rPr lang="de-DE" sz="4000" dirty="0" err="1"/>
              <a:t>Grünlippmuschel</a:t>
            </a:r>
            <a:r>
              <a:rPr lang="de-DE" sz="4000" dirty="0"/>
              <a:t>* (</a:t>
            </a:r>
            <a:r>
              <a:rPr lang="de-DE" sz="4000" dirty="0" err="1"/>
              <a:t>Perna</a:t>
            </a:r>
            <a:r>
              <a:rPr lang="de-DE" sz="4000" dirty="0"/>
              <a:t> </a:t>
            </a:r>
            <a:r>
              <a:rPr lang="de-DE" sz="4000" dirty="0" err="1"/>
              <a:t>canaliculus</a:t>
            </a:r>
            <a:r>
              <a:rPr lang="de-DE" sz="4000" dirty="0"/>
              <a:t>) (0,05 %), *getrocknet 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99FFC77D-1956-2B4D-736B-2862B3918189}"/>
              </a:ext>
            </a:extLst>
          </p:cNvPr>
          <p:cNvSpPr txBox="1"/>
          <p:nvPr/>
        </p:nvSpPr>
        <p:spPr>
          <a:xfrm>
            <a:off x="5351750" y="2218772"/>
            <a:ext cx="14692861" cy="10997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400" rtl="0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e-DE" sz="7200" dirty="0">
                <a:solidFill>
                  <a:schemeClr val="accent5">
                    <a:lumMod val="50000"/>
                  </a:schemeClr>
                </a:solidFill>
              </a:rPr>
              <a:t>Beispiele</a:t>
            </a:r>
            <a:endParaRPr kumimoji="0" lang="de-DE" sz="7200" b="0" i="0" u="none" strike="noStrike" cap="none" spc="0" normalizeH="0" baseline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FillTx/>
              <a:latin typeface="Canela Text Regular"/>
              <a:ea typeface="Canela Text Regular"/>
              <a:cs typeface="Canela Text Regular"/>
              <a:sym typeface="Canela Text Regular"/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02EA7593-315C-4D14-911E-86060AFA5E61}"/>
              </a:ext>
            </a:extLst>
          </p:cNvPr>
          <p:cNvSpPr txBox="1"/>
          <p:nvPr/>
        </p:nvSpPr>
        <p:spPr>
          <a:xfrm>
            <a:off x="2930776" y="8098319"/>
            <a:ext cx="18774192" cy="175432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l">
              <a:buNone/>
            </a:pPr>
            <a:r>
              <a:rPr lang="de-DE" sz="4000" b="1" dirty="0" err="1"/>
              <a:t>Joesera</a:t>
            </a:r>
            <a:r>
              <a:rPr lang="de-DE" sz="4000" b="1" dirty="0"/>
              <a:t> (Trockenfutter):</a:t>
            </a:r>
          </a:p>
          <a:p>
            <a:pPr algn="l">
              <a:buNone/>
            </a:pPr>
            <a:r>
              <a:rPr lang="de-DE" sz="4000" dirty="0"/>
              <a:t>Getrocknete Kartoffel, Erbsenmehl, Kartoffeleiweiß, Insekten: 10%, Geflügelfett, hydrolysierte Hefe, Rübenfaser, Mineralstoffe, Johannisbrotmehl 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4F98BC88-1906-B37A-A111-8473AB61211C}"/>
              </a:ext>
            </a:extLst>
          </p:cNvPr>
          <p:cNvSpPr txBox="1"/>
          <p:nvPr/>
        </p:nvSpPr>
        <p:spPr>
          <a:xfrm>
            <a:off x="2804904" y="10207489"/>
            <a:ext cx="18774192" cy="1200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l">
              <a:buNone/>
            </a:pPr>
            <a:r>
              <a:rPr lang="de-DE" sz="4000" b="1" dirty="0"/>
              <a:t>Fresco (Nassfutter):</a:t>
            </a:r>
          </a:p>
          <a:p>
            <a:pPr algn="l">
              <a:buNone/>
            </a:pPr>
            <a:r>
              <a:rPr lang="de-DE" sz="4000" dirty="0"/>
              <a:t>60 % Straußenfleisch, 40 % Pastinake</a:t>
            </a:r>
          </a:p>
        </p:txBody>
      </p:sp>
    </p:spTree>
    <p:extLst>
      <p:ext uri="{BB962C8B-B14F-4D97-AF65-F5344CB8AC3E}">
        <p14:creationId xmlns:p14="http://schemas.microsoft.com/office/powerpoint/2010/main" val="3826367017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CAF3D7-5BA7-51C1-9A30-FC5C02E8B3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Grafik 3" descr="Grafik 3">
            <a:extLst>
              <a:ext uri="{FF2B5EF4-FFF2-40B4-BE49-F238E27FC236}">
                <a16:creationId xmlns:a16="http://schemas.microsoft.com/office/drawing/2014/main" id="{21B895F2-5DD5-31E1-A60E-BFCFAB3CB54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252" cy="13716142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E792558C-6F0B-06D2-B1EC-D70DC718F418}"/>
              </a:ext>
            </a:extLst>
          </p:cNvPr>
          <p:cNvSpPr txBox="1"/>
          <p:nvPr/>
        </p:nvSpPr>
        <p:spPr>
          <a:xfrm>
            <a:off x="5351750" y="2218772"/>
            <a:ext cx="14692861" cy="10997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400" rtl="0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e-DE" sz="7200" dirty="0">
                <a:solidFill>
                  <a:schemeClr val="accent5">
                    <a:lumMod val="50000"/>
                  </a:schemeClr>
                </a:solidFill>
              </a:rPr>
              <a:t>Beispiele</a:t>
            </a:r>
            <a:endParaRPr kumimoji="0" lang="de-DE" sz="7200" b="0" i="0" u="none" strike="noStrike" cap="none" spc="0" normalizeH="0" baseline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FillTx/>
              <a:latin typeface="Canela Text Regular"/>
              <a:ea typeface="Canela Text Regular"/>
              <a:cs typeface="Canela Text Regular"/>
              <a:sym typeface="Canela Text Regular"/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2C8D2E4-6528-873A-FCA6-0BB1F99C1699}"/>
              </a:ext>
            </a:extLst>
          </p:cNvPr>
          <p:cNvSpPr txBox="1"/>
          <p:nvPr/>
        </p:nvSpPr>
        <p:spPr>
          <a:xfrm>
            <a:off x="2930774" y="4168615"/>
            <a:ext cx="18774193" cy="342657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/>
            <a:r>
              <a:rPr lang="de-DE" sz="4000" b="1" dirty="0"/>
              <a:t>Royal </a:t>
            </a:r>
            <a:r>
              <a:rPr lang="de-DE" sz="4000" b="1" dirty="0" err="1"/>
              <a:t>Canin</a:t>
            </a:r>
            <a:endParaRPr lang="de-DE" sz="4000" b="1" dirty="0"/>
          </a:p>
          <a:p>
            <a:pPr algn="l"/>
            <a:r>
              <a:rPr lang="de-DE" sz="4000" dirty="0"/>
              <a:t>Reismehl, Soja-Proteinisolat hydrolysiert, Tierfett, Reis, Geflügelleber hydrolysiert, Rübentrockenschnitzel, Mineralstoffe, Sojaöl, </a:t>
            </a:r>
            <a:r>
              <a:rPr lang="de-DE" sz="4000" dirty="0" err="1"/>
              <a:t>Fructo</a:t>
            </a:r>
            <a:r>
              <a:rPr lang="de-DE" sz="4000" dirty="0"/>
              <a:t>-Oligosaccharide, Fischöl, </a:t>
            </a:r>
            <a:r>
              <a:rPr lang="de-DE" sz="4000" dirty="0" err="1"/>
              <a:t>Borretschöl</a:t>
            </a:r>
            <a:r>
              <a:rPr lang="de-DE" sz="4000" dirty="0"/>
              <a:t>, </a:t>
            </a:r>
            <a:r>
              <a:rPr lang="de-DE" sz="4000" dirty="0" err="1"/>
              <a:t>Tagetesmehl</a:t>
            </a:r>
            <a:r>
              <a:rPr lang="de-DE" sz="4000" dirty="0"/>
              <a:t>.</a:t>
            </a:r>
          </a:p>
          <a:p>
            <a:pPr algn="l"/>
            <a:r>
              <a:rPr lang="de-DE" sz="4000" dirty="0"/>
              <a:t>Proteinquellen: Soja-Proteinisolat hydrolysiert (17,6%), Geflügelleber hydrolysiert (5,0%).</a:t>
            </a:r>
          </a:p>
          <a:p>
            <a:pPr algn="l"/>
            <a:r>
              <a:rPr lang="de-DE" sz="4000" dirty="0"/>
              <a:t>Kohlenhydratquelle: Reis (48,1%)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6D724BDF-B1C6-5681-1788-41CE46BC69D6}"/>
              </a:ext>
            </a:extLst>
          </p:cNvPr>
          <p:cNvSpPr txBox="1"/>
          <p:nvPr/>
        </p:nvSpPr>
        <p:spPr>
          <a:xfrm>
            <a:off x="2930774" y="8079794"/>
            <a:ext cx="18774193" cy="398057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/>
            <a:r>
              <a:rPr lang="de-DE" sz="4000" b="1" dirty="0"/>
              <a:t>Wolfsblut</a:t>
            </a:r>
          </a:p>
          <a:p>
            <a:pPr algn="l"/>
            <a:r>
              <a:rPr lang="de-DE" sz="4000" dirty="0"/>
              <a:t>Süßkartoffeln 42 %, Pferd 29 % (frisches Pferd 19 %, getrocknetes Pferd 10 %), Pferdefett 7 %, Kürbis 6 %, Erbsenprotein, Luzerne, Leinsamen 2 %, Algen (reich an DHA*), Sonnenblumenöl, Mineralstoffe, Topinambur 0,4 %, </a:t>
            </a:r>
            <a:r>
              <a:rPr lang="de-DE" sz="4000" dirty="0" err="1"/>
              <a:t>Mannan</a:t>
            </a:r>
            <a:r>
              <a:rPr lang="de-DE" sz="4000" dirty="0"/>
              <a:t>-Oligosaccharide (prebiotisch) 0,2 %, </a:t>
            </a:r>
            <a:r>
              <a:rPr lang="de-DE" sz="4000" dirty="0" err="1"/>
              <a:t>Fructo</a:t>
            </a:r>
            <a:r>
              <a:rPr lang="de-DE" sz="4000" dirty="0"/>
              <a:t>-Oligosaccharide (prebiotisch) 0,2 %. Proteinquellen: frisches Pferdefleisch, getrocknetes Pferdefleisch, Erbsenprotein. Kohlenhydratquellen: Süßkartoffeln, Kürbis. *Docosahexaensäure</a:t>
            </a:r>
          </a:p>
        </p:txBody>
      </p:sp>
    </p:spTree>
    <p:extLst>
      <p:ext uri="{BB962C8B-B14F-4D97-AF65-F5344CB8AC3E}">
        <p14:creationId xmlns:p14="http://schemas.microsoft.com/office/powerpoint/2010/main" val="429972029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A70527-D99B-5A63-8530-350A7FD402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Grafik 3" descr="Grafik 3">
            <a:extLst>
              <a:ext uri="{FF2B5EF4-FFF2-40B4-BE49-F238E27FC236}">
                <a16:creationId xmlns:a16="http://schemas.microsoft.com/office/drawing/2014/main" id="{33CDE21A-48DA-FAC0-3499-04C609B985A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252" cy="13716142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DB77E525-6B04-6FDC-F331-5A9847E57FEF}"/>
              </a:ext>
            </a:extLst>
          </p:cNvPr>
          <p:cNvSpPr txBox="1"/>
          <p:nvPr/>
        </p:nvSpPr>
        <p:spPr>
          <a:xfrm>
            <a:off x="5351750" y="2218772"/>
            <a:ext cx="14692861" cy="10997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400" rtl="0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7200" b="0" i="0" u="none" strike="noStrike" cap="none" spc="0" normalizeH="0" baseline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rPr>
              <a:t>Die Ausschlussdiät/Eleminat</a:t>
            </a:r>
            <a:r>
              <a:rPr lang="de-DE" sz="7200" dirty="0">
                <a:solidFill>
                  <a:schemeClr val="accent5">
                    <a:lumMod val="50000"/>
                  </a:schemeClr>
                </a:solidFill>
              </a:rPr>
              <a:t>ionsdiät</a:t>
            </a:r>
            <a:endParaRPr kumimoji="0" lang="de-DE" sz="7200" b="0" i="0" u="none" strike="noStrike" cap="none" spc="0" normalizeH="0" baseline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FillTx/>
              <a:latin typeface="Canela Text Regular"/>
              <a:ea typeface="Canela Text Regular"/>
              <a:cs typeface="Canela Text Regular"/>
              <a:sym typeface="Canela Text Regular"/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1F01C94D-37A5-C889-BF63-81E214BAFCE8}"/>
              </a:ext>
            </a:extLst>
          </p:cNvPr>
          <p:cNvSpPr txBox="1"/>
          <p:nvPr/>
        </p:nvSpPr>
        <p:spPr>
          <a:xfrm>
            <a:off x="10759716" y="3681632"/>
            <a:ext cx="2864567" cy="7673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2438400" rtl="0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4800" b="1" i="0" u="sng" strike="noStrike" cap="none" spc="0" normalizeH="0" baseline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rPr>
              <a:t>ACHTUNG</a:t>
            </a:r>
            <a:r>
              <a:rPr kumimoji="0" lang="de-DE" sz="4800" b="1" i="0" u="none" strike="noStrike" cap="none" spc="0" normalizeH="0" baseline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rPr>
              <a:t>: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58F97482-5DE7-B10A-AC74-06001ED748F6}"/>
              </a:ext>
            </a:extLst>
          </p:cNvPr>
          <p:cNvSpPr txBox="1"/>
          <p:nvPr/>
        </p:nvSpPr>
        <p:spPr>
          <a:xfrm>
            <a:off x="4927164" y="5097726"/>
            <a:ext cx="14692861" cy="4719241"/>
          </a:xfrm>
          <a:prstGeom prst="rect">
            <a:avLst/>
          </a:prstGeom>
          <a:noFill/>
          <a:ln w="76200" cap="flat">
            <a:solidFill>
              <a:schemeClr val="accent5">
                <a:lumMod val="50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de-DE" sz="4000" dirty="0"/>
              <a:t>Jeder, der Fertigfutter füttert, muss sich durch die </a:t>
            </a:r>
            <a:r>
              <a:rPr lang="de-DE" sz="4000" b="1" dirty="0"/>
              <a:t>Zusammensetzungen aller Futtersorten </a:t>
            </a:r>
            <a:r>
              <a:rPr lang="de-DE" sz="4000" dirty="0"/>
              <a:t>kämpfen, die </a:t>
            </a:r>
            <a:r>
              <a:rPr lang="de-DE" sz="4000" b="1" dirty="0"/>
              <a:t>seit dem Welpenalter </a:t>
            </a:r>
            <a:r>
              <a:rPr lang="de-DE" sz="4000" dirty="0"/>
              <a:t>an, gefüttert wurden. Nur so kann man herausfinden mit welcher Proteinquellen, Kohlenhydraten, Gemüse, Obst, Öle, Kräuter etc. der Hund schon in Kontakt gekommen ist.</a:t>
            </a:r>
          </a:p>
        </p:txBody>
      </p:sp>
    </p:spTree>
    <p:extLst>
      <p:ext uri="{BB962C8B-B14F-4D97-AF65-F5344CB8AC3E}">
        <p14:creationId xmlns:p14="http://schemas.microsoft.com/office/powerpoint/2010/main" val="1314590508"/>
      </p:ext>
    </p:extLst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Grafik 3" descr="Grafik 3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252" cy="13716142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49F25ED3-9F05-08E6-170D-2E93D6FBDEBF}"/>
              </a:ext>
            </a:extLst>
          </p:cNvPr>
          <p:cNvSpPr txBox="1"/>
          <p:nvPr/>
        </p:nvSpPr>
        <p:spPr>
          <a:xfrm>
            <a:off x="5351750" y="2218772"/>
            <a:ext cx="14692861" cy="10997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400" rtl="0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7200" b="0" i="0" u="none" strike="noStrike" cap="none" spc="0" normalizeH="0" baseline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rPr>
              <a:t>Hydrolisierte</a:t>
            </a:r>
            <a:r>
              <a:rPr kumimoji="0" lang="de-DE" sz="7200" b="0" i="0" u="none" strike="noStrike" cap="none" spc="0" normalizeH="0" baseline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rPr>
              <a:t> Diäten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F10D0C53-2C7C-3807-1932-F0750D06DC40}"/>
              </a:ext>
            </a:extLst>
          </p:cNvPr>
          <p:cNvSpPr txBox="1"/>
          <p:nvPr/>
        </p:nvSpPr>
        <p:spPr>
          <a:xfrm>
            <a:off x="5351750" y="4220045"/>
            <a:ext cx="16310345" cy="785856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/>
            <a:r>
              <a:rPr lang="de-DE" sz="4000" dirty="0"/>
              <a:t>Dabei handelt es sich ein Futter, in dem die Proteine so stark zerkleinert wurden, dass sie theoretisch nicht mehr vom Immunsystem erkannt werden sollten.</a:t>
            </a:r>
          </a:p>
          <a:p>
            <a:pPr algn="l"/>
            <a:endParaRPr lang="de-DE" sz="4000" dirty="0"/>
          </a:p>
          <a:p>
            <a:pPr algn="l"/>
            <a:r>
              <a:rPr lang="de-DE" sz="4000" dirty="0"/>
              <a:t>Dennoch gibt es einige Hunde, deren Immunsystem diese erkennt und entsprechend darauf reagiert</a:t>
            </a:r>
          </a:p>
          <a:p>
            <a:pPr algn="l"/>
            <a:endParaRPr lang="de-DE" sz="4000" dirty="0"/>
          </a:p>
          <a:p>
            <a:pPr algn="l"/>
            <a:r>
              <a:rPr lang="de-DE" sz="4000" dirty="0"/>
              <a:t>Da man zu dieser Zeit noch nicht genau weiß, wie gering das Molekulargewicht sein muss.</a:t>
            </a:r>
          </a:p>
          <a:p>
            <a:pPr algn="l"/>
            <a:endParaRPr lang="de-DE" sz="4000" dirty="0"/>
          </a:p>
          <a:p>
            <a:pPr algn="l"/>
            <a:r>
              <a:rPr lang="de-DE" sz="4000" dirty="0"/>
              <a:t>Die meisten hydrolysierten Diäten basieren auf Huhn-Basis (das gehört zu den Haupt- Allergieauslöser).</a:t>
            </a:r>
          </a:p>
          <a:p>
            <a:pPr algn="l"/>
            <a:r>
              <a:rPr lang="de-DE" sz="4000" b="1" dirty="0"/>
              <a:t>5-20% der Hunde mit </a:t>
            </a:r>
            <a:r>
              <a:rPr lang="de-DE" sz="4000" b="1" dirty="0" err="1"/>
              <a:t>Huhnallergie</a:t>
            </a:r>
            <a:r>
              <a:rPr lang="de-DE" sz="4000" b="1" dirty="0"/>
              <a:t> reagieren auf </a:t>
            </a:r>
            <a:r>
              <a:rPr lang="de-DE" sz="4000" b="1" dirty="0" err="1"/>
              <a:t>hydrolisiertes</a:t>
            </a:r>
            <a:r>
              <a:rPr lang="de-DE" sz="4000" b="1" dirty="0"/>
              <a:t> Hühnereiweiß.</a:t>
            </a:r>
          </a:p>
        </p:txBody>
      </p:sp>
      <p:sp>
        <p:nvSpPr>
          <p:cNvPr id="4" name="Pfeil: nach rechts 3">
            <a:extLst>
              <a:ext uri="{FF2B5EF4-FFF2-40B4-BE49-F238E27FC236}">
                <a16:creationId xmlns:a16="http://schemas.microsoft.com/office/drawing/2014/main" id="{1D3B8D49-45F0-D665-8254-DFC51EF0009E}"/>
              </a:ext>
            </a:extLst>
          </p:cNvPr>
          <p:cNvSpPr/>
          <p:nvPr/>
        </p:nvSpPr>
        <p:spPr>
          <a:xfrm>
            <a:off x="4112182" y="4301219"/>
            <a:ext cx="829339" cy="448162"/>
          </a:xfrm>
          <a:prstGeom prst="rightArrow">
            <a:avLst/>
          </a:prstGeom>
          <a:solidFill>
            <a:schemeClr val="accent5">
              <a:lumMod val="50000"/>
            </a:schemeClr>
          </a:solidFill>
          <a:ln w="12700" cap="flat">
            <a:solidFill>
              <a:schemeClr val="accent5">
                <a:lumMod val="50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11303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Avenir Next Regular"/>
              <a:ea typeface="Avenir Next Regular"/>
              <a:cs typeface="Avenir Next Regular"/>
              <a:sym typeface="Avenir Next Regular"/>
            </a:endParaRPr>
          </a:p>
        </p:txBody>
      </p:sp>
      <p:sp>
        <p:nvSpPr>
          <p:cNvPr id="5" name="Pfeil: nach rechts 4">
            <a:extLst>
              <a:ext uri="{FF2B5EF4-FFF2-40B4-BE49-F238E27FC236}">
                <a16:creationId xmlns:a16="http://schemas.microsoft.com/office/drawing/2014/main" id="{F98B5CA9-A816-5782-18C3-9897F8CC55A8}"/>
              </a:ext>
            </a:extLst>
          </p:cNvPr>
          <p:cNvSpPr/>
          <p:nvPr/>
        </p:nvSpPr>
        <p:spPr>
          <a:xfrm>
            <a:off x="4112183" y="6582992"/>
            <a:ext cx="829339" cy="448162"/>
          </a:xfrm>
          <a:prstGeom prst="rightArrow">
            <a:avLst/>
          </a:prstGeom>
          <a:solidFill>
            <a:schemeClr val="accent5">
              <a:lumMod val="50000"/>
            </a:schemeClr>
          </a:solidFill>
          <a:ln w="12700" cap="flat">
            <a:solidFill>
              <a:schemeClr val="accent5">
                <a:lumMod val="50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11303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Avenir Next Regular"/>
              <a:ea typeface="Avenir Next Regular"/>
              <a:cs typeface="Avenir Next Regular"/>
              <a:sym typeface="Avenir Next Regular"/>
            </a:endParaRPr>
          </a:p>
        </p:txBody>
      </p:sp>
      <p:sp>
        <p:nvSpPr>
          <p:cNvPr id="6" name="Pfeil: nach rechts 5">
            <a:extLst>
              <a:ext uri="{FF2B5EF4-FFF2-40B4-BE49-F238E27FC236}">
                <a16:creationId xmlns:a16="http://schemas.microsoft.com/office/drawing/2014/main" id="{E8FD653C-ABB8-330A-5F15-AD3204D34A60}"/>
              </a:ext>
            </a:extLst>
          </p:cNvPr>
          <p:cNvSpPr/>
          <p:nvPr/>
        </p:nvSpPr>
        <p:spPr>
          <a:xfrm>
            <a:off x="4112184" y="8186502"/>
            <a:ext cx="829339" cy="448162"/>
          </a:xfrm>
          <a:prstGeom prst="rightArrow">
            <a:avLst/>
          </a:prstGeom>
          <a:solidFill>
            <a:schemeClr val="accent5">
              <a:lumMod val="50000"/>
            </a:schemeClr>
          </a:solidFill>
          <a:ln w="12700" cap="flat">
            <a:solidFill>
              <a:schemeClr val="accent5">
                <a:lumMod val="50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11303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Avenir Next Regular"/>
              <a:ea typeface="Avenir Next Regular"/>
              <a:cs typeface="Avenir Next Regular"/>
              <a:sym typeface="Avenir Next Regular"/>
            </a:endParaRPr>
          </a:p>
        </p:txBody>
      </p:sp>
      <p:sp>
        <p:nvSpPr>
          <p:cNvPr id="7" name="Pfeil: nach rechts 6">
            <a:extLst>
              <a:ext uri="{FF2B5EF4-FFF2-40B4-BE49-F238E27FC236}">
                <a16:creationId xmlns:a16="http://schemas.microsoft.com/office/drawing/2014/main" id="{70F02DFD-5281-1921-E269-3021E5685DF9}"/>
              </a:ext>
            </a:extLst>
          </p:cNvPr>
          <p:cNvSpPr/>
          <p:nvPr/>
        </p:nvSpPr>
        <p:spPr>
          <a:xfrm>
            <a:off x="4112185" y="9830859"/>
            <a:ext cx="829339" cy="448162"/>
          </a:xfrm>
          <a:prstGeom prst="rightArrow">
            <a:avLst/>
          </a:prstGeom>
          <a:solidFill>
            <a:schemeClr val="accent5">
              <a:lumMod val="50000"/>
            </a:schemeClr>
          </a:solidFill>
          <a:ln w="12700" cap="flat">
            <a:solidFill>
              <a:schemeClr val="accent5">
                <a:lumMod val="50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11303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Avenir Next Regular"/>
              <a:ea typeface="Avenir Next Regular"/>
              <a:cs typeface="Avenir Next Regular"/>
              <a:sym typeface="Avenir Next Regular"/>
            </a:endParaRPr>
          </a:p>
        </p:txBody>
      </p:sp>
    </p:spTree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99AC34-C9D3-9310-A3D1-4151A85194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Grafik 3" descr="Grafik 3">
            <a:extLst>
              <a:ext uri="{FF2B5EF4-FFF2-40B4-BE49-F238E27FC236}">
                <a16:creationId xmlns:a16="http://schemas.microsoft.com/office/drawing/2014/main" id="{8B39F30F-6C57-11C1-0805-B81BA7429E8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252" cy="13716142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90A0C9BC-9DCF-4672-C7C4-0D4E964EED9C}"/>
              </a:ext>
            </a:extLst>
          </p:cNvPr>
          <p:cNvSpPr txBox="1"/>
          <p:nvPr/>
        </p:nvSpPr>
        <p:spPr>
          <a:xfrm>
            <a:off x="5351750" y="2218772"/>
            <a:ext cx="14692861" cy="10997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400" rtl="0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7200" b="0" i="0" u="none" strike="noStrike" cap="none" spc="0" normalizeH="0" baseline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rPr>
              <a:t>Kreuzreaktionen?</a:t>
            </a:r>
          </a:p>
        </p:txBody>
      </p:sp>
    </p:spTree>
    <p:extLst>
      <p:ext uri="{BB962C8B-B14F-4D97-AF65-F5344CB8AC3E}">
        <p14:creationId xmlns:p14="http://schemas.microsoft.com/office/powerpoint/2010/main" val="2705563487"/>
      </p:ext>
    </p:extLst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438BC0-472E-E1FD-E305-ADB9F835F1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Grafik 3" descr="Grafik 3">
            <a:extLst>
              <a:ext uri="{FF2B5EF4-FFF2-40B4-BE49-F238E27FC236}">
                <a16:creationId xmlns:a16="http://schemas.microsoft.com/office/drawing/2014/main" id="{C7B93C3A-AAA1-9195-E42C-3563A62635B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252" cy="13716142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42EF12C7-C17B-F85F-0D11-B11C0D000A6D}"/>
              </a:ext>
            </a:extLst>
          </p:cNvPr>
          <p:cNvSpPr txBox="1"/>
          <p:nvPr/>
        </p:nvSpPr>
        <p:spPr>
          <a:xfrm>
            <a:off x="5351750" y="2218772"/>
            <a:ext cx="14692861" cy="10997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400" rtl="0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e-DE" sz="7200" dirty="0">
                <a:solidFill>
                  <a:schemeClr val="accent5">
                    <a:lumMod val="50000"/>
                  </a:schemeClr>
                </a:solidFill>
              </a:rPr>
              <a:t>Ausschlussdiät Ergebnisse</a:t>
            </a:r>
            <a:endParaRPr kumimoji="0" lang="de-DE" sz="7200" b="0" i="0" u="none" strike="noStrike" cap="none" spc="0" normalizeH="0" baseline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FillTx/>
              <a:latin typeface="Canela Text Regular"/>
              <a:ea typeface="Canela Text Regular"/>
              <a:cs typeface="Canela Text Regular"/>
              <a:sym typeface="Canela Text Regular"/>
            </a:endParaRPr>
          </a:p>
        </p:txBody>
      </p:sp>
      <p:cxnSp>
        <p:nvCxnSpPr>
          <p:cNvPr id="3" name="Gerader Verbinder 2">
            <a:extLst>
              <a:ext uri="{FF2B5EF4-FFF2-40B4-BE49-F238E27FC236}">
                <a16:creationId xmlns:a16="http://schemas.microsoft.com/office/drawing/2014/main" id="{38E552D2-0138-C66D-6434-9FAD06EC34FF}"/>
              </a:ext>
            </a:extLst>
          </p:cNvPr>
          <p:cNvCxnSpPr/>
          <p:nvPr/>
        </p:nvCxnSpPr>
        <p:spPr>
          <a:xfrm>
            <a:off x="8608540" y="4465512"/>
            <a:ext cx="0" cy="6975121"/>
          </a:xfrm>
          <a:prstGeom prst="line">
            <a:avLst/>
          </a:prstGeom>
          <a:noFill/>
          <a:ln w="508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" name="Gerader Verbinder 3">
            <a:extLst>
              <a:ext uri="{FF2B5EF4-FFF2-40B4-BE49-F238E27FC236}">
                <a16:creationId xmlns:a16="http://schemas.microsoft.com/office/drawing/2014/main" id="{5795C51E-632D-B1CB-9026-A3C733EBAB42}"/>
              </a:ext>
            </a:extLst>
          </p:cNvPr>
          <p:cNvCxnSpPr/>
          <p:nvPr/>
        </p:nvCxnSpPr>
        <p:spPr>
          <a:xfrm>
            <a:off x="15631298" y="4465512"/>
            <a:ext cx="0" cy="6975121"/>
          </a:xfrm>
          <a:prstGeom prst="line">
            <a:avLst/>
          </a:prstGeom>
          <a:noFill/>
          <a:ln w="508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5" name="Textfeld 4">
            <a:extLst>
              <a:ext uri="{FF2B5EF4-FFF2-40B4-BE49-F238E27FC236}">
                <a16:creationId xmlns:a16="http://schemas.microsoft.com/office/drawing/2014/main" id="{E2E4BEEC-6618-332A-725F-724EA4CBF304}"/>
              </a:ext>
            </a:extLst>
          </p:cNvPr>
          <p:cNvSpPr txBox="1"/>
          <p:nvPr/>
        </p:nvSpPr>
        <p:spPr>
          <a:xfrm>
            <a:off x="3023288" y="4555217"/>
            <a:ext cx="5189837" cy="55871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/>
            <a:r>
              <a:rPr lang="de-DE" sz="4400" dirty="0"/>
              <a:t>Die Beschwerden sind unter der Ausschlussdiät komplett weg. Die Wahrscheinlichkeit, dass der Hund unter einer Futtermittelallergie leidet, ist sehr groß.</a:t>
            </a:r>
            <a:endParaRPr kumimoji="0" lang="de-DE" sz="4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nela Text Regular"/>
              <a:ea typeface="Canela Text Regular"/>
              <a:cs typeface="Canela Text Regular"/>
              <a:sym typeface="Canela Text Regular"/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C62EC8B6-46E8-BD90-3C8C-E367EBF05350}"/>
              </a:ext>
            </a:extLst>
          </p:cNvPr>
          <p:cNvSpPr txBox="1"/>
          <p:nvPr/>
        </p:nvSpPr>
        <p:spPr>
          <a:xfrm>
            <a:off x="9129585" y="4555217"/>
            <a:ext cx="6260755" cy="618630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l"/>
            <a:r>
              <a:rPr lang="de-DE" sz="4400" dirty="0"/>
              <a:t>Die Beschwerden haben sich verbessert, sind aber nicht weg. Wurde die Ausschlussdiät konsequent durchgeführt? Keine sekundären Erkrankungen? Wahrscheinlich existiert noch eine 2. Ursache (z. B. Umweltallergie).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85F69C5D-E6AB-3928-61DB-81BE08DE2292}"/>
              </a:ext>
            </a:extLst>
          </p:cNvPr>
          <p:cNvSpPr txBox="1"/>
          <p:nvPr/>
        </p:nvSpPr>
        <p:spPr>
          <a:xfrm>
            <a:off x="16113214" y="4555217"/>
            <a:ext cx="5887994" cy="679570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l"/>
            <a:r>
              <a:rPr lang="de-DE" sz="4400" dirty="0"/>
              <a:t>Keine Verbesserung der Symptome, </a:t>
            </a:r>
            <a:r>
              <a:rPr lang="de-DE" sz="4400" dirty="0" err="1"/>
              <a:t>Rechallenge</a:t>
            </a:r>
            <a:r>
              <a:rPr lang="de-DE" sz="4400" dirty="0"/>
              <a:t> gleichbleibend Bewertung: Wurde die Ausschlussdiät konsequent durchgeführt? Keine </a:t>
            </a:r>
            <a:r>
              <a:rPr lang="de-DE" sz="4400" dirty="0" err="1"/>
              <a:t>sek.</a:t>
            </a:r>
            <a:r>
              <a:rPr lang="de-DE" sz="4400" dirty="0"/>
              <a:t> Erkrankungen? Dann liegt höchstwahrscheinlich eine Umweltallergie vor.</a:t>
            </a:r>
          </a:p>
        </p:txBody>
      </p:sp>
    </p:spTree>
    <p:extLst>
      <p:ext uri="{BB962C8B-B14F-4D97-AF65-F5344CB8AC3E}">
        <p14:creationId xmlns:p14="http://schemas.microsoft.com/office/powerpoint/2010/main" val="229767440"/>
      </p:ext>
    </p:extLst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3C7853-672A-9727-D0B8-A4C4661324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Grafik 3" descr="Grafik 3">
            <a:extLst>
              <a:ext uri="{FF2B5EF4-FFF2-40B4-BE49-F238E27FC236}">
                <a16:creationId xmlns:a16="http://schemas.microsoft.com/office/drawing/2014/main" id="{95A4990B-A6B7-6075-2226-54A4DE2443C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252" cy="13716142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9E0DE6D0-DF3B-32EF-30A8-B05A384916F9}"/>
              </a:ext>
            </a:extLst>
          </p:cNvPr>
          <p:cNvSpPr txBox="1"/>
          <p:nvPr/>
        </p:nvSpPr>
        <p:spPr>
          <a:xfrm>
            <a:off x="5351750" y="2218772"/>
            <a:ext cx="14692861" cy="10997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400" rtl="0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e-DE" sz="7200" dirty="0">
                <a:solidFill>
                  <a:schemeClr val="accent5">
                    <a:lumMod val="50000"/>
                  </a:schemeClr>
                </a:solidFill>
              </a:rPr>
              <a:t>Sodbrennen</a:t>
            </a:r>
            <a:endParaRPr kumimoji="0" lang="de-DE" sz="7200" b="0" i="0" u="none" strike="noStrike" cap="none" spc="0" normalizeH="0" baseline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FillTx/>
              <a:latin typeface="Canela Text Regular"/>
              <a:ea typeface="Canela Text Regular"/>
              <a:cs typeface="Canela Text Regular"/>
              <a:sym typeface="Canela Text Regular"/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798C07FA-ED8D-4742-D43B-1FE88E2E59D1}"/>
              </a:ext>
            </a:extLst>
          </p:cNvPr>
          <p:cNvSpPr txBox="1"/>
          <p:nvPr/>
        </p:nvSpPr>
        <p:spPr>
          <a:xfrm>
            <a:off x="3399382" y="4313713"/>
            <a:ext cx="16310345" cy="50885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/>
            <a:r>
              <a:rPr lang="de-DE" sz="4000" b="1" dirty="0"/>
              <a:t>Ursachen:</a:t>
            </a:r>
          </a:p>
          <a:p>
            <a:pPr algn="l"/>
            <a:endParaRPr lang="de-DE" sz="4000" dirty="0"/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de-DE" sz="4000" dirty="0"/>
              <a:t>Funktionsstörung des Schließmuskels zwischen Speiseröhre und Magen)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de-DE" sz="4000" dirty="0"/>
              <a:t>falsche Ernährung (z.B. zu große Portionen, 1 Mahlzeit pro Tag, Kälte, Unverträglichkeiten)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de-DE" sz="4000" dirty="0"/>
              <a:t>Stress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de-DE" sz="4000" dirty="0"/>
              <a:t>Medikamente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de-DE" sz="4000" dirty="0"/>
              <a:t>Magen-Darm-Erkrankung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de-DE" sz="4000" dirty="0"/>
              <a:t>Magenschleimhautentzündung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3420B4F6-13F8-E9D4-C2A4-4F3795C50A66}"/>
              </a:ext>
            </a:extLst>
          </p:cNvPr>
          <p:cNvSpPr txBox="1"/>
          <p:nvPr/>
        </p:nvSpPr>
        <p:spPr>
          <a:xfrm>
            <a:off x="4036827" y="9962096"/>
            <a:ext cx="16310345" cy="23083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de-DE" sz="4000" dirty="0"/>
              <a:t>Die Magensäure von Hunden ist deutlich intensiver, weil sie </a:t>
            </a:r>
            <a:r>
              <a:rPr lang="de-DE" sz="4000" dirty="0" err="1"/>
              <a:t>Aßfresser</a:t>
            </a:r>
            <a:r>
              <a:rPr lang="de-DE" sz="4000" dirty="0"/>
              <a:t> sind. </a:t>
            </a:r>
          </a:p>
          <a:p>
            <a:r>
              <a:rPr lang="de-DE" sz="4000" dirty="0"/>
              <a:t>Deshalb kann es für den Hund sehr schmerzhaft sein. Unbehandelt kann es zu Problemen in der Speiseröhre, chronische Gastritis oder zu Geschwüren führen.</a:t>
            </a:r>
          </a:p>
        </p:txBody>
      </p:sp>
      <p:sp>
        <p:nvSpPr>
          <p:cNvPr id="6" name="Pfeil: nach rechts 5">
            <a:extLst>
              <a:ext uri="{FF2B5EF4-FFF2-40B4-BE49-F238E27FC236}">
                <a16:creationId xmlns:a16="http://schemas.microsoft.com/office/drawing/2014/main" id="{20D8E282-3F60-3A5F-56BC-19DD70627E2D}"/>
              </a:ext>
            </a:extLst>
          </p:cNvPr>
          <p:cNvSpPr/>
          <p:nvPr/>
        </p:nvSpPr>
        <p:spPr>
          <a:xfrm>
            <a:off x="3207488" y="9997891"/>
            <a:ext cx="829339" cy="448162"/>
          </a:xfrm>
          <a:prstGeom prst="rightArrow">
            <a:avLst/>
          </a:prstGeom>
          <a:solidFill>
            <a:schemeClr val="accent5">
              <a:lumMod val="50000"/>
            </a:schemeClr>
          </a:solidFill>
          <a:ln w="12700" cap="flat">
            <a:solidFill>
              <a:schemeClr val="accent5">
                <a:lumMod val="50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11303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Avenir Next Regular"/>
              <a:ea typeface="Avenir Next Regular"/>
              <a:cs typeface="Avenir Next Regular"/>
              <a:sym typeface="Avenir Next Regular"/>
            </a:endParaRPr>
          </a:p>
        </p:txBody>
      </p:sp>
    </p:spTree>
    <p:extLst>
      <p:ext uri="{BB962C8B-B14F-4D97-AF65-F5344CB8AC3E}">
        <p14:creationId xmlns:p14="http://schemas.microsoft.com/office/powerpoint/2010/main" val="1606068150"/>
      </p:ext>
    </p:extLst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67840F-58F2-7900-FBCB-EDC2BBF277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Grafik 3" descr="Grafik 3">
            <a:extLst>
              <a:ext uri="{FF2B5EF4-FFF2-40B4-BE49-F238E27FC236}">
                <a16:creationId xmlns:a16="http://schemas.microsoft.com/office/drawing/2014/main" id="{BFEA6FE6-4117-7315-A303-4D67EF5D65A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252" cy="13716142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65589523-0E5C-8181-CDAB-82FDECACA840}"/>
              </a:ext>
            </a:extLst>
          </p:cNvPr>
          <p:cNvSpPr txBox="1"/>
          <p:nvPr/>
        </p:nvSpPr>
        <p:spPr>
          <a:xfrm>
            <a:off x="5351750" y="2218772"/>
            <a:ext cx="14692861" cy="10997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400" rtl="0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e-DE" sz="7200" dirty="0">
                <a:solidFill>
                  <a:schemeClr val="accent5">
                    <a:lumMod val="50000"/>
                  </a:schemeClr>
                </a:solidFill>
              </a:rPr>
              <a:t>Sodbrennen</a:t>
            </a:r>
            <a:endParaRPr kumimoji="0" lang="de-DE" sz="7200" b="0" i="0" u="none" strike="noStrike" cap="none" spc="0" normalizeH="0" baseline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FillTx/>
              <a:latin typeface="Canela Text Regular"/>
              <a:ea typeface="Canela Text Regular"/>
              <a:cs typeface="Canela Text Regular"/>
              <a:sym typeface="Canela Text Regular"/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FF729F7E-9629-B28F-1BD6-B86E4753B7A3}"/>
              </a:ext>
            </a:extLst>
          </p:cNvPr>
          <p:cNvSpPr txBox="1"/>
          <p:nvPr/>
        </p:nvSpPr>
        <p:spPr>
          <a:xfrm>
            <a:off x="5351750" y="2928719"/>
            <a:ext cx="14320207" cy="785856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/>
            <a:r>
              <a:rPr lang="de-DE" sz="4000" b="1" dirty="0"/>
              <a:t>Typische Symptome:</a:t>
            </a:r>
          </a:p>
          <a:p>
            <a:pPr algn="l"/>
            <a:endParaRPr lang="de-DE" sz="4000" dirty="0"/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de-DE" sz="4000" dirty="0"/>
              <a:t>Schmatzen, Speicheln oder Maulschlecken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de-DE" sz="4000" dirty="0"/>
              <a:t>Hastiges Ablecken von Gegenständen, Wand, Boden, Pfoten etc.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de-DE" sz="4000" dirty="0"/>
              <a:t>Gras fressen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de-DE" sz="4000" dirty="0"/>
              <a:t>Husten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de-DE" sz="4000" dirty="0"/>
              <a:t>Gebetshaltung, gekrümmte Körperhaltung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de-DE" sz="4000" dirty="0"/>
              <a:t>Häufiges Gähnen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de-DE" sz="4000" dirty="0"/>
              <a:t>Schluckauf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de-DE" sz="4000" dirty="0"/>
              <a:t>Würgen oder Erbrechen 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de-DE" sz="4000" dirty="0"/>
              <a:t>Unruhe und Schmerzen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de-DE" sz="4000" dirty="0"/>
              <a:t>Verdauungsprobleme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de-DE" sz="4000" dirty="0"/>
              <a:t>Bauchgeräusche, aufgeblähter Bauch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de-DE" sz="4000" dirty="0"/>
              <a:t>Futterverweigerung oder Appetitlosigkeit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F6E33EA9-8A22-A9DF-C60B-BCAB7393ABF8}"/>
              </a:ext>
            </a:extLst>
          </p:cNvPr>
          <p:cNvSpPr txBox="1"/>
          <p:nvPr/>
        </p:nvSpPr>
        <p:spPr>
          <a:xfrm>
            <a:off x="4036827" y="10924763"/>
            <a:ext cx="16310345" cy="11449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de-DE" sz="3600" dirty="0"/>
              <a:t>Oft Ungleichgewicht / Problematik im Magen-Darm-Trakt.</a:t>
            </a:r>
          </a:p>
          <a:p>
            <a:r>
              <a:rPr lang="de-DE" sz="4000" b="1" dirty="0"/>
              <a:t>Deshalb auch hier eine Darmsanierung !</a:t>
            </a:r>
            <a:endParaRPr lang="de-DE" sz="6000" b="1" dirty="0"/>
          </a:p>
        </p:txBody>
      </p:sp>
      <p:sp>
        <p:nvSpPr>
          <p:cNvPr id="5" name="Pfeil: nach rechts 4">
            <a:extLst>
              <a:ext uri="{FF2B5EF4-FFF2-40B4-BE49-F238E27FC236}">
                <a16:creationId xmlns:a16="http://schemas.microsoft.com/office/drawing/2014/main" id="{8C8985C7-92FD-0D68-04B3-2849BDD5A9C3}"/>
              </a:ext>
            </a:extLst>
          </p:cNvPr>
          <p:cNvSpPr/>
          <p:nvPr/>
        </p:nvSpPr>
        <p:spPr>
          <a:xfrm>
            <a:off x="6741521" y="11497227"/>
            <a:ext cx="829339" cy="448162"/>
          </a:xfrm>
          <a:prstGeom prst="rightArrow">
            <a:avLst/>
          </a:prstGeom>
          <a:solidFill>
            <a:schemeClr val="accent5">
              <a:lumMod val="50000"/>
            </a:schemeClr>
          </a:solidFill>
          <a:ln w="12700" cap="flat">
            <a:solidFill>
              <a:schemeClr val="accent5">
                <a:lumMod val="50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11303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Avenir Next Regular"/>
              <a:ea typeface="Avenir Next Regular"/>
              <a:cs typeface="Avenir Next Regular"/>
              <a:sym typeface="Avenir Next Regular"/>
            </a:endParaRPr>
          </a:p>
        </p:txBody>
      </p:sp>
    </p:spTree>
    <p:extLst>
      <p:ext uri="{BB962C8B-B14F-4D97-AF65-F5344CB8AC3E}">
        <p14:creationId xmlns:p14="http://schemas.microsoft.com/office/powerpoint/2010/main" val="2009452664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Grafik 3" descr="Grafik 3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252" cy="13716142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1E3722D3-F5FF-7C03-48CD-44AC2D506444}"/>
              </a:ext>
            </a:extLst>
          </p:cNvPr>
          <p:cNvSpPr txBox="1"/>
          <p:nvPr/>
        </p:nvSpPr>
        <p:spPr>
          <a:xfrm>
            <a:off x="3841927" y="2367628"/>
            <a:ext cx="16019691" cy="10997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400" rtl="0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7200" b="0" i="0" u="none" strike="noStrike" cap="none" spc="0" normalizeH="0" baseline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rPr>
              <a:t>Welche Allergieformen gibt es?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3CB8F06E-175B-FE42-90CF-5DE40BDADBC3}"/>
              </a:ext>
            </a:extLst>
          </p:cNvPr>
          <p:cNvSpPr txBox="1"/>
          <p:nvPr/>
        </p:nvSpPr>
        <p:spPr>
          <a:xfrm>
            <a:off x="2913319" y="4410112"/>
            <a:ext cx="6783569" cy="7673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400" rtl="0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4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rPr>
              <a:t>Die </a:t>
            </a:r>
            <a:r>
              <a:rPr kumimoji="0" lang="de-DE" sz="48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rPr>
              <a:t>häufigsten</a:t>
            </a:r>
            <a:r>
              <a:rPr kumimoji="0" lang="de-DE" sz="4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rPr>
              <a:t> Allergien: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AB3B1A63-1270-62D1-8978-E835D685FC4F}"/>
              </a:ext>
            </a:extLst>
          </p:cNvPr>
          <p:cNvSpPr txBox="1"/>
          <p:nvPr/>
        </p:nvSpPr>
        <p:spPr>
          <a:xfrm>
            <a:off x="3473332" y="5687230"/>
            <a:ext cx="7471112" cy="398057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742950" marR="0" indent="-742950" algn="l" defTabSz="2438400" rtl="0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</a:pPr>
            <a:r>
              <a:rPr kumimoji="0" lang="de-DE" sz="4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rPr>
              <a:t>Die Flohspeichelallergie</a:t>
            </a:r>
            <a:br>
              <a:rPr kumimoji="0" lang="de-DE" sz="4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rPr>
            </a:br>
            <a:br>
              <a:rPr kumimoji="0" lang="de-DE" sz="4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rPr>
            </a:br>
            <a:endParaRPr kumimoji="0" lang="de-DE" sz="4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nela Text Regular"/>
              <a:ea typeface="Canela Text Regular"/>
              <a:cs typeface="Canela Text Regular"/>
              <a:sym typeface="Canela Text Regular"/>
            </a:endParaRPr>
          </a:p>
          <a:p>
            <a:pPr marL="742950" marR="0" indent="-742950" algn="l" defTabSz="2438400" rtl="0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</a:pPr>
            <a:r>
              <a:rPr lang="de-DE" sz="4000" dirty="0"/>
              <a:t>Die Umweltallergie</a:t>
            </a:r>
            <a:br>
              <a:rPr lang="de-DE" sz="4000" dirty="0"/>
            </a:br>
            <a:br>
              <a:rPr lang="de-DE" sz="4000" dirty="0"/>
            </a:br>
            <a:endParaRPr lang="de-DE" sz="4000" dirty="0"/>
          </a:p>
          <a:p>
            <a:pPr marL="742950" marR="0" indent="-742950" algn="l" defTabSz="2438400" rtl="0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</a:pPr>
            <a:r>
              <a:rPr kumimoji="0" lang="de-DE" sz="4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rPr>
              <a:t>Die Futter</a:t>
            </a:r>
            <a:r>
              <a:rPr lang="de-DE" sz="4000" dirty="0"/>
              <a:t>mittelallergie</a:t>
            </a:r>
            <a:endParaRPr kumimoji="0" lang="de-DE" sz="4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nela Text Regular"/>
              <a:ea typeface="Canela Text Regular"/>
              <a:cs typeface="Canela Text Regular"/>
              <a:sym typeface="Canela Text Regular"/>
            </a:endParaRPr>
          </a:p>
        </p:txBody>
      </p:sp>
      <p:cxnSp>
        <p:nvCxnSpPr>
          <p:cNvPr id="7" name="Gerader Verbinder 6">
            <a:extLst>
              <a:ext uri="{FF2B5EF4-FFF2-40B4-BE49-F238E27FC236}">
                <a16:creationId xmlns:a16="http://schemas.microsoft.com/office/drawing/2014/main" id="{0CA37804-4D2B-99F1-0D95-ACE35984A70D}"/>
              </a:ext>
            </a:extLst>
          </p:cNvPr>
          <p:cNvCxnSpPr/>
          <p:nvPr/>
        </p:nvCxnSpPr>
        <p:spPr>
          <a:xfrm>
            <a:off x="12192000" y="4465512"/>
            <a:ext cx="0" cy="6975121"/>
          </a:xfrm>
          <a:prstGeom prst="line">
            <a:avLst/>
          </a:prstGeom>
          <a:noFill/>
          <a:ln w="508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0" name="Textfeld 9">
            <a:extLst>
              <a:ext uri="{FF2B5EF4-FFF2-40B4-BE49-F238E27FC236}">
                <a16:creationId xmlns:a16="http://schemas.microsoft.com/office/drawing/2014/main" id="{74E9ABA8-C062-D764-AC3F-6947B6EBA36F}"/>
              </a:ext>
            </a:extLst>
          </p:cNvPr>
          <p:cNvSpPr txBox="1"/>
          <p:nvPr/>
        </p:nvSpPr>
        <p:spPr>
          <a:xfrm>
            <a:off x="3253561" y="10177536"/>
            <a:ext cx="7166344" cy="10997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400" rtl="0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3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rPr>
              <a:t>Im folgenden werden wir auf diese 3 häufigsten Allergien weiter eingehen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814E62BB-69E9-A32C-E706-8009E7F8912A}"/>
              </a:ext>
            </a:extLst>
          </p:cNvPr>
          <p:cNvSpPr txBox="1"/>
          <p:nvPr/>
        </p:nvSpPr>
        <p:spPr>
          <a:xfrm>
            <a:off x="13078049" y="4473745"/>
            <a:ext cx="6783569" cy="7673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400" rtl="0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4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rPr>
              <a:t>Die </a:t>
            </a:r>
            <a:r>
              <a:rPr kumimoji="0" lang="de-DE" sz="48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rPr>
              <a:t>seltenen</a:t>
            </a:r>
            <a:r>
              <a:rPr kumimoji="0" lang="de-DE" sz="4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rPr>
              <a:t> Allergien: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C9F59C5D-A142-1070-763A-CA9E416711AF}"/>
              </a:ext>
            </a:extLst>
          </p:cNvPr>
          <p:cNvSpPr txBox="1"/>
          <p:nvPr/>
        </p:nvSpPr>
        <p:spPr>
          <a:xfrm>
            <a:off x="13964096" y="5687229"/>
            <a:ext cx="7471112" cy="398057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742950" marR="0" indent="-742950" algn="l" defTabSz="2438400" rtl="0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</a:pPr>
            <a:r>
              <a:rPr kumimoji="0" lang="de-DE" sz="4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rPr>
              <a:t>Die Kontaktallergie</a:t>
            </a:r>
          </a:p>
          <a:p>
            <a:pPr marL="742950" marR="0" indent="-742950" algn="l" defTabSz="2438400" rtl="0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</a:pPr>
            <a:endParaRPr lang="de-DE" sz="4000" dirty="0"/>
          </a:p>
          <a:p>
            <a:pPr marL="742950" marR="0" indent="-742950" algn="l" defTabSz="2438400" rtl="0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</a:pPr>
            <a:endParaRPr kumimoji="0" lang="de-DE" sz="4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nela Text Regular"/>
              <a:ea typeface="Canela Text Regular"/>
              <a:cs typeface="Canela Text Regular"/>
              <a:sym typeface="Canela Text Regular"/>
            </a:endParaRPr>
          </a:p>
          <a:p>
            <a:pPr marL="742950" marR="0" indent="-742950" algn="l" defTabSz="2438400" rtl="0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</a:pPr>
            <a:r>
              <a:rPr lang="de-DE" sz="4000" dirty="0"/>
              <a:t>Die Insektengiftallergie</a:t>
            </a:r>
            <a:br>
              <a:rPr lang="de-DE" sz="4000" dirty="0"/>
            </a:br>
            <a:br>
              <a:rPr lang="de-DE" sz="4000" dirty="0"/>
            </a:br>
            <a:endParaRPr lang="de-DE" sz="4000" dirty="0"/>
          </a:p>
          <a:p>
            <a:pPr marL="742950" marR="0" indent="-742950" algn="l" defTabSz="2438400" rtl="0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</a:pPr>
            <a:r>
              <a:rPr kumimoji="0" lang="de-DE" sz="4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rPr>
              <a:t>Die </a:t>
            </a:r>
            <a:r>
              <a:rPr lang="de-DE" sz="4000" dirty="0"/>
              <a:t>h</a:t>
            </a:r>
            <a:r>
              <a:rPr kumimoji="0" lang="de-DE" sz="4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rPr>
              <a:t>ormonelle Allergie</a:t>
            </a:r>
          </a:p>
        </p:txBody>
      </p:sp>
    </p:spTree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698241-2228-5C87-AD44-0B44192247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Grafik 3" descr="Grafik 3">
            <a:extLst>
              <a:ext uri="{FF2B5EF4-FFF2-40B4-BE49-F238E27FC236}">
                <a16:creationId xmlns:a16="http://schemas.microsoft.com/office/drawing/2014/main" id="{B20B4C0B-C135-54BF-4112-A2DEE91D9EE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252" cy="13716142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1C816CA2-B4DC-1520-870A-211DA1FDBFCD}"/>
              </a:ext>
            </a:extLst>
          </p:cNvPr>
          <p:cNvSpPr txBox="1"/>
          <p:nvPr/>
        </p:nvSpPr>
        <p:spPr>
          <a:xfrm>
            <a:off x="5351750" y="2218772"/>
            <a:ext cx="14692861" cy="10997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400" rtl="0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e-DE" sz="7200" dirty="0">
                <a:solidFill>
                  <a:schemeClr val="accent5">
                    <a:lumMod val="50000"/>
                  </a:schemeClr>
                </a:solidFill>
              </a:rPr>
              <a:t>Sodbrennen</a:t>
            </a:r>
            <a:endParaRPr kumimoji="0" lang="de-DE" sz="7200" b="0" i="0" u="none" strike="noStrike" cap="none" spc="0" normalizeH="0" baseline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FillTx/>
              <a:latin typeface="Canela Text Regular"/>
              <a:ea typeface="Canela Text Regular"/>
              <a:cs typeface="Canela Text Regular"/>
              <a:sym typeface="Canela Text Regular"/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B5DA3AF2-AC6B-A722-BDBD-750E41D0B8E0}"/>
              </a:ext>
            </a:extLst>
          </p:cNvPr>
          <p:cNvSpPr txBox="1"/>
          <p:nvPr/>
        </p:nvSpPr>
        <p:spPr>
          <a:xfrm>
            <a:off x="3300530" y="4313713"/>
            <a:ext cx="10588466" cy="50885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/>
            <a:r>
              <a:rPr lang="de-DE" sz="4000" b="1" dirty="0"/>
              <a:t>Hausmittel und Behandlung von Sodbrennen:</a:t>
            </a:r>
          </a:p>
          <a:p>
            <a:pPr algn="l"/>
            <a:endParaRPr lang="de-DE" sz="4000" b="1" dirty="0"/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de-DE" sz="4000" dirty="0"/>
              <a:t>Tierarzt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de-DE" sz="4000" dirty="0"/>
              <a:t>Osteopathie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de-DE" sz="4000" dirty="0"/>
              <a:t>leicht verdauliches und wenig fettiges Futter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de-DE" sz="4000" dirty="0"/>
              <a:t>Stress anschauen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de-DE" sz="4000" dirty="0"/>
              <a:t>Flohsamenschalen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de-DE" sz="4000" dirty="0"/>
              <a:t>Heilerde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de-DE" sz="4000" dirty="0"/>
              <a:t>Wasser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36C07482-E890-FA59-27F6-305F6ECED3B1}"/>
              </a:ext>
            </a:extLst>
          </p:cNvPr>
          <p:cNvSpPr txBox="1"/>
          <p:nvPr/>
        </p:nvSpPr>
        <p:spPr>
          <a:xfrm>
            <a:off x="8847437" y="7632273"/>
            <a:ext cx="13252621" cy="39703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de-DE" sz="4000" dirty="0"/>
              <a:t>Ulmenrinde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de-DE" sz="4000" dirty="0"/>
              <a:t>Zwieback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de-DE" sz="4000" dirty="0"/>
              <a:t>chinesische Kräuter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de-DE" sz="4000" dirty="0"/>
              <a:t>mehrere kleine Mahlzeiten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de-DE" sz="4000" dirty="0"/>
              <a:t>Darmsanierung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de-DE" sz="4000" dirty="0"/>
              <a:t>Futternapf auf </a:t>
            </a:r>
            <a:r>
              <a:rPr lang="de-DE" sz="4000" dirty="0" err="1"/>
              <a:t>Halshöhe</a:t>
            </a:r>
            <a:endParaRPr lang="de-DE" sz="4000" dirty="0"/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de-DE" sz="4000" dirty="0"/>
              <a:t>ggf. Tees zur Beruhigung des Magens ( Kamille, Fenchel etc.)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E65170EE-0618-70E7-F2F1-CDDA38D3E1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78570" y="3313402"/>
            <a:ext cx="4300859" cy="2302776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4022DE55-6E08-2921-1777-727405D2D6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53118" y="5334655"/>
            <a:ext cx="4387538" cy="2302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831156"/>
      </p:ext>
    </p:extLst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921D5F-5579-EC3D-9DBC-3318C7433A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Grafik 3" descr="Grafik 3">
            <a:extLst>
              <a:ext uri="{FF2B5EF4-FFF2-40B4-BE49-F238E27FC236}">
                <a16:creationId xmlns:a16="http://schemas.microsoft.com/office/drawing/2014/main" id="{4677B870-F07B-2970-73E4-3E19EB673E4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252" cy="13716142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522417484"/>
      </p:ext>
    </p:extLst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D1417D-AA33-B9CD-5222-752124AD31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Grafik 3" descr="Grafik 3">
            <a:extLst>
              <a:ext uri="{FF2B5EF4-FFF2-40B4-BE49-F238E27FC236}">
                <a16:creationId xmlns:a16="http://schemas.microsoft.com/office/drawing/2014/main" id="{4A1BE6FB-3F90-D5C1-52CC-DEB17EA6699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252" cy="13716142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781801576"/>
      </p:ext>
    </p:extLst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DFAB0C-AA88-4212-DD66-1FAD889B29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Grafik 3" descr="Grafik 3">
            <a:extLst>
              <a:ext uri="{FF2B5EF4-FFF2-40B4-BE49-F238E27FC236}">
                <a16:creationId xmlns:a16="http://schemas.microsoft.com/office/drawing/2014/main" id="{3B69D428-42D8-DAD7-E233-A7B850AF9C2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252" cy="13716142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60551643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Grafik 3" descr="Grafik 3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252" cy="13716142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C6B16801-4CA2-2504-785A-07121A5FC112}"/>
              </a:ext>
            </a:extLst>
          </p:cNvPr>
          <p:cNvSpPr txBox="1"/>
          <p:nvPr/>
        </p:nvSpPr>
        <p:spPr>
          <a:xfrm>
            <a:off x="1672885" y="2319440"/>
            <a:ext cx="16019691" cy="10997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400" rtl="0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7200" b="0" i="0" u="none" strike="noStrike" cap="none" spc="0" normalizeH="0" baseline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rPr>
              <a:t>Die Flohspeichelallergie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8B59F803-F037-EB97-7617-24D16C6889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32688" y="1909299"/>
            <a:ext cx="7761767" cy="9897401"/>
          </a:xfrm>
          <a:prstGeom prst="rect">
            <a:avLst/>
          </a:prstGeom>
        </p:spPr>
      </p:pic>
      <p:sp>
        <p:nvSpPr>
          <p:cNvPr id="9" name="Pfeil: nach rechts 8">
            <a:extLst>
              <a:ext uri="{FF2B5EF4-FFF2-40B4-BE49-F238E27FC236}">
                <a16:creationId xmlns:a16="http://schemas.microsoft.com/office/drawing/2014/main" id="{31417D3E-449F-5CAC-D50D-6EC8B574ACCA}"/>
              </a:ext>
            </a:extLst>
          </p:cNvPr>
          <p:cNvSpPr/>
          <p:nvPr/>
        </p:nvSpPr>
        <p:spPr>
          <a:xfrm>
            <a:off x="3865286" y="4663337"/>
            <a:ext cx="829339" cy="448162"/>
          </a:xfrm>
          <a:prstGeom prst="rightArrow">
            <a:avLst/>
          </a:prstGeom>
          <a:solidFill>
            <a:schemeClr val="accent5">
              <a:lumMod val="50000"/>
            </a:schemeClr>
          </a:solidFill>
          <a:ln w="12700" cap="flat">
            <a:solidFill>
              <a:schemeClr val="accent5">
                <a:lumMod val="50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11303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Avenir Next Regular"/>
              <a:ea typeface="Avenir Next Regular"/>
              <a:cs typeface="Avenir Next Regular"/>
              <a:sym typeface="Avenir Next Regular"/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36A696C5-CD50-733D-8615-C1C63EEA0943}"/>
              </a:ext>
            </a:extLst>
          </p:cNvPr>
          <p:cNvSpPr txBox="1"/>
          <p:nvPr/>
        </p:nvSpPr>
        <p:spPr>
          <a:xfrm>
            <a:off x="4854114" y="4502136"/>
            <a:ext cx="9319085" cy="730456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400" rtl="0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4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rPr>
              <a:t>Die häufigste Allergieform</a:t>
            </a:r>
          </a:p>
          <a:p>
            <a:pPr marL="0" marR="0" indent="0" algn="l" defTabSz="2438400" rtl="0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de-DE" sz="4000" dirty="0"/>
          </a:p>
          <a:p>
            <a:pPr marL="0" marR="0" indent="0" algn="l" defTabSz="2438400" rtl="0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4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rPr>
              <a:t>Eine Überempfindlichkeitsreaktion auf bestimmte Bestandteile im Flohspeichel.</a:t>
            </a:r>
          </a:p>
          <a:p>
            <a:pPr marL="0" marR="0" indent="0" algn="l" defTabSz="2438400" rtl="0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de-DE" sz="4000" dirty="0"/>
          </a:p>
          <a:p>
            <a:pPr marL="0" marR="0" indent="0" algn="l" defTabSz="2438400" rtl="0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e-DE" sz="4000" dirty="0"/>
              <a:t>Meist beginnt die Erkrankung im Frühjahr oder Herbst, entwickelt sich dann aber zu einem ganzjährigen Problem.</a:t>
            </a:r>
          </a:p>
          <a:p>
            <a:pPr marL="0" marR="0" indent="0" algn="l" defTabSz="2438400" rtl="0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de-DE" sz="4000" dirty="0"/>
          </a:p>
          <a:p>
            <a:pPr marL="0" marR="0" indent="0" algn="l" defTabSz="2438400" rtl="0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e-DE" sz="4000" dirty="0"/>
              <a:t>Ein einziger Biss reicht aus, um eine Reaktion hervorzurufen und alte Bisse können durch einen erneuten Flohbiss wieder aktiviert werden.</a:t>
            </a:r>
          </a:p>
        </p:txBody>
      </p:sp>
      <p:sp>
        <p:nvSpPr>
          <p:cNvPr id="11" name="Pfeil: nach rechts 10">
            <a:extLst>
              <a:ext uri="{FF2B5EF4-FFF2-40B4-BE49-F238E27FC236}">
                <a16:creationId xmlns:a16="http://schemas.microsoft.com/office/drawing/2014/main" id="{317D822F-459D-CBA4-6FA6-B66A10FC5E20}"/>
              </a:ext>
            </a:extLst>
          </p:cNvPr>
          <p:cNvSpPr/>
          <p:nvPr/>
        </p:nvSpPr>
        <p:spPr>
          <a:xfrm>
            <a:off x="3865285" y="5907446"/>
            <a:ext cx="829339" cy="448162"/>
          </a:xfrm>
          <a:prstGeom prst="rightArrow">
            <a:avLst/>
          </a:prstGeom>
          <a:solidFill>
            <a:schemeClr val="accent5">
              <a:lumMod val="50000"/>
            </a:schemeClr>
          </a:solidFill>
          <a:ln w="12700" cap="flat">
            <a:solidFill>
              <a:schemeClr val="accent5">
                <a:lumMod val="50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11303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Avenir Next Regular"/>
              <a:ea typeface="Avenir Next Regular"/>
              <a:cs typeface="Avenir Next Regular"/>
              <a:sym typeface="Avenir Next Regular"/>
            </a:endParaRPr>
          </a:p>
        </p:txBody>
      </p:sp>
      <p:sp>
        <p:nvSpPr>
          <p:cNvPr id="12" name="Pfeil: nach rechts 11">
            <a:extLst>
              <a:ext uri="{FF2B5EF4-FFF2-40B4-BE49-F238E27FC236}">
                <a16:creationId xmlns:a16="http://schemas.microsoft.com/office/drawing/2014/main" id="{A4BF075A-68C9-5DDB-5CA5-57BE151B50E2}"/>
              </a:ext>
            </a:extLst>
          </p:cNvPr>
          <p:cNvSpPr/>
          <p:nvPr/>
        </p:nvSpPr>
        <p:spPr>
          <a:xfrm>
            <a:off x="3865284" y="7388883"/>
            <a:ext cx="829339" cy="448162"/>
          </a:xfrm>
          <a:prstGeom prst="rightArrow">
            <a:avLst/>
          </a:prstGeom>
          <a:solidFill>
            <a:schemeClr val="accent5">
              <a:lumMod val="50000"/>
            </a:schemeClr>
          </a:solidFill>
          <a:ln w="12700" cap="flat">
            <a:solidFill>
              <a:schemeClr val="accent5">
                <a:lumMod val="50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11303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Avenir Next Regular"/>
              <a:ea typeface="Avenir Next Regular"/>
              <a:cs typeface="Avenir Next Regular"/>
              <a:sym typeface="Avenir Next Regular"/>
            </a:endParaRPr>
          </a:p>
        </p:txBody>
      </p:sp>
      <p:sp>
        <p:nvSpPr>
          <p:cNvPr id="13" name="Pfeil: nach rechts 12">
            <a:extLst>
              <a:ext uri="{FF2B5EF4-FFF2-40B4-BE49-F238E27FC236}">
                <a16:creationId xmlns:a16="http://schemas.microsoft.com/office/drawing/2014/main" id="{3CA35E42-F1FC-4CFD-CF33-EC3279207478}"/>
              </a:ext>
            </a:extLst>
          </p:cNvPr>
          <p:cNvSpPr/>
          <p:nvPr/>
        </p:nvSpPr>
        <p:spPr>
          <a:xfrm>
            <a:off x="3865285" y="9587713"/>
            <a:ext cx="829339" cy="448162"/>
          </a:xfrm>
          <a:prstGeom prst="rightArrow">
            <a:avLst/>
          </a:prstGeom>
          <a:solidFill>
            <a:schemeClr val="accent5">
              <a:lumMod val="50000"/>
            </a:schemeClr>
          </a:solidFill>
          <a:ln w="12700" cap="flat">
            <a:solidFill>
              <a:schemeClr val="accent5">
                <a:lumMod val="50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11303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Avenir Next Regular"/>
              <a:ea typeface="Avenir Next Regular"/>
              <a:cs typeface="Avenir Next Regular"/>
              <a:sym typeface="Avenir Next Regular"/>
            </a:endParaRP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Grafik 3" descr="Grafik 3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252" cy="13716142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9EFA9D4F-F3A0-D481-B70E-D2FEACDCFAE4}"/>
              </a:ext>
            </a:extLst>
          </p:cNvPr>
          <p:cNvSpPr txBox="1"/>
          <p:nvPr/>
        </p:nvSpPr>
        <p:spPr>
          <a:xfrm>
            <a:off x="5160364" y="2255645"/>
            <a:ext cx="16019691" cy="10997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400" rtl="0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7200" b="0" i="0" u="none" strike="noStrike" cap="none" spc="0" normalizeH="0" baseline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rPr>
              <a:t>Die Umweltallergie (Atopische Dermatitis)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D91228B4-E0A0-A1DF-A9DF-1703FF75E2B3}"/>
              </a:ext>
            </a:extLst>
          </p:cNvPr>
          <p:cNvSpPr txBox="1"/>
          <p:nvPr/>
        </p:nvSpPr>
        <p:spPr>
          <a:xfrm>
            <a:off x="4790318" y="5397481"/>
            <a:ext cx="9319085" cy="50885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400" rtl="0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4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rPr>
              <a:t>Reaktion auf bestimmte Stoffe aus der Umwelt</a:t>
            </a:r>
          </a:p>
          <a:p>
            <a:pPr marL="0" marR="0" indent="0" algn="l" defTabSz="2438400" rtl="0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de-DE" sz="4000" dirty="0"/>
          </a:p>
          <a:p>
            <a:pPr marL="0" marR="0" indent="0" algn="l" defTabSz="2438400" rtl="0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e-DE" sz="4000" dirty="0"/>
              <a:t>Z.B. Pollen, Hausstaubmilben, Schimmel etc.</a:t>
            </a:r>
          </a:p>
          <a:p>
            <a:pPr marL="0" marR="0" indent="0" algn="l" defTabSz="2438400" rtl="0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de-DE" sz="4000" dirty="0"/>
          </a:p>
          <a:p>
            <a:pPr marL="0" marR="0" indent="0" algn="l" defTabSz="2438400" rtl="0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e-DE" sz="4000" dirty="0"/>
              <a:t>Am häufigsten sind es die Hausstaubmilben</a:t>
            </a:r>
          </a:p>
          <a:p>
            <a:pPr marL="0" marR="0" indent="0" algn="l" defTabSz="2438400" rtl="0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de-DE" sz="4000" dirty="0"/>
          </a:p>
          <a:p>
            <a:pPr marL="0" marR="0" indent="0" algn="l" defTabSz="2438400" rtl="0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e-DE" sz="4000" dirty="0"/>
              <a:t>Kann saisonal (Bäume/Gräser) oder ganzjährig (Hausstaubmilben) auftreten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4769A3E4-D5AC-3A95-6714-C3DC86E069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58629" y="3922638"/>
            <a:ext cx="7383675" cy="7304564"/>
          </a:xfrm>
          <a:prstGeom prst="rect">
            <a:avLst/>
          </a:prstGeom>
        </p:spPr>
      </p:pic>
      <p:sp>
        <p:nvSpPr>
          <p:cNvPr id="6" name="Pfeil: nach rechts 5">
            <a:extLst>
              <a:ext uri="{FF2B5EF4-FFF2-40B4-BE49-F238E27FC236}">
                <a16:creationId xmlns:a16="http://schemas.microsoft.com/office/drawing/2014/main" id="{E025B5D9-2232-E7FD-4976-BF5965742D47}"/>
              </a:ext>
            </a:extLst>
          </p:cNvPr>
          <p:cNvSpPr/>
          <p:nvPr/>
        </p:nvSpPr>
        <p:spPr>
          <a:xfrm>
            <a:off x="3736366" y="5567602"/>
            <a:ext cx="829339" cy="448162"/>
          </a:xfrm>
          <a:prstGeom prst="rightArrow">
            <a:avLst/>
          </a:prstGeom>
          <a:solidFill>
            <a:schemeClr val="accent5">
              <a:lumMod val="50000"/>
            </a:schemeClr>
          </a:solidFill>
          <a:ln w="12700" cap="flat">
            <a:solidFill>
              <a:schemeClr val="accent5">
                <a:lumMod val="50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11303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Avenir Next Regular"/>
              <a:ea typeface="Avenir Next Regular"/>
              <a:cs typeface="Avenir Next Regular"/>
              <a:sym typeface="Avenir Next Regular"/>
            </a:endParaRPr>
          </a:p>
        </p:txBody>
      </p:sp>
      <p:sp>
        <p:nvSpPr>
          <p:cNvPr id="7" name="Pfeil: nach rechts 6">
            <a:extLst>
              <a:ext uri="{FF2B5EF4-FFF2-40B4-BE49-F238E27FC236}">
                <a16:creationId xmlns:a16="http://schemas.microsoft.com/office/drawing/2014/main" id="{5C982B17-A617-FFA8-6D9F-10E07547CA58}"/>
              </a:ext>
            </a:extLst>
          </p:cNvPr>
          <p:cNvSpPr/>
          <p:nvPr/>
        </p:nvSpPr>
        <p:spPr>
          <a:xfrm>
            <a:off x="3736365" y="7126758"/>
            <a:ext cx="829339" cy="448162"/>
          </a:xfrm>
          <a:prstGeom prst="rightArrow">
            <a:avLst/>
          </a:prstGeom>
          <a:solidFill>
            <a:schemeClr val="accent5">
              <a:lumMod val="50000"/>
            </a:schemeClr>
          </a:solidFill>
          <a:ln w="12700" cap="flat">
            <a:solidFill>
              <a:schemeClr val="accent5">
                <a:lumMod val="50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11303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Avenir Next Regular"/>
              <a:ea typeface="Avenir Next Regular"/>
              <a:cs typeface="Avenir Next Regular"/>
              <a:sym typeface="Avenir Next Regular"/>
            </a:endParaRPr>
          </a:p>
        </p:txBody>
      </p:sp>
      <p:sp>
        <p:nvSpPr>
          <p:cNvPr id="8" name="Pfeil: nach rechts 7">
            <a:extLst>
              <a:ext uri="{FF2B5EF4-FFF2-40B4-BE49-F238E27FC236}">
                <a16:creationId xmlns:a16="http://schemas.microsoft.com/office/drawing/2014/main" id="{65C9DB0A-C72C-FF6F-9F20-FD5DA807549C}"/>
              </a:ext>
            </a:extLst>
          </p:cNvPr>
          <p:cNvSpPr/>
          <p:nvPr/>
        </p:nvSpPr>
        <p:spPr>
          <a:xfrm>
            <a:off x="3736365" y="8237752"/>
            <a:ext cx="829339" cy="448162"/>
          </a:xfrm>
          <a:prstGeom prst="rightArrow">
            <a:avLst/>
          </a:prstGeom>
          <a:solidFill>
            <a:schemeClr val="accent5">
              <a:lumMod val="50000"/>
            </a:schemeClr>
          </a:solidFill>
          <a:ln w="12700" cap="flat">
            <a:solidFill>
              <a:schemeClr val="accent5">
                <a:lumMod val="50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11303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Avenir Next Regular"/>
              <a:ea typeface="Avenir Next Regular"/>
              <a:cs typeface="Avenir Next Regular"/>
              <a:sym typeface="Avenir Next Regular"/>
            </a:endParaRPr>
          </a:p>
        </p:txBody>
      </p:sp>
      <p:sp>
        <p:nvSpPr>
          <p:cNvPr id="9" name="Pfeil: nach rechts 8">
            <a:extLst>
              <a:ext uri="{FF2B5EF4-FFF2-40B4-BE49-F238E27FC236}">
                <a16:creationId xmlns:a16="http://schemas.microsoft.com/office/drawing/2014/main" id="{31CBCF4A-75DB-6696-D9C7-BBED8AF6C8E8}"/>
              </a:ext>
            </a:extLst>
          </p:cNvPr>
          <p:cNvSpPr/>
          <p:nvPr/>
        </p:nvSpPr>
        <p:spPr>
          <a:xfrm>
            <a:off x="3736364" y="9417791"/>
            <a:ext cx="829339" cy="448162"/>
          </a:xfrm>
          <a:prstGeom prst="rightArrow">
            <a:avLst/>
          </a:prstGeom>
          <a:solidFill>
            <a:schemeClr val="accent5">
              <a:lumMod val="50000"/>
            </a:schemeClr>
          </a:solidFill>
          <a:ln w="12700" cap="flat">
            <a:solidFill>
              <a:schemeClr val="accent5">
                <a:lumMod val="50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11303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Avenir Next Regular"/>
              <a:ea typeface="Avenir Next Regular"/>
              <a:cs typeface="Avenir Next Regular"/>
              <a:sym typeface="Avenir Next Regular"/>
            </a:endParaRP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Grafik 3" descr="Grafik 3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252" cy="13716142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036E7669-B913-AF54-EAB9-3F4A67493959}"/>
              </a:ext>
            </a:extLst>
          </p:cNvPr>
          <p:cNvSpPr txBox="1"/>
          <p:nvPr/>
        </p:nvSpPr>
        <p:spPr>
          <a:xfrm>
            <a:off x="5160365" y="2255645"/>
            <a:ext cx="8980938" cy="10997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400" rtl="0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7200" b="0" i="0" u="none" strike="noStrike" cap="none" spc="0" normalizeH="0" baseline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rPr>
              <a:t>Die Futtermittelallergie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9BCEC16C-1D58-0246-1EAF-BFEF39199E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09083" y="4589410"/>
            <a:ext cx="8477204" cy="6279411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04395931-74D5-FDC5-D714-E59ED1C84996}"/>
              </a:ext>
            </a:extLst>
          </p:cNvPr>
          <p:cNvSpPr txBox="1"/>
          <p:nvPr/>
        </p:nvSpPr>
        <p:spPr>
          <a:xfrm>
            <a:off x="4790318" y="5354951"/>
            <a:ext cx="8181403" cy="50885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400" rtl="0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e-DE" sz="4000" dirty="0"/>
              <a:t>Meistens eine Allergie gegen die Eiweißquelle/Proteinquelle im Futter</a:t>
            </a:r>
          </a:p>
          <a:p>
            <a:pPr marL="0" marR="0" indent="0" algn="l" defTabSz="2438400" rtl="0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de-DE" sz="4000" dirty="0"/>
          </a:p>
          <a:p>
            <a:pPr marL="0" marR="0" indent="0" algn="l" defTabSz="2438400" rtl="0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e-DE" sz="4000" dirty="0"/>
              <a:t>Am häufigsten Rind, Huhn, Milchprodukte, Soja und Weizen</a:t>
            </a:r>
          </a:p>
          <a:p>
            <a:pPr marL="0" marR="0" indent="0" algn="l" defTabSz="2438400" rtl="0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de-DE" sz="4000" dirty="0"/>
          </a:p>
          <a:p>
            <a:pPr marL="0" marR="0" indent="0" algn="l" defTabSz="2438400" rtl="0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e-DE" sz="4000" dirty="0"/>
              <a:t>Oft sogenannte Spätreaktionen, weswegen die Ursache schwer festzustellen ist.</a:t>
            </a:r>
          </a:p>
        </p:txBody>
      </p:sp>
      <p:sp>
        <p:nvSpPr>
          <p:cNvPr id="6" name="Pfeil: nach rechts 5">
            <a:extLst>
              <a:ext uri="{FF2B5EF4-FFF2-40B4-BE49-F238E27FC236}">
                <a16:creationId xmlns:a16="http://schemas.microsoft.com/office/drawing/2014/main" id="{D652A2F5-EF9E-C568-D7B3-FCB98BD69ECC}"/>
              </a:ext>
            </a:extLst>
          </p:cNvPr>
          <p:cNvSpPr/>
          <p:nvPr/>
        </p:nvSpPr>
        <p:spPr>
          <a:xfrm>
            <a:off x="3736366" y="5567602"/>
            <a:ext cx="829339" cy="448162"/>
          </a:xfrm>
          <a:prstGeom prst="rightArrow">
            <a:avLst/>
          </a:prstGeom>
          <a:solidFill>
            <a:schemeClr val="accent5">
              <a:lumMod val="50000"/>
            </a:schemeClr>
          </a:solidFill>
          <a:ln w="12700" cap="flat">
            <a:solidFill>
              <a:schemeClr val="accent5">
                <a:lumMod val="50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11303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Avenir Next Regular"/>
              <a:ea typeface="Avenir Next Regular"/>
              <a:cs typeface="Avenir Next Regular"/>
              <a:sym typeface="Avenir Next Regular"/>
            </a:endParaRPr>
          </a:p>
        </p:txBody>
      </p:sp>
      <p:sp>
        <p:nvSpPr>
          <p:cNvPr id="7" name="Pfeil: nach rechts 6">
            <a:extLst>
              <a:ext uri="{FF2B5EF4-FFF2-40B4-BE49-F238E27FC236}">
                <a16:creationId xmlns:a16="http://schemas.microsoft.com/office/drawing/2014/main" id="{ECF0AEF3-3D24-F66D-E787-1D97EAFF3076}"/>
              </a:ext>
            </a:extLst>
          </p:cNvPr>
          <p:cNvSpPr/>
          <p:nvPr/>
        </p:nvSpPr>
        <p:spPr>
          <a:xfrm>
            <a:off x="3736365" y="7151098"/>
            <a:ext cx="829339" cy="448162"/>
          </a:xfrm>
          <a:prstGeom prst="rightArrow">
            <a:avLst/>
          </a:prstGeom>
          <a:solidFill>
            <a:schemeClr val="accent5">
              <a:lumMod val="50000"/>
            </a:schemeClr>
          </a:solidFill>
          <a:ln w="12700" cap="flat">
            <a:solidFill>
              <a:schemeClr val="accent5">
                <a:lumMod val="50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11303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Avenir Next Regular"/>
              <a:ea typeface="Avenir Next Regular"/>
              <a:cs typeface="Avenir Next Regular"/>
              <a:sym typeface="Avenir Next Regular"/>
            </a:endParaRPr>
          </a:p>
        </p:txBody>
      </p:sp>
      <p:sp>
        <p:nvSpPr>
          <p:cNvPr id="8" name="Pfeil: nach rechts 7">
            <a:extLst>
              <a:ext uri="{FF2B5EF4-FFF2-40B4-BE49-F238E27FC236}">
                <a16:creationId xmlns:a16="http://schemas.microsoft.com/office/drawing/2014/main" id="{AE516A39-24A0-F299-C5BF-6E037709767C}"/>
              </a:ext>
            </a:extLst>
          </p:cNvPr>
          <p:cNvSpPr/>
          <p:nvPr/>
        </p:nvSpPr>
        <p:spPr>
          <a:xfrm>
            <a:off x="3736364" y="8850124"/>
            <a:ext cx="829339" cy="448162"/>
          </a:xfrm>
          <a:prstGeom prst="rightArrow">
            <a:avLst/>
          </a:prstGeom>
          <a:solidFill>
            <a:schemeClr val="accent5">
              <a:lumMod val="50000"/>
            </a:schemeClr>
          </a:solidFill>
          <a:ln w="12700" cap="flat">
            <a:solidFill>
              <a:schemeClr val="accent5">
                <a:lumMod val="50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11303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Avenir Next Regular"/>
              <a:ea typeface="Avenir Next Regular"/>
              <a:cs typeface="Avenir Next Regular"/>
              <a:sym typeface="Avenir Next Regular"/>
            </a:endParaRP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E281F7-369A-98A0-CCB6-C3187AB88F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Grafik 3" descr="Grafik 3">
            <a:extLst>
              <a:ext uri="{FF2B5EF4-FFF2-40B4-BE49-F238E27FC236}">
                <a16:creationId xmlns:a16="http://schemas.microsoft.com/office/drawing/2014/main" id="{087B18E5-3662-CCEA-0F15-306225F6A7C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252" cy="13716142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003B16AC-2876-8312-7F76-BB956E886D7B}"/>
              </a:ext>
            </a:extLst>
          </p:cNvPr>
          <p:cNvSpPr txBox="1"/>
          <p:nvPr/>
        </p:nvSpPr>
        <p:spPr>
          <a:xfrm>
            <a:off x="4564941" y="2367628"/>
            <a:ext cx="9767747" cy="10997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400" rtl="0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7200" b="0" i="0" u="none" strike="noStrike" cap="none" spc="0" normalizeH="0" baseline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rPr>
              <a:t>Was ist eine Allergie?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45E853B1-DA6B-D123-0AFC-AFF9F3F7FE32}"/>
              </a:ext>
            </a:extLst>
          </p:cNvPr>
          <p:cNvSpPr txBox="1"/>
          <p:nvPr/>
        </p:nvSpPr>
        <p:spPr>
          <a:xfrm>
            <a:off x="6048690" y="4349729"/>
            <a:ext cx="14157948" cy="730456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/>
            <a:r>
              <a:rPr lang="de-DE" sz="4000" dirty="0"/>
              <a:t>Eine überschießende Reaktion des Immunsystems auf einen Fremdstoff</a:t>
            </a:r>
          </a:p>
          <a:p>
            <a:pPr algn="l"/>
            <a:endParaRPr lang="de-DE" sz="4000" dirty="0"/>
          </a:p>
          <a:p>
            <a:pPr algn="l"/>
            <a:r>
              <a:rPr lang="de-DE" sz="4000" dirty="0"/>
              <a:t>Das Immunsystem wird bei eigentlich harmlosen Stoffen aktiviert </a:t>
            </a:r>
          </a:p>
          <a:p>
            <a:pPr algn="l"/>
            <a:endParaRPr lang="de-DE" sz="4000" dirty="0"/>
          </a:p>
          <a:p>
            <a:pPr algn="l"/>
            <a:r>
              <a:rPr lang="de-DE" sz="4000" dirty="0"/>
              <a:t>Stoffe, die eine Allergie auslösen, nennt man Allergene </a:t>
            </a:r>
          </a:p>
          <a:p>
            <a:pPr algn="l"/>
            <a:endParaRPr lang="de-DE" sz="4000" dirty="0"/>
          </a:p>
          <a:p>
            <a:pPr algn="l"/>
            <a:r>
              <a:rPr lang="de-DE" sz="4000" u="sng" dirty="0"/>
              <a:t>Folge: </a:t>
            </a:r>
            <a:r>
              <a:rPr lang="de-DE" sz="4000" dirty="0"/>
              <a:t>entzündliche Prozesse im Körper -&gt; Juckreiz, Entzündungen der Haut, Durchfall, Erbrechen, Augenausfluss oder Atembeschwerden</a:t>
            </a:r>
          </a:p>
          <a:p>
            <a:pPr algn="l"/>
            <a:endParaRPr lang="de-DE" sz="4000" dirty="0"/>
          </a:p>
          <a:p>
            <a:pPr algn="l"/>
            <a:r>
              <a:rPr lang="de-DE" sz="4000" dirty="0"/>
              <a:t>Symptome überschneiden sich häufig, weswegen die Ursache bei Hunden schwer festzustellen ist</a:t>
            </a:r>
          </a:p>
        </p:txBody>
      </p:sp>
      <p:sp>
        <p:nvSpPr>
          <p:cNvPr id="4" name="Pfeil: nach rechts 3">
            <a:extLst>
              <a:ext uri="{FF2B5EF4-FFF2-40B4-BE49-F238E27FC236}">
                <a16:creationId xmlns:a16="http://schemas.microsoft.com/office/drawing/2014/main" id="{0B4912C8-F9F7-80DA-160F-496AC813E5E5}"/>
              </a:ext>
            </a:extLst>
          </p:cNvPr>
          <p:cNvSpPr/>
          <p:nvPr/>
        </p:nvSpPr>
        <p:spPr>
          <a:xfrm>
            <a:off x="4992338" y="4514481"/>
            <a:ext cx="829339" cy="448162"/>
          </a:xfrm>
          <a:prstGeom prst="rightArrow">
            <a:avLst/>
          </a:prstGeom>
          <a:solidFill>
            <a:schemeClr val="accent5">
              <a:lumMod val="50000"/>
            </a:schemeClr>
          </a:solidFill>
          <a:ln w="12700" cap="flat">
            <a:solidFill>
              <a:schemeClr val="accent5">
                <a:lumMod val="50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11303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Avenir Next Regular"/>
              <a:ea typeface="Avenir Next Regular"/>
              <a:cs typeface="Avenir Next Regular"/>
              <a:sym typeface="Avenir Next Regular"/>
            </a:endParaRPr>
          </a:p>
        </p:txBody>
      </p:sp>
      <p:sp>
        <p:nvSpPr>
          <p:cNvPr id="5" name="Pfeil: nach rechts 4">
            <a:extLst>
              <a:ext uri="{FF2B5EF4-FFF2-40B4-BE49-F238E27FC236}">
                <a16:creationId xmlns:a16="http://schemas.microsoft.com/office/drawing/2014/main" id="{59088AF8-7235-744B-2942-B9AB993FF9BF}"/>
              </a:ext>
            </a:extLst>
          </p:cNvPr>
          <p:cNvSpPr/>
          <p:nvPr/>
        </p:nvSpPr>
        <p:spPr>
          <a:xfrm>
            <a:off x="4992337" y="6166435"/>
            <a:ext cx="829339" cy="448162"/>
          </a:xfrm>
          <a:prstGeom prst="rightArrow">
            <a:avLst/>
          </a:prstGeom>
          <a:solidFill>
            <a:schemeClr val="accent5">
              <a:lumMod val="50000"/>
            </a:schemeClr>
          </a:solidFill>
          <a:ln w="12700" cap="flat">
            <a:solidFill>
              <a:schemeClr val="accent5">
                <a:lumMod val="50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11303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Avenir Next Regular"/>
              <a:ea typeface="Avenir Next Regular"/>
              <a:cs typeface="Avenir Next Regular"/>
              <a:sym typeface="Avenir Next Regular"/>
            </a:endParaRPr>
          </a:p>
        </p:txBody>
      </p:sp>
      <p:sp>
        <p:nvSpPr>
          <p:cNvPr id="6" name="Pfeil: nach rechts 5">
            <a:extLst>
              <a:ext uri="{FF2B5EF4-FFF2-40B4-BE49-F238E27FC236}">
                <a16:creationId xmlns:a16="http://schemas.microsoft.com/office/drawing/2014/main" id="{D397CE99-8C9E-40DF-0FC9-2B293EA17624}"/>
              </a:ext>
            </a:extLst>
          </p:cNvPr>
          <p:cNvSpPr/>
          <p:nvPr/>
        </p:nvSpPr>
        <p:spPr>
          <a:xfrm>
            <a:off x="4992336" y="7213500"/>
            <a:ext cx="829339" cy="448162"/>
          </a:xfrm>
          <a:prstGeom prst="rightArrow">
            <a:avLst/>
          </a:prstGeom>
          <a:solidFill>
            <a:schemeClr val="accent5">
              <a:lumMod val="50000"/>
            </a:schemeClr>
          </a:solidFill>
          <a:ln w="12700" cap="flat">
            <a:solidFill>
              <a:schemeClr val="accent5">
                <a:lumMod val="50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11303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Avenir Next Regular"/>
              <a:ea typeface="Avenir Next Regular"/>
              <a:cs typeface="Avenir Next Regular"/>
              <a:sym typeface="Avenir Next Regular"/>
            </a:endParaRPr>
          </a:p>
        </p:txBody>
      </p:sp>
      <p:sp>
        <p:nvSpPr>
          <p:cNvPr id="7" name="Pfeil: nach rechts 6">
            <a:extLst>
              <a:ext uri="{FF2B5EF4-FFF2-40B4-BE49-F238E27FC236}">
                <a16:creationId xmlns:a16="http://schemas.microsoft.com/office/drawing/2014/main" id="{0EFE4921-6F5A-9AD4-3228-7AA28A8D6F8E}"/>
              </a:ext>
            </a:extLst>
          </p:cNvPr>
          <p:cNvSpPr/>
          <p:nvPr/>
        </p:nvSpPr>
        <p:spPr>
          <a:xfrm>
            <a:off x="4992335" y="8367698"/>
            <a:ext cx="829339" cy="448162"/>
          </a:xfrm>
          <a:prstGeom prst="rightArrow">
            <a:avLst/>
          </a:prstGeom>
          <a:solidFill>
            <a:schemeClr val="accent5">
              <a:lumMod val="50000"/>
            </a:schemeClr>
          </a:solidFill>
          <a:ln w="12700" cap="flat">
            <a:solidFill>
              <a:schemeClr val="accent5">
                <a:lumMod val="50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11303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Avenir Next Regular"/>
              <a:ea typeface="Avenir Next Regular"/>
              <a:cs typeface="Avenir Next Regular"/>
              <a:sym typeface="Avenir Next Regular"/>
            </a:endParaRPr>
          </a:p>
        </p:txBody>
      </p:sp>
      <p:sp>
        <p:nvSpPr>
          <p:cNvPr id="8" name="Pfeil: nach rechts 7">
            <a:extLst>
              <a:ext uri="{FF2B5EF4-FFF2-40B4-BE49-F238E27FC236}">
                <a16:creationId xmlns:a16="http://schemas.microsoft.com/office/drawing/2014/main" id="{638D4675-1B0C-BD89-57C5-7B7B44C8890E}"/>
              </a:ext>
            </a:extLst>
          </p:cNvPr>
          <p:cNvSpPr/>
          <p:nvPr/>
        </p:nvSpPr>
        <p:spPr>
          <a:xfrm>
            <a:off x="4992334" y="10568961"/>
            <a:ext cx="829339" cy="448162"/>
          </a:xfrm>
          <a:prstGeom prst="rightArrow">
            <a:avLst/>
          </a:prstGeom>
          <a:solidFill>
            <a:schemeClr val="accent5">
              <a:lumMod val="50000"/>
            </a:schemeClr>
          </a:solidFill>
          <a:ln w="12700" cap="flat">
            <a:solidFill>
              <a:schemeClr val="accent5">
                <a:lumMod val="50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11303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Avenir Next Regular"/>
              <a:ea typeface="Avenir Next Regular"/>
              <a:cs typeface="Avenir Next Regular"/>
              <a:sym typeface="Avenir Next Regular"/>
            </a:endParaRPr>
          </a:p>
        </p:txBody>
      </p:sp>
    </p:spTree>
    <p:extLst>
      <p:ext uri="{BB962C8B-B14F-4D97-AF65-F5344CB8AC3E}">
        <p14:creationId xmlns:p14="http://schemas.microsoft.com/office/powerpoint/2010/main" val="2244626204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46C293-1EFA-7F12-4EB6-351369503E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Grafik 3" descr="Grafik 3">
            <a:extLst>
              <a:ext uri="{FF2B5EF4-FFF2-40B4-BE49-F238E27FC236}">
                <a16:creationId xmlns:a16="http://schemas.microsoft.com/office/drawing/2014/main" id="{C35B9132-65DD-9C6E-5769-47A347A7CC8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252" cy="13716142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4C79EE4A-DEC8-4954-A967-96D4B6A319AD}"/>
              </a:ext>
            </a:extLst>
          </p:cNvPr>
          <p:cNvSpPr txBox="1"/>
          <p:nvPr/>
        </p:nvSpPr>
        <p:spPr>
          <a:xfrm>
            <a:off x="4905183" y="2367628"/>
            <a:ext cx="11235040" cy="10997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400" rtl="0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7200" b="0" i="0" u="none" strike="noStrike" cap="none" spc="0" normalizeH="0" baseline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rPr>
              <a:t>Wie entsteht eine Allergie?</a:t>
            </a:r>
          </a:p>
        </p:txBody>
      </p:sp>
      <p:sp>
        <p:nvSpPr>
          <p:cNvPr id="4" name="Pfeil: nach rechts gekrümmt 3">
            <a:extLst>
              <a:ext uri="{FF2B5EF4-FFF2-40B4-BE49-F238E27FC236}">
                <a16:creationId xmlns:a16="http://schemas.microsoft.com/office/drawing/2014/main" id="{C3C7DE46-C42D-09D9-7B7C-612A15CCDFD0}"/>
              </a:ext>
            </a:extLst>
          </p:cNvPr>
          <p:cNvSpPr/>
          <p:nvPr/>
        </p:nvSpPr>
        <p:spPr>
          <a:xfrm>
            <a:off x="3345683" y="5517477"/>
            <a:ext cx="779750" cy="723014"/>
          </a:xfrm>
          <a:prstGeom prst="curvedRightArrow">
            <a:avLst/>
          </a:prstGeom>
          <a:solidFill>
            <a:schemeClr val="accent5">
              <a:lumMod val="50000"/>
            </a:schemeClr>
          </a:solidFill>
          <a:ln w="12700" cap="flat">
            <a:solidFill>
              <a:schemeClr val="accent5">
                <a:lumMod val="50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11303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Avenir Next Regular"/>
              <a:ea typeface="Avenir Next Regular"/>
              <a:cs typeface="Avenir Next Regular"/>
              <a:sym typeface="Avenir Next Regular"/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0ECF1B05-9C6E-B9D9-E7F7-992149197D69}"/>
              </a:ext>
            </a:extLst>
          </p:cNvPr>
          <p:cNvSpPr txBox="1"/>
          <p:nvPr/>
        </p:nvSpPr>
        <p:spPr>
          <a:xfrm>
            <a:off x="4414820" y="5601987"/>
            <a:ext cx="8365514" cy="564257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/>
            <a:r>
              <a:rPr lang="de-DE" sz="4000" u="sng" dirty="0"/>
              <a:t>Sensibilisierung</a:t>
            </a:r>
          </a:p>
          <a:p>
            <a:pPr algn="l"/>
            <a:br>
              <a:rPr lang="de-DE" sz="4000" dirty="0"/>
            </a:br>
            <a:r>
              <a:rPr lang="de-DE" sz="4000" dirty="0"/>
              <a:t>Beim ersten Kontakt mit einem Allergen, wird das Immunsystem des Körpers darauf aufmerksam gemacht und beginnt, spezifische Antikörper (IgE) zu bilden. </a:t>
            </a:r>
            <a:br>
              <a:rPr lang="de-DE" sz="4000" dirty="0"/>
            </a:br>
            <a:br>
              <a:rPr lang="de-DE" sz="4000" dirty="0"/>
            </a:br>
            <a:r>
              <a:rPr lang="de-DE" sz="4000" dirty="0"/>
              <a:t>Hier treten oft noch keine Symptome auf.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14934EFC-1F28-F030-2E7E-D77D0FA0C6E1}"/>
              </a:ext>
            </a:extLst>
          </p:cNvPr>
          <p:cNvSpPr txBox="1"/>
          <p:nvPr/>
        </p:nvSpPr>
        <p:spPr>
          <a:xfrm>
            <a:off x="3345683" y="4344905"/>
            <a:ext cx="7078974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/>
            <a:r>
              <a:rPr lang="de-DE" sz="4000" dirty="0"/>
              <a:t>Eine Allergie läuft in 2 Phasen ab:</a:t>
            </a:r>
          </a:p>
        </p:txBody>
      </p:sp>
      <p:sp>
        <p:nvSpPr>
          <p:cNvPr id="7" name="Pfeil: nach rechts gekrümmt 6">
            <a:extLst>
              <a:ext uri="{FF2B5EF4-FFF2-40B4-BE49-F238E27FC236}">
                <a16:creationId xmlns:a16="http://schemas.microsoft.com/office/drawing/2014/main" id="{E6AB9BF8-3957-0B69-DEB3-7E3C31D43DDE}"/>
              </a:ext>
            </a:extLst>
          </p:cNvPr>
          <p:cNvSpPr/>
          <p:nvPr/>
        </p:nvSpPr>
        <p:spPr>
          <a:xfrm>
            <a:off x="13069721" y="5104899"/>
            <a:ext cx="779750" cy="723014"/>
          </a:xfrm>
          <a:prstGeom prst="curvedRightArrow">
            <a:avLst/>
          </a:prstGeom>
          <a:solidFill>
            <a:schemeClr val="accent5">
              <a:lumMod val="50000"/>
            </a:schemeClr>
          </a:solidFill>
          <a:ln w="12700" cap="flat">
            <a:solidFill>
              <a:schemeClr val="accent5">
                <a:lumMod val="50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11303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Avenir Next Regular"/>
              <a:ea typeface="Avenir Next Regular"/>
              <a:cs typeface="Avenir Next Regular"/>
              <a:sym typeface="Avenir Next Regular"/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3405BA5A-753E-3C13-10AC-2309F05E7F34}"/>
              </a:ext>
            </a:extLst>
          </p:cNvPr>
          <p:cNvSpPr txBox="1"/>
          <p:nvPr/>
        </p:nvSpPr>
        <p:spPr>
          <a:xfrm>
            <a:off x="14138858" y="5104899"/>
            <a:ext cx="8365514" cy="675056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/>
            <a:r>
              <a:rPr lang="de-DE" sz="4000" u="sng" dirty="0"/>
              <a:t>Reaktion</a:t>
            </a:r>
            <a:br>
              <a:rPr lang="de-DE" sz="4000" dirty="0"/>
            </a:br>
            <a:br>
              <a:rPr lang="de-DE" sz="4000" dirty="0"/>
            </a:br>
            <a:r>
              <a:rPr lang="de-DE" sz="4000" dirty="0"/>
              <a:t>Bei erneutem Kontakt mit demselben Allergen binden sich die zuvor gebildeten IgE-Antikörper an Mastzellen, die sich vor allem in Haut und Schleimhäuten befinden. </a:t>
            </a:r>
          </a:p>
          <a:p>
            <a:pPr algn="l"/>
            <a:r>
              <a:rPr lang="de-DE" sz="4000" dirty="0"/>
              <a:t>Diese Bindung führt zur Ausschüttung von Botenstoffen wie Histamin.</a:t>
            </a:r>
          </a:p>
          <a:p>
            <a:pPr algn="l"/>
            <a:endParaRPr lang="de-DE" sz="4000" dirty="0"/>
          </a:p>
          <a:p>
            <a:pPr algn="l"/>
            <a:r>
              <a:rPr lang="de-DE" sz="4000" dirty="0"/>
              <a:t>Der Hund entwickelt typische Symptome.</a:t>
            </a:r>
          </a:p>
        </p:txBody>
      </p:sp>
    </p:spTree>
    <p:extLst>
      <p:ext uri="{BB962C8B-B14F-4D97-AF65-F5344CB8AC3E}">
        <p14:creationId xmlns:p14="http://schemas.microsoft.com/office/powerpoint/2010/main" val="1193956741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04DFA2-FBAE-C821-BD59-3EE89A77BA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Grafik 3" descr="Grafik 3">
            <a:extLst>
              <a:ext uri="{FF2B5EF4-FFF2-40B4-BE49-F238E27FC236}">
                <a16:creationId xmlns:a16="http://schemas.microsoft.com/office/drawing/2014/main" id="{F57E1CD6-E3F5-8616-467E-D985E46D7DF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252" cy="13716142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5E511605-A7FF-CC6E-05DF-85B7CFF2A05B}"/>
              </a:ext>
            </a:extLst>
          </p:cNvPr>
          <p:cNvSpPr txBox="1"/>
          <p:nvPr/>
        </p:nvSpPr>
        <p:spPr>
          <a:xfrm>
            <a:off x="4905183" y="2367628"/>
            <a:ext cx="11235040" cy="10997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400" rtl="0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e-DE" sz="7200" dirty="0">
                <a:solidFill>
                  <a:schemeClr val="accent5">
                    <a:lumMod val="50000"/>
                  </a:schemeClr>
                </a:solidFill>
              </a:rPr>
              <a:t>Begünstigende Faktoren</a:t>
            </a:r>
            <a:endParaRPr kumimoji="0" lang="de-DE" sz="7200" b="0" i="0" u="none" strike="noStrike" cap="none" spc="0" normalizeH="0" baseline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FillTx/>
              <a:latin typeface="Canela Text Regular"/>
              <a:ea typeface="Canela Text Regular"/>
              <a:cs typeface="Canela Text Regular"/>
              <a:sym typeface="Canela Text Regular"/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A2C0675-489C-D98E-BD69-14220AE1E90E}"/>
              </a:ext>
            </a:extLst>
          </p:cNvPr>
          <p:cNvSpPr txBox="1"/>
          <p:nvPr/>
        </p:nvSpPr>
        <p:spPr>
          <a:xfrm>
            <a:off x="6048690" y="4903728"/>
            <a:ext cx="14157948" cy="619656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/>
            <a:r>
              <a:rPr lang="de-DE" sz="4000" dirty="0"/>
              <a:t>Manche Rassen sind aufgrund genetischer Faktoren häufiger betroffen (z.B. Labrador, Golden Retriever, Franz. Bulldogge, Mops, Boxer, viele Terrier Arten </a:t>
            </a:r>
            <a:r>
              <a:rPr lang="de-DE" sz="4000" dirty="0" err="1"/>
              <a:t>uvm</a:t>
            </a:r>
            <a:r>
              <a:rPr lang="de-DE" sz="4000" dirty="0"/>
              <a:t>.)</a:t>
            </a:r>
          </a:p>
          <a:p>
            <a:pPr algn="l"/>
            <a:endParaRPr lang="de-DE" sz="4000" dirty="0"/>
          </a:p>
          <a:p>
            <a:pPr algn="l"/>
            <a:r>
              <a:rPr lang="de-DE" sz="4000" dirty="0"/>
              <a:t>Häufige Magen-Darm-Erkrankungen</a:t>
            </a:r>
          </a:p>
          <a:p>
            <a:pPr algn="l"/>
            <a:endParaRPr lang="de-DE" sz="4000" dirty="0"/>
          </a:p>
          <a:p>
            <a:pPr algn="l"/>
            <a:r>
              <a:rPr lang="de-DE" sz="4000" dirty="0"/>
              <a:t>Häufiger Wurmbefall</a:t>
            </a:r>
          </a:p>
          <a:p>
            <a:pPr algn="l"/>
            <a:endParaRPr lang="de-DE" sz="4000" dirty="0"/>
          </a:p>
          <a:p>
            <a:pPr algn="l"/>
            <a:r>
              <a:rPr lang="de-DE" sz="4000" dirty="0"/>
              <a:t>Chronische Hautkrankheiten</a:t>
            </a:r>
          </a:p>
          <a:p>
            <a:pPr algn="l"/>
            <a:endParaRPr lang="de-DE" sz="4000" dirty="0"/>
          </a:p>
          <a:p>
            <a:pPr algn="l"/>
            <a:r>
              <a:rPr lang="de-DE" sz="4000" dirty="0"/>
              <a:t>Dauerstress</a:t>
            </a:r>
          </a:p>
        </p:txBody>
      </p:sp>
      <p:sp>
        <p:nvSpPr>
          <p:cNvPr id="4" name="Pfeil: nach rechts 3">
            <a:extLst>
              <a:ext uri="{FF2B5EF4-FFF2-40B4-BE49-F238E27FC236}">
                <a16:creationId xmlns:a16="http://schemas.microsoft.com/office/drawing/2014/main" id="{C6A3F53E-52FC-6344-33B1-5F226EE2CAFD}"/>
              </a:ext>
            </a:extLst>
          </p:cNvPr>
          <p:cNvSpPr/>
          <p:nvPr/>
        </p:nvSpPr>
        <p:spPr>
          <a:xfrm>
            <a:off x="4905183" y="5109904"/>
            <a:ext cx="829339" cy="448162"/>
          </a:xfrm>
          <a:prstGeom prst="rightArrow">
            <a:avLst/>
          </a:prstGeom>
          <a:solidFill>
            <a:schemeClr val="accent5">
              <a:lumMod val="50000"/>
            </a:schemeClr>
          </a:solidFill>
          <a:ln w="12700" cap="flat">
            <a:solidFill>
              <a:schemeClr val="accent5">
                <a:lumMod val="50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11303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Avenir Next Regular"/>
              <a:ea typeface="Avenir Next Regular"/>
              <a:cs typeface="Avenir Next Regular"/>
              <a:sym typeface="Avenir Next Regular"/>
            </a:endParaRPr>
          </a:p>
        </p:txBody>
      </p:sp>
      <p:sp>
        <p:nvSpPr>
          <p:cNvPr id="5" name="Pfeil: nach rechts 4">
            <a:extLst>
              <a:ext uri="{FF2B5EF4-FFF2-40B4-BE49-F238E27FC236}">
                <a16:creationId xmlns:a16="http://schemas.microsoft.com/office/drawing/2014/main" id="{12CE98D2-E1F5-CFA7-1803-1D416CE6B6D1}"/>
              </a:ext>
            </a:extLst>
          </p:cNvPr>
          <p:cNvSpPr/>
          <p:nvPr/>
        </p:nvSpPr>
        <p:spPr>
          <a:xfrm>
            <a:off x="4905182" y="7200554"/>
            <a:ext cx="829339" cy="448162"/>
          </a:xfrm>
          <a:prstGeom prst="rightArrow">
            <a:avLst/>
          </a:prstGeom>
          <a:solidFill>
            <a:schemeClr val="accent5">
              <a:lumMod val="50000"/>
            </a:schemeClr>
          </a:solidFill>
          <a:ln w="12700" cap="flat">
            <a:solidFill>
              <a:schemeClr val="accent5">
                <a:lumMod val="50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11303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Avenir Next Regular"/>
              <a:ea typeface="Avenir Next Regular"/>
              <a:cs typeface="Avenir Next Regular"/>
              <a:sym typeface="Avenir Next Regular"/>
            </a:endParaRPr>
          </a:p>
        </p:txBody>
      </p:sp>
      <p:sp>
        <p:nvSpPr>
          <p:cNvPr id="6" name="Pfeil: nach rechts 5">
            <a:extLst>
              <a:ext uri="{FF2B5EF4-FFF2-40B4-BE49-F238E27FC236}">
                <a16:creationId xmlns:a16="http://schemas.microsoft.com/office/drawing/2014/main" id="{C3B25043-DD90-7508-0E79-9E990C17FE4F}"/>
              </a:ext>
            </a:extLst>
          </p:cNvPr>
          <p:cNvSpPr/>
          <p:nvPr/>
        </p:nvSpPr>
        <p:spPr>
          <a:xfrm>
            <a:off x="4905181" y="8367698"/>
            <a:ext cx="829339" cy="448162"/>
          </a:xfrm>
          <a:prstGeom prst="rightArrow">
            <a:avLst/>
          </a:prstGeom>
          <a:solidFill>
            <a:schemeClr val="accent5">
              <a:lumMod val="50000"/>
            </a:schemeClr>
          </a:solidFill>
          <a:ln w="12700" cap="flat">
            <a:solidFill>
              <a:schemeClr val="accent5">
                <a:lumMod val="50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11303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Avenir Next Regular"/>
              <a:ea typeface="Avenir Next Regular"/>
              <a:cs typeface="Avenir Next Regular"/>
              <a:sym typeface="Avenir Next Regular"/>
            </a:endParaRPr>
          </a:p>
        </p:txBody>
      </p:sp>
      <p:sp>
        <p:nvSpPr>
          <p:cNvPr id="7" name="Pfeil: nach rechts 6">
            <a:extLst>
              <a:ext uri="{FF2B5EF4-FFF2-40B4-BE49-F238E27FC236}">
                <a16:creationId xmlns:a16="http://schemas.microsoft.com/office/drawing/2014/main" id="{6949B772-DE4F-E781-F557-284662D0570E}"/>
              </a:ext>
            </a:extLst>
          </p:cNvPr>
          <p:cNvSpPr/>
          <p:nvPr/>
        </p:nvSpPr>
        <p:spPr>
          <a:xfrm>
            <a:off x="4908752" y="9413023"/>
            <a:ext cx="829339" cy="448162"/>
          </a:xfrm>
          <a:prstGeom prst="rightArrow">
            <a:avLst/>
          </a:prstGeom>
          <a:solidFill>
            <a:schemeClr val="accent5">
              <a:lumMod val="50000"/>
            </a:schemeClr>
          </a:solidFill>
          <a:ln w="12700" cap="flat">
            <a:solidFill>
              <a:schemeClr val="accent5">
                <a:lumMod val="50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11303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Avenir Next Regular"/>
              <a:ea typeface="Avenir Next Regular"/>
              <a:cs typeface="Avenir Next Regular"/>
              <a:sym typeface="Avenir Next Regular"/>
            </a:endParaRPr>
          </a:p>
        </p:txBody>
      </p:sp>
      <p:sp>
        <p:nvSpPr>
          <p:cNvPr id="8" name="Pfeil: nach rechts 7">
            <a:extLst>
              <a:ext uri="{FF2B5EF4-FFF2-40B4-BE49-F238E27FC236}">
                <a16:creationId xmlns:a16="http://schemas.microsoft.com/office/drawing/2014/main" id="{D4EAF1D0-13AD-CCB7-05E6-DC03BF1D8CCC}"/>
              </a:ext>
            </a:extLst>
          </p:cNvPr>
          <p:cNvSpPr/>
          <p:nvPr/>
        </p:nvSpPr>
        <p:spPr>
          <a:xfrm>
            <a:off x="4905180" y="10519257"/>
            <a:ext cx="829339" cy="448162"/>
          </a:xfrm>
          <a:prstGeom prst="rightArrow">
            <a:avLst/>
          </a:prstGeom>
          <a:solidFill>
            <a:schemeClr val="accent5">
              <a:lumMod val="50000"/>
            </a:schemeClr>
          </a:solidFill>
          <a:ln w="12700" cap="flat">
            <a:solidFill>
              <a:schemeClr val="accent5">
                <a:lumMod val="50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11303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Avenir Next Regular"/>
              <a:ea typeface="Avenir Next Regular"/>
              <a:cs typeface="Avenir Next Regular"/>
              <a:sym typeface="Avenir Next Regular"/>
            </a:endParaRPr>
          </a:p>
        </p:txBody>
      </p:sp>
    </p:spTree>
    <p:extLst>
      <p:ext uri="{BB962C8B-B14F-4D97-AF65-F5344CB8AC3E}">
        <p14:creationId xmlns:p14="http://schemas.microsoft.com/office/powerpoint/2010/main" val="3722176271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23_ClassicWhite">
  <a:themeElements>
    <a:clrScheme name="23_Clas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3E74D1"/>
      </a:accent1>
      <a:accent2>
        <a:srgbClr val="33C5B9"/>
      </a:accent2>
      <a:accent3>
        <a:srgbClr val="45B53C"/>
      </a:accent3>
      <a:accent4>
        <a:srgbClr val="FFBD16"/>
      </a:accent4>
      <a:accent5>
        <a:srgbClr val="E22146"/>
      </a:accent5>
      <a:accent6>
        <a:srgbClr val="836BB7"/>
      </a:accent6>
      <a:hlink>
        <a:srgbClr val="0000FF"/>
      </a:hlink>
      <a:folHlink>
        <a:srgbClr val="FF00FF"/>
      </a:folHlink>
    </a:clrScheme>
    <a:fontScheme name="23_ClassicWhite">
      <a:majorFont>
        <a:latin typeface="Canela Bold"/>
        <a:ea typeface="Canela Bold"/>
        <a:cs typeface="Canela Bold"/>
      </a:majorFont>
      <a:minorFont>
        <a:latin typeface="Canela Bold"/>
        <a:ea typeface="Canela Bold"/>
        <a:cs typeface="Canela Bold"/>
      </a:minorFont>
    </a:fontScheme>
    <a:fmtScheme name="23_Clas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11303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Avenir Next Regular"/>
            <a:ea typeface="Avenir Next Regular"/>
            <a:cs typeface="Avenir Next Regular"/>
            <a:sym typeface="Avenir Next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400" rtl="0" fontAlgn="auto" latinLnBrk="0" hangingPunct="0">
          <a:lnSpc>
            <a:spcPct val="9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nela Text Regular"/>
            <a:ea typeface="Canela Text Regular"/>
            <a:cs typeface="Canela Text Regular"/>
            <a:sym typeface="Canela Text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3_ClassicWhite">
  <a:themeElements>
    <a:clrScheme name="23_Clas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3E74D1"/>
      </a:accent1>
      <a:accent2>
        <a:srgbClr val="33C5B9"/>
      </a:accent2>
      <a:accent3>
        <a:srgbClr val="45B53C"/>
      </a:accent3>
      <a:accent4>
        <a:srgbClr val="FFBD16"/>
      </a:accent4>
      <a:accent5>
        <a:srgbClr val="E22146"/>
      </a:accent5>
      <a:accent6>
        <a:srgbClr val="836BB7"/>
      </a:accent6>
      <a:hlink>
        <a:srgbClr val="0000FF"/>
      </a:hlink>
      <a:folHlink>
        <a:srgbClr val="FF00FF"/>
      </a:folHlink>
    </a:clrScheme>
    <a:fontScheme name="23_ClassicWhite">
      <a:majorFont>
        <a:latin typeface="Canela Bold"/>
        <a:ea typeface="Canela Bold"/>
        <a:cs typeface="Canela Bold"/>
      </a:majorFont>
      <a:minorFont>
        <a:latin typeface="Canela Bold"/>
        <a:ea typeface="Canela Bold"/>
        <a:cs typeface="Canela Bold"/>
      </a:minorFont>
    </a:fontScheme>
    <a:fmtScheme name="23_Clas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11303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Avenir Next Regular"/>
            <a:ea typeface="Avenir Next Regular"/>
            <a:cs typeface="Avenir Next Regular"/>
            <a:sym typeface="Avenir Next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400" rtl="0" fontAlgn="auto" latinLnBrk="0" hangingPunct="0">
          <a:lnSpc>
            <a:spcPct val="9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nela Text Regular"/>
            <a:ea typeface="Canela Text Regular"/>
            <a:cs typeface="Canela Text Regular"/>
            <a:sym typeface="Canela Text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1703</Words>
  <Application>Microsoft Office PowerPoint</Application>
  <PresentationFormat>Benutzerdefiniert</PresentationFormat>
  <Paragraphs>247</Paragraphs>
  <Slides>33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10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33</vt:i4>
      </vt:variant>
    </vt:vector>
  </HeadingPairs>
  <TitlesOfParts>
    <vt:vector size="44" baseType="lpstr">
      <vt:lpstr>Arial</vt:lpstr>
      <vt:lpstr>Avenir Next Demi Bold</vt:lpstr>
      <vt:lpstr>Avenir Next Medium</vt:lpstr>
      <vt:lpstr>Avenir Next Regular</vt:lpstr>
      <vt:lpstr>Canela Bold</vt:lpstr>
      <vt:lpstr>Canela Deck Regular</vt:lpstr>
      <vt:lpstr>Canela Regular</vt:lpstr>
      <vt:lpstr>Canela Text Regular</vt:lpstr>
      <vt:lpstr>Helvetica Neue</vt:lpstr>
      <vt:lpstr>Wingdings</vt:lpstr>
      <vt:lpstr>23_ClassicWhite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Carolin Meier</dc:creator>
  <cp:lastModifiedBy>Carolin Meier</cp:lastModifiedBy>
  <cp:revision>5</cp:revision>
  <dcterms:modified xsi:type="dcterms:W3CDTF">2025-06-29T22:59:49Z</dcterms:modified>
</cp:coreProperties>
</file>