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und Datum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3" name="Bild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1" name="Bild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Folien-Untertitel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63" name="Textebene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-Untertitel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Agenda-Untertitel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5.mp4"/><Relationship Id="rId4" Type="http://schemas.microsoft.com/office/2007/relationships/media" Target="../media/media5.mp4"/><Relationship Id="rId5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Marketing Webinar (1w.pdf"/>
          <p:cNvGrpSpPr/>
          <p:nvPr/>
        </p:nvGrpSpPr>
        <p:grpSpPr>
          <a:xfrm>
            <a:off x="-1041402" y="-131504"/>
            <a:ext cx="26087655" cy="14861631"/>
            <a:chOff x="0" y="0"/>
            <a:chExt cx="26087654" cy="14861629"/>
          </a:xfrm>
        </p:grpSpPr>
        <p:pic>
          <p:nvPicPr>
            <p:cNvPr id="153" name="Marketing Webinar (1w.pdf" descr="Marketing Webinar (1w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25833653" cy="14531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Marketing Webinar (1w.pdf" descr="Marketing Webinar (1w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6087655" cy="14861630"/>
            </a:xfrm>
            <a:prstGeom prst="rect">
              <a:avLst/>
            </a:prstGeom>
            <a:effectLst/>
          </p:spPr>
        </p:pic>
      </p:grpSp>
      <p:sp>
        <p:nvSpPr>
          <p:cNvPr id="155" name="-willkommen zum…"/>
          <p:cNvSpPr txBox="1"/>
          <p:nvPr/>
        </p:nvSpPr>
        <p:spPr>
          <a:xfrm>
            <a:off x="15741455" y="9115645"/>
            <a:ext cx="6330507" cy="199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500">
                <a:solidFill>
                  <a:schemeClr val="accent6">
                    <a:satOff val="12785"/>
                    <a:lumOff val="-23589"/>
                  </a:schemeClr>
                </a:solidFill>
              </a:defRPr>
            </a:pPr>
            <a:r>
              <a:t>-willkommen zum </a:t>
            </a:r>
          </a:p>
          <a:p>
            <a:pPr>
              <a:lnSpc>
                <a:spcPct val="120000"/>
              </a:lnSpc>
              <a:defRPr sz="4500">
                <a:solidFill>
                  <a:schemeClr val="accent6">
                    <a:satOff val="12785"/>
                    <a:lumOff val="-23589"/>
                  </a:schemeClr>
                </a:solidFill>
              </a:defRPr>
            </a:pPr>
            <a:r>
              <a:t>Anti-Giftköder-Training</a:t>
            </a:r>
          </a:p>
        </p:txBody>
      </p:sp>
      <p:sp>
        <p:nvSpPr>
          <p:cNvPr id="156" name="Herz"/>
          <p:cNvSpPr/>
          <p:nvPr/>
        </p:nvSpPr>
        <p:spPr>
          <a:xfrm>
            <a:off x="15249273" y="8927017"/>
            <a:ext cx="1343279" cy="1187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" y="126999"/>
            <a:ext cx="24384252" cy="13716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WhatsApp Video 2025-05-23 at 22.55.03.mp4" descr="WhatsApp Video 2025-05-23 at 22.55.03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442700" y="1492359"/>
            <a:ext cx="6177606" cy="1098528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3. Übung „Aus“ mit Spielzeug"/>
          <p:cNvSpPr txBox="1"/>
          <p:nvPr/>
        </p:nvSpPr>
        <p:spPr>
          <a:xfrm>
            <a:off x="3452068" y="4751759"/>
            <a:ext cx="686266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3. Übung „Aus“ mit Spielzeug </a:t>
            </a:r>
          </a:p>
        </p:txBody>
      </p:sp>
      <p:sp>
        <p:nvSpPr>
          <p:cNvPr id="216" name="Pfeil 10"/>
          <p:cNvSpPr/>
          <p:nvPr/>
        </p:nvSpPr>
        <p:spPr>
          <a:xfrm>
            <a:off x="3320137" y="5989600"/>
            <a:ext cx="1089172" cy="885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17" name="Ohne Wort"/>
          <p:cNvSpPr txBox="1"/>
          <p:nvPr/>
        </p:nvSpPr>
        <p:spPr>
          <a:xfrm>
            <a:off x="4516189" y="6104217"/>
            <a:ext cx="270242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Ohne Wort </a:t>
            </a:r>
          </a:p>
        </p:txBody>
      </p:sp>
      <p:sp>
        <p:nvSpPr>
          <p:cNvPr id="218" name="Diese Übung muss nicht mit…"/>
          <p:cNvSpPr txBox="1"/>
          <p:nvPr/>
        </p:nvSpPr>
        <p:spPr>
          <a:xfrm>
            <a:off x="3532516" y="7847392"/>
            <a:ext cx="7920968" cy="2111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Diese Übung muss nicht mit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     Spielzeug und Leckerli erfolgen.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Sie kann auch mit 2 gleichen 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  Spielzeugen gemacht werden.</a:t>
            </a:r>
          </a:p>
        </p:txBody>
      </p:sp>
      <p:sp>
        <p:nvSpPr>
          <p:cNvPr id="219" name="Pfeil 10"/>
          <p:cNvSpPr/>
          <p:nvPr/>
        </p:nvSpPr>
        <p:spPr>
          <a:xfrm>
            <a:off x="3320137" y="8460094"/>
            <a:ext cx="1089172" cy="885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8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WhatsApp Video 2025-05-23 at 22.56.31.mp4" descr="WhatsApp Video 2025-05-23 at 22.56.3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71840" y="1374709"/>
            <a:ext cx="6167089" cy="1096658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4. Übung „Aus“"/>
          <p:cNvSpPr txBox="1"/>
          <p:nvPr/>
        </p:nvSpPr>
        <p:spPr>
          <a:xfrm>
            <a:off x="3492351" y="4675559"/>
            <a:ext cx="3530898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Übung „Aus“</a:t>
            </a:r>
          </a:p>
        </p:txBody>
      </p:sp>
      <p:sp>
        <p:nvSpPr>
          <p:cNvPr id="226" name="Pfeil 10"/>
          <p:cNvSpPr/>
          <p:nvPr/>
        </p:nvSpPr>
        <p:spPr>
          <a:xfrm>
            <a:off x="2608937" y="6294400"/>
            <a:ext cx="982101" cy="7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27" name="Das Wort „Aus“ erfolgt 0,5…"/>
          <p:cNvSpPr txBox="1"/>
          <p:nvPr/>
        </p:nvSpPr>
        <p:spPr>
          <a:xfrm>
            <a:off x="3039417" y="6366321"/>
            <a:ext cx="7230766" cy="133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Das Wort „Aus“ erfolgt 0,5 </a:t>
            </a:r>
          </a:p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Sekunden bevor getauscht wird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backwinkel-blog-Hausaufgaben-heroimage.jpg" descr="backwinkel-blog-Hausaufgaben-hero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8952" y="-19522"/>
            <a:ext cx="26126539" cy="1367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Warum haben wir so viele Jahre keinen Anti-Giftköder-Kurs angeboten?"/>
          <p:cNvSpPr txBox="1"/>
          <p:nvPr/>
        </p:nvSpPr>
        <p:spPr>
          <a:xfrm>
            <a:off x="4866285" y="3541294"/>
            <a:ext cx="1746468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Warum haben wir so viele Jahre keinen Anti-Giftköder-Kurs angeboten?</a:t>
            </a:r>
          </a:p>
        </p:txBody>
      </p:sp>
      <p:sp>
        <p:nvSpPr>
          <p:cNvPr id="160" name="Pfeil 10"/>
          <p:cNvSpPr/>
          <p:nvPr/>
        </p:nvSpPr>
        <p:spPr>
          <a:xfrm>
            <a:off x="5464770" y="4786321"/>
            <a:ext cx="1051887" cy="855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1" name="Pfeil 10"/>
          <p:cNvSpPr/>
          <p:nvPr/>
        </p:nvSpPr>
        <p:spPr>
          <a:xfrm>
            <a:off x="5464770" y="5823246"/>
            <a:ext cx="1051887" cy="855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2" name="Anzeigen von Futter"/>
          <p:cNvSpPr txBox="1"/>
          <p:nvPr/>
        </p:nvSpPr>
        <p:spPr>
          <a:xfrm>
            <a:off x="6522504" y="4898296"/>
            <a:ext cx="3441295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Anzeigen von Futter </a:t>
            </a:r>
          </a:p>
        </p:txBody>
      </p:sp>
      <p:sp>
        <p:nvSpPr>
          <p:cNvPr id="163" name="Reines Meideverhalten (Schnellschlucker)"/>
          <p:cNvSpPr txBox="1"/>
          <p:nvPr/>
        </p:nvSpPr>
        <p:spPr>
          <a:xfrm>
            <a:off x="6572111" y="5935221"/>
            <a:ext cx="6754420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Reines Meideverhalten (Schnellschlucker)</a:t>
            </a:r>
          </a:p>
        </p:txBody>
      </p:sp>
      <p:sp>
        <p:nvSpPr>
          <p:cNvPr id="164" name="Pfeil 10"/>
          <p:cNvSpPr/>
          <p:nvPr/>
        </p:nvSpPr>
        <p:spPr>
          <a:xfrm>
            <a:off x="5464770" y="6857999"/>
            <a:ext cx="1051887" cy="855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5" name="Kompliziertes Training durch Giftköder Vielfalt und hochgradig selbstbelohnendes Verhalten"/>
          <p:cNvSpPr txBox="1"/>
          <p:nvPr/>
        </p:nvSpPr>
        <p:spPr>
          <a:xfrm>
            <a:off x="6626420" y="6972146"/>
            <a:ext cx="15081860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Kompliziertes Training durch Giftköder Vielfalt und hochgradig selbstbelohnendes Verhalten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"/>
          <p:cNvSpPr txBox="1"/>
          <p:nvPr/>
        </p:nvSpPr>
        <p:spPr>
          <a:xfrm>
            <a:off x="12225731" y="6707124"/>
            <a:ext cx="186538" cy="555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</a:t>
            </a:r>
          </a:p>
        </p:txBody>
      </p:sp>
      <p:pic>
        <p:nvPicPr>
          <p:cNvPr id="169" name="57202918-hungriger-hund-träumt-von-einem-leckeren-steak-illustration.jpg" descr="57202918-hungriger-hund-träumt-von-einem-leckeren-steak-illustra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3638" y="3130938"/>
            <a:ext cx="7708124" cy="770812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Bei ständigem Hunger bitte überprüfen:"/>
          <p:cNvSpPr txBox="1"/>
          <p:nvPr/>
        </p:nvSpPr>
        <p:spPr>
          <a:xfrm>
            <a:off x="13003608" y="3448654"/>
            <a:ext cx="9470586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Bei ständigem Hunger bitte überprüfen:</a:t>
            </a:r>
          </a:p>
        </p:txBody>
      </p:sp>
      <p:sp>
        <p:nvSpPr>
          <p:cNvPr id="171" name="Gesundheit in Ordnung?…"/>
          <p:cNvSpPr txBox="1"/>
          <p:nvPr/>
        </p:nvSpPr>
        <p:spPr>
          <a:xfrm>
            <a:off x="12655420" y="4606912"/>
            <a:ext cx="6121475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Gesundheit in Ordnung?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(z.B. Würmer, Schilddrüse etc.)</a:t>
            </a:r>
          </a:p>
        </p:txBody>
      </p:sp>
      <p:sp>
        <p:nvSpPr>
          <p:cNvPr id="172" name="Oval"/>
          <p:cNvSpPr/>
          <p:nvPr/>
        </p:nvSpPr>
        <p:spPr>
          <a:xfrm>
            <a:off x="13119215" y="460662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3" name="Oval"/>
          <p:cNvSpPr/>
          <p:nvPr/>
        </p:nvSpPr>
        <p:spPr>
          <a:xfrm>
            <a:off x="13119215" y="609626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4" name="Nährstoffmangel? Hochwertiges Futter?…"/>
          <p:cNvSpPr txBox="1"/>
          <p:nvPr/>
        </p:nvSpPr>
        <p:spPr>
          <a:xfrm>
            <a:off x="12274572" y="6096265"/>
            <a:ext cx="9483702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Nährstoffmangel? Hochwertiges Futter? 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     Ausreichende Menge? Fettgehalt? Trockenfutter?</a:t>
            </a:r>
          </a:p>
        </p:txBody>
      </p:sp>
      <p:sp>
        <p:nvSpPr>
          <p:cNvPr id="175" name="Oval"/>
          <p:cNvSpPr/>
          <p:nvPr/>
        </p:nvSpPr>
        <p:spPr>
          <a:xfrm>
            <a:off x="13119215" y="758590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6" name="Extremes Fressen aufgrund von „negativer“…"/>
          <p:cNvSpPr txBox="1"/>
          <p:nvPr/>
        </p:nvSpPr>
        <p:spPr>
          <a:xfrm>
            <a:off x="11886851" y="7585905"/>
            <a:ext cx="10622211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Extremes Fressen aufgrund von „negativer“ 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        Aufmerksamkeit oder Verhaltensauffälligkeiten (Stress)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" y="17780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WhatsApp Image 2025-05-24 at 01.01.59.jpeg" descr="WhatsApp Image 2025-05-24 at 01.01.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817" y="-1075558"/>
            <a:ext cx="24449633" cy="14723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nzeichen einer Vergiftung:"/>
          <p:cNvSpPr txBox="1"/>
          <p:nvPr/>
        </p:nvSpPr>
        <p:spPr>
          <a:xfrm>
            <a:off x="8678164" y="2141323"/>
            <a:ext cx="7027673" cy="85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Anzeichen einer Vergiftung:</a:t>
            </a:r>
          </a:p>
        </p:txBody>
      </p:sp>
      <p:sp>
        <p:nvSpPr>
          <p:cNvPr id="183" name="1) apathisch"/>
          <p:cNvSpPr txBox="1"/>
          <p:nvPr/>
        </p:nvSpPr>
        <p:spPr>
          <a:xfrm>
            <a:off x="5274253" y="3940595"/>
            <a:ext cx="2051523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1) apathisch</a:t>
            </a:r>
          </a:p>
        </p:txBody>
      </p:sp>
      <p:sp>
        <p:nvSpPr>
          <p:cNvPr id="184" name="2) der Hund ist sehr unruhig"/>
          <p:cNvSpPr txBox="1"/>
          <p:nvPr/>
        </p:nvSpPr>
        <p:spPr>
          <a:xfrm>
            <a:off x="5271176" y="4769982"/>
            <a:ext cx="452214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2) der Hund ist sehr unruhig</a:t>
            </a:r>
          </a:p>
        </p:txBody>
      </p:sp>
      <p:sp>
        <p:nvSpPr>
          <p:cNvPr id="185" name="3) Starker Speichelfluss und / oder Schaumbildung"/>
          <p:cNvSpPr txBox="1"/>
          <p:nvPr/>
        </p:nvSpPr>
        <p:spPr>
          <a:xfrm>
            <a:off x="5320690" y="5599370"/>
            <a:ext cx="8119815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3) Starker Speichelfluss und / oder Schaumbildung</a:t>
            </a:r>
          </a:p>
        </p:txBody>
      </p:sp>
      <p:sp>
        <p:nvSpPr>
          <p:cNvPr id="186" name="4) Starkes Erbrechen, häufig mit Blut"/>
          <p:cNvSpPr txBox="1"/>
          <p:nvPr/>
        </p:nvSpPr>
        <p:spPr>
          <a:xfrm>
            <a:off x="5327997" y="6428758"/>
            <a:ext cx="5925097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4) Starkes Erbrechen, häufig mit Blut</a:t>
            </a:r>
          </a:p>
        </p:txBody>
      </p:sp>
      <p:sp>
        <p:nvSpPr>
          <p:cNvPr id="187" name="5) Trübe Augen und trockene Nase"/>
          <p:cNvSpPr txBox="1"/>
          <p:nvPr/>
        </p:nvSpPr>
        <p:spPr>
          <a:xfrm>
            <a:off x="5236699" y="7258146"/>
            <a:ext cx="5728544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5) Trübe Augen und trockene Nase </a:t>
            </a:r>
          </a:p>
        </p:txBody>
      </p:sp>
      <p:sp>
        <p:nvSpPr>
          <p:cNvPr id="188" name="6) Durchfall, häufig mit Blut"/>
          <p:cNvSpPr txBox="1"/>
          <p:nvPr/>
        </p:nvSpPr>
        <p:spPr>
          <a:xfrm>
            <a:off x="5340629" y="8087533"/>
            <a:ext cx="438323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6) Durchfall, häufig mit Blut</a:t>
            </a:r>
          </a:p>
        </p:txBody>
      </p:sp>
      <p:sp>
        <p:nvSpPr>
          <p:cNvPr id="189" name="7) Krampfanfälle, zittern, Lähmungen"/>
          <p:cNvSpPr txBox="1"/>
          <p:nvPr/>
        </p:nvSpPr>
        <p:spPr>
          <a:xfrm>
            <a:off x="5307942" y="8916921"/>
            <a:ext cx="5965206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7) Krampfanfälle, zittern, Lähmungen</a:t>
            </a:r>
          </a:p>
        </p:txBody>
      </p:sp>
      <p:sp>
        <p:nvSpPr>
          <p:cNvPr id="190" name="8) Bewusstlosigkeit, Koma, Atemnot"/>
          <p:cNvSpPr txBox="1"/>
          <p:nvPr/>
        </p:nvSpPr>
        <p:spPr>
          <a:xfrm>
            <a:off x="5397190" y="9746309"/>
            <a:ext cx="578671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8) Bewusstlosigkeit, Koma, Atemnot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Warum sollten wir bei unseren Hunden ein Kommando für das…"/>
          <p:cNvSpPr txBox="1"/>
          <p:nvPr/>
        </p:nvSpPr>
        <p:spPr>
          <a:xfrm>
            <a:off x="5150913" y="3606326"/>
            <a:ext cx="15301374" cy="182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Warum sollten wir bei unseren Hunden ein Kommando für das </a:t>
            </a:r>
          </a:p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Abbrechen von unerwünschtem Verhalten haben und für das </a:t>
            </a:r>
          </a:p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Ausspucken von Sachen ein anderes?</a:t>
            </a:r>
          </a:p>
        </p:txBody>
      </p:sp>
      <p:pic>
        <p:nvPicPr>
          <p:cNvPr id="194" name="maxresdefault.jpg" descr="maxresdefaul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1524" y="5524019"/>
            <a:ext cx="11240152" cy="632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WhatsApp Video 2025-05-23 at 22.37.28.mp4" descr="WhatsApp Video 2025-05-23 at 22.37.2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41811" y="1403339"/>
            <a:ext cx="6134889" cy="1090932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1. Übung zum „Aus“"/>
          <p:cNvSpPr txBox="1"/>
          <p:nvPr/>
        </p:nvSpPr>
        <p:spPr>
          <a:xfrm>
            <a:off x="3805535" y="4700959"/>
            <a:ext cx="463173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Übung zum „Aus“</a:t>
            </a:r>
          </a:p>
        </p:txBody>
      </p:sp>
      <p:sp>
        <p:nvSpPr>
          <p:cNvPr id="199" name="Pfeil 10"/>
          <p:cNvSpPr/>
          <p:nvPr/>
        </p:nvSpPr>
        <p:spPr>
          <a:xfrm>
            <a:off x="2761337" y="6548400"/>
            <a:ext cx="1093445" cy="889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0" name="Gleiche Kauartikel werden…"/>
          <p:cNvSpPr txBox="1"/>
          <p:nvPr/>
        </p:nvSpPr>
        <p:spPr>
          <a:xfrm>
            <a:off x="3892376" y="6653717"/>
            <a:ext cx="6185248" cy="133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Gleiche Kauartikel werden </a:t>
            </a:r>
          </a:p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kommentarlos getauscht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WhatsApp Video 2025-05-24 at 01.26.40.mp4" descr="WhatsApp Video 2025-05-24 at 01.26.4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244450" y="1380619"/>
            <a:ext cx="19475130" cy="1095476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Wort wird…"/>
          <p:cNvSpPr txBox="1"/>
          <p:nvPr/>
        </p:nvSpPr>
        <p:spPr>
          <a:xfrm>
            <a:off x="1808683" y="6434801"/>
            <a:ext cx="3494634" cy="302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Wort wird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eingeführt und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erfolgt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0,5 Sekunden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bevor getauscht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wird.</a:t>
            </a:r>
          </a:p>
        </p:txBody>
      </p:sp>
      <p:sp>
        <p:nvSpPr>
          <p:cNvPr id="205" name="2. Übung…"/>
          <p:cNvSpPr txBox="1"/>
          <p:nvPr/>
        </p:nvSpPr>
        <p:spPr>
          <a:xfrm>
            <a:off x="2264767" y="4747753"/>
            <a:ext cx="2176066" cy="11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2. Übung</a:t>
            </a:r>
          </a:p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„Aus“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7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WhatsApp Video 2025-05-23 at 22.44.10.mp4" descr="WhatsApp Video 2025-05-23 at 22.44.1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508003" y="1343781"/>
            <a:ext cx="6201876" cy="1102843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Übung Rückrufwort speziell vom Futter…"/>
          <p:cNvSpPr txBox="1"/>
          <p:nvPr/>
        </p:nvSpPr>
        <p:spPr>
          <a:xfrm>
            <a:off x="2618770" y="5865353"/>
            <a:ext cx="9392860" cy="11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6472" indent="-526472">
              <a:buClr>
                <a:srgbClr val="000000"/>
              </a:buClr>
              <a:buSzPct val="100000"/>
              <a:buAutoNum type="arabicPeriod" startAt="1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Übung Rückrufwort speziell vom Futter</a:t>
            </a:r>
          </a:p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„Nix da“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8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