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6350" cap="flat">
              <a:solidFill>
                <a:schemeClr val="accent6"/>
              </a:solidFill>
              <a:prstDash val="solid"/>
              <a:miter lim="800000"/>
            </a:ln>
          </a:left>
          <a:right>
            <a:ln w="6350" cap="flat">
              <a:solidFill>
                <a:schemeClr val="accent6"/>
              </a:solidFill>
              <a:prstDash val="solid"/>
              <a:miter lim="800000"/>
            </a:ln>
          </a:right>
          <a:top>
            <a:ln w="6350" cap="flat">
              <a:solidFill>
                <a:schemeClr val="accent6"/>
              </a:solidFill>
              <a:prstDash val="solid"/>
              <a:miter lim="800000"/>
            </a:ln>
          </a:top>
          <a:bottom>
            <a:ln w="6350" cap="flat">
              <a:solidFill>
                <a:schemeClr val="accent6"/>
              </a:solidFill>
              <a:prstDash val="solid"/>
              <a:miter lim="800000"/>
            </a:ln>
          </a:bottom>
          <a:insideH>
            <a:ln w="6350" cap="flat">
              <a:solidFill>
                <a:schemeClr val="accent6"/>
              </a:solidFill>
              <a:prstDash val="solid"/>
              <a:miter lim="800000"/>
            </a:ln>
          </a:insideH>
          <a:insideV>
            <a:ln w="6350" cap="flat">
              <a:solidFill>
                <a:schemeClr val="accent6"/>
              </a:solidFill>
              <a:prstDash val="solid"/>
              <a:miter lim="800000"/>
            </a:ln>
          </a:insideV>
        </a:tcBdr>
        <a:fill>
          <a:solidFill>
            <a:schemeClr val="accent6">
              <a:alpha val="40000"/>
            </a:scheme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6350" cap="flat">
              <a:solidFill>
                <a:schemeClr val="accent6"/>
              </a:solidFill>
              <a:prstDash val="solid"/>
              <a:miter lim="800000"/>
            </a:ln>
          </a:left>
          <a:right>
            <a:ln w="12700" cap="flat">
              <a:solidFill>
                <a:schemeClr val="accent6"/>
              </a:solidFill>
              <a:prstDash val="solid"/>
              <a:miter lim="800000"/>
            </a:ln>
          </a:right>
          <a:top>
            <a:ln w="6350" cap="flat">
              <a:solidFill>
                <a:schemeClr val="accent6"/>
              </a:solidFill>
              <a:prstDash val="solid"/>
              <a:miter lim="800000"/>
            </a:ln>
          </a:top>
          <a:bottom>
            <a:ln w="6350" cap="flat">
              <a:solidFill>
                <a:schemeClr val="accent6"/>
              </a:solidFill>
              <a:prstDash val="solid"/>
              <a:miter lim="800000"/>
            </a:ln>
          </a:bottom>
          <a:insideH>
            <a:ln w="6350" cap="flat">
              <a:solidFill>
                <a:schemeClr val="accent6"/>
              </a:solidFill>
              <a:prstDash val="solid"/>
              <a:miter lim="800000"/>
            </a:ln>
          </a:insideH>
          <a:insideV>
            <a:ln w="6350" cap="flat">
              <a:solidFill>
                <a:schemeClr val="accent6"/>
              </a:solidFill>
              <a:prstDash val="solid"/>
              <a:miter lim="800000"/>
            </a:ln>
          </a:insideV>
        </a:tcBdr>
        <a:fill>
          <a:solidFill>
            <a:schemeClr val="accent6">
              <a:alpha val="40000"/>
            </a:schemeClr>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miter lim="800000"/>
            </a:ln>
          </a:top>
          <a:bottom>
            <a:ln w="12700" cap="flat">
              <a:solidFill>
                <a:schemeClr val="accent6"/>
              </a:solidFill>
              <a:prstDash val="solid"/>
              <a:miter lim="8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6350" cap="flat">
              <a:solidFill>
                <a:schemeClr val="accent6"/>
              </a:solidFill>
              <a:prstDash val="solid"/>
              <a:miter lim="800000"/>
            </a:ln>
          </a:top>
          <a:bottom>
            <a:ln w="12700" cap="flat">
              <a:solidFill>
                <a:srgbClr val="FFFFFF"/>
              </a:solidFill>
              <a:prstDash val="solid"/>
              <a:miter lim="800000"/>
            </a:ln>
          </a:bottom>
          <a:insideH>
            <a:ln w="12700" cap="flat">
              <a:noFill/>
              <a:miter lim="400000"/>
            </a:ln>
          </a:insideH>
          <a:insideV>
            <a:ln w="12700" cap="flat">
              <a:noFill/>
              <a:miter lim="400000"/>
            </a:ln>
          </a:insideV>
        </a:tcBdr>
        <a:fill>
          <a:solidFill>
            <a:schemeClr val="accent6"/>
          </a:solidFill>
        </a:fill>
      </a:tcStyle>
    </a:firstRow>
  </a:tblStyle>
  <a:tblStyle styleId="{C7B018BB-80A7-4F77-B60F-C8B233D01FF8}" styleName="">
    <a:tblBg/>
    <a:wholeTbl>
      <a:tcTxStyle b="off" i="off">
        <a:fontRef idx="minor">
          <a:srgbClr val="000000"/>
        </a:fontRef>
        <a:srgbClr val="000000"/>
      </a:tcTxStyle>
      <a:tcStyle>
        <a:tcBdr>
          <a:left>
            <a:ln w="6350" cap="flat">
              <a:solidFill>
                <a:schemeClr val="accent2"/>
              </a:solidFill>
              <a:prstDash val="solid"/>
              <a:miter lim="800000"/>
            </a:ln>
          </a:left>
          <a:right>
            <a:ln w="6350" cap="flat">
              <a:solidFill>
                <a:schemeClr val="accent2"/>
              </a:solidFill>
              <a:prstDash val="solid"/>
              <a:miter lim="800000"/>
            </a:ln>
          </a:right>
          <a:top>
            <a:ln w="6350" cap="flat">
              <a:solidFill>
                <a:schemeClr val="accent2"/>
              </a:solidFill>
              <a:prstDash val="solid"/>
              <a:miter lim="800000"/>
            </a:ln>
          </a:top>
          <a:bottom>
            <a:ln w="6350" cap="flat">
              <a:solidFill>
                <a:schemeClr val="accent2"/>
              </a:solidFill>
              <a:prstDash val="solid"/>
              <a:miter lim="800000"/>
            </a:ln>
          </a:bottom>
          <a:insideH>
            <a:ln w="6350" cap="flat">
              <a:solidFill>
                <a:schemeClr val="accent2"/>
              </a:solidFill>
              <a:prstDash val="solid"/>
              <a:miter lim="800000"/>
            </a:ln>
          </a:insideH>
          <a:insideV>
            <a:ln w="6350" cap="flat">
              <a:solidFill>
                <a:schemeClr val="accent2"/>
              </a:solidFill>
              <a:prstDash val="solid"/>
              <a:miter lim="800000"/>
            </a:ln>
          </a:insideV>
        </a:tcBdr>
        <a:fill>
          <a:solidFill>
            <a:schemeClr val="accent2">
              <a:alpha val="40000"/>
            </a:scheme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6350" cap="flat">
              <a:solidFill>
                <a:schemeClr val="accent2"/>
              </a:solidFill>
              <a:prstDash val="solid"/>
              <a:miter lim="800000"/>
            </a:ln>
          </a:left>
          <a:right>
            <a:ln w="12700" cap="flat">
              <a:solidFill>
                <a:schemeClr val="accent2"/>
              </a:solidFill>
              <a:prstDash val="solid"/>
              <a:miter lim="800000"/>
            </a:ln>
          </a:right>
          <a:top>
            <a:ln w="6350" cap="flat">
              <a:solidFill>
                <a:schemeClr val="accent2"/>
              </a:solidFill>
              <a:prstDash val="solid"/>
              <a:miter lim="800000"/>
            </a:ln>
          </a:top>
          <a:bottom>
            <a:ln w="6350" cap="flat">
              <a:solidFill>
                <a:schemeClr val="accent2"/>
              </a:solidFill>
              <a:prstDash val="solid"/>
              <a:miter lim="800000"/>
            </a:ln>
          </a:bottom>
          <a:insideH>
            <a:ln w="6350" cap="flat">
              <a:solidFill>
                <a:schemeClr val="accent2"/>
              </a:solidFill>
              <a:prstDash val="solid"/>
              <a:miter lim="800000"/>
            </a:ln>
          </a:insideH>
          <a:insideV>
            <a:ln w="6350" cap="flat">
              <a:solidFill>
                <a:schemeClr val="accent2"/>
              </a:solidFill>
              <a:prstDash val="solid"/>
              <a:miter lim="800000"/>
            </a:ln>
          </a:insideV>
        </a:tcBdr>
        <a:fill>
          <a:solidFill>
            <a:schemeClr val="accent2">
              <a:alpha val="40000"/>
            </a:schemeClr>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12700" cap="flat">
              <a:solidFill>
                <a:schemeClr val="accent2"/>
              </a:solidFill>
              <a:prstDash val="solid"/>
              <a:miter lim="800000"/>
            </a:ln>
          </a:top>
          <a:bottom>
            <a:ln w="12700" cap="flat">
              <a:solidFill>
                <a:schemeClr val="accent2"/>
              </a:solidFill>
              <a:prstDash val="solid"/>
              <a:miter lim="8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6350" cap="flat">
              <a:solidFill>
                <a:schemeClr val="accent2"/>
              </a:solidFill>
              <a:prstDash val="solid"/>
              <a:miter lim="800000"/>
            </a:ln>
          </a:top>
          <a:bottom>
            <a:ln w="12700" cap="flat">
              <a:solidFill>
                <a:srgbClr val="FFFFFF"/>
              </a:solidFill>
              <a:prstDash val="solid"/>
              <a:miter lim="800000"/>
            </a:ln>
          </a:bottom>
          <a:insideH>
            <a:ln w="12700" cap="flat">
              <a:noFill/>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folie">
    <p:spTree>
      <p:nvGrpSpPr>
        <p:cNvPr id="1" name=""/>
        <p:cNvGrpSpPr/>
        <p:nvPr/>
      </p:nvGrpSpPr>
      <p:grpSpPr>
        <a:xfrm>
          <a:off x="0" y="0"/>
          <a:ext cx="0" cy="0"/>
          <a:chOff x="0" y="0"/>
          <a:chExt cx="0" cy="0"/>
        </a:xfrm>
      </p:grpSpPr>
      <p:sp>
        <p:nvSpPr>
          <p:cNvPr id="11" name="Titeltext"/>
          <p:cNvSpPr txBox="1"/>
          <p:nvPr>
            <p:ph type="title"/>
          </p:nvPr>
        </p:nvSpPr>
        <p:spPr>
          <a:xfrm>
            <a:off x="1524000" y="1122362"/>
            <a:ext cx="9144000" cy="2387601"/>
          </a:xfrm>
          <a:prstGeom prst="rect">
            <a:avLst/>
          </a:prstGeom>
        </p:spPr>
        <p:txBody>
          <a:bodyPr anchor="b"/>
          <a:lstStyle>
            <a:lvl1pPr algn="ctr">
              <a:defRPr sz="6000"/>
            </a:lvl1pPr>
          </a:lstStyle>
          <a:p>
            <a:pPr/>
            <a:r>
              <a:t>Titeltext</a:t>
            </a:r>
          </a:p>
        </p:txBody>
      </p:sp>
      <p:sp>
        <p:nvSpPr>
          <p:cNvPr id="12" name="Textebene 1…"/>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Textebene 1</a:t>
            </a:r>
          </a:p>
          <a:p>
            <a:pPr lvl="1"/>
            <a:r>
              <a:t>Textebene 2</a:t>
            </a:r>
          </a:p>
          <a:p>
            <a:pPr lvl="2"/>
            <a:r>
              <a:t>Textebene 3</a:t>
            </a:r>
          </a:p>
          <a:p>
            <a:pPr lvl="3"/>
            <a:r>
              <a:t>Textebene 4</a:t>
            </a:r>
          </a:p>
          <a:p>
            <a:pPr lvl="4"/>
            <a:r>
              <a:t>Textebene 5</a:t>
            </a:r>
          </a:p>
        </p:txBody>
      </p:sp>
      <p:sp>
        <p:nvSpPr>
          <p:cNvPr id="1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Inhalt">
    <p:spTree>
      <p:nvGrpSpPr>
        <p:cNvPr id="1" name=""/>
        <p:cNvGrpSpPr/>
        <p:nvPr/>
      </p:nvGrpSpPr>
      <p:grpSpPr>
        <a:xfrm>
          <a:off x="0" y="0"/>
          <a:ext cx="0" cy="0"/>
          <a:chOff x="0" y="0"/>
          <a:chExt cx="0" cy="0"/>
        </a:xfrm>
      </p:grpSpPr>
      <p:sp>
        <p:nvSpPr>
          <p:cNvPr id="20" name="Titeltext"/>
          <p:cNvSpPr txBox="1"/>
          <p:nvPr>
            <p:ph type="title"/>
          </p:nvPr>
        </p:nvSpPr>
        <p:spPr>
          <a:prstGeom prst="rect">
            <a:avLst/>
          </a:prstGeom>
        </p:spPr>
        <p:txBody>
          <a:bodyPr/>
          <a:lstStyle/>
          <a:p>
            <a:pPr/>
            <a:r>
              <a:t>Titeltext</a:t>
            </a:r>
          </a:p>
        </p:txBody>
      </p:sp>
      <p:sp>
        <p:nvSpPr>
          <p:cNvPr id="21"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2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bschnitts-&#10;überschrift">
    <p:spTree>
      <p:nvGrpSpPr>
        <p:cNvPr id="1" name=""/>
        <p:cNvGrpSpPr/>
        <p:nvPr/>
      </p:nvGrpSpPr>
      <p:grpSpPr>
        <a:xfrm>
          <a:off x="0" y="0"/>
          <a:ext cx="0" cy="0"/>
          <a:chOff x="0" y="0"/>
          <a:chExt cx="0" cy="0"/>
        </a:xfrm>
      </p:grpSpPr>
      <p:sp>
        <p:nvSpPr>
          <p:cNvPr id="29" name="Titeltext"/>
          <p:cNvSpPr txBox="1"/>
          <p:nvPr>
            <p:ph type="title"/>
          </p:nvPr>
        </p:nvSpPr>
        <p:spPr>
          <a:xfrm>
            <a:off x="831850" y="1709738"/>
            <a:ext cx="10515600" cy="2852737"/>
          </a:xfrm>
          <a:prstGeom prst="rect">
            <a:avLst/>
          </a:prstGeom>
        </p:spPr>
        <p:txBody>
          <a:bodyPr anchor="b"/>
          <a:lstStyle>
            <a:lvl1pPr>
              <a:defRPr sz="6000"/>
            </a:lvl1pPr>
          </a:lstStyle>
          <a:p>
            <a:pPr/>
            <a:r>
              <a:t>Titeltext</a:t>
            </a:r>
          </a:p>
        </p:txBody>
      </p:sp>
      <p:sp>
        <p:nvSpPr>
          <p:cNvPr id="30" name="Textebene 1…"/>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Textebene 1</a:t>
            </a:r>
          </a:p>
          <a:p>
            <a:pPr lvl="1"/>
            <a:r>
              <a:t>Textebene 2</a:t>
            </a:r>
          </a:p>
          <a:p>
            <a:pPr lvl="2"/>
            <a:r>
              <a:t>Textebene 3</a:t>
            </a:r>
          </a:p>
          <a:p>
            <a:pPr lvl="3"/>
            <a:r>
              <a:t>Textebene 4</a:t>
            </a:r>
          </a:p>
          <a:p>
            <a:pPr lvl="4"/>
            <a:r>
              <a:t>Textebene 5</a:t>
            </a:r>
          </a:p>
        </p:txBody>
      </p:sp>
      <p:sp>
        <p:nvSpPr>
          <p:cNvPr id="3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wei Inhalte">
    <p:spTree>
      <p:nvGrpSpPr>
        <p:cNvPr id="1" name=""/>
        <p:cNvGrpSpPr/>
        <p:nvPr/>
      </p:nvGrpSpPr>
      <p:grpSpPr>
        <a:xfrm>
          <a:off x="0" y="0"/>
          <a:ext cx="0" cy="0"/>
          <a:chOff x="0" y="0"/>
          <a:chExt cx="0" cy="0"/>
        </a:xfrm>
      </p:grpSpPr>
      <p:sp>
        <p:nvSpPr>
          <p:cNvPr id="38" name="Titeltext"/>
          <p:cNvSpPr txBox="1"/>
          <p:nvPr>
            <p:ph type="title"/>
          </p:nvPr>
        </p:nvSpPr>
        <p:spPr>
          <a:prstGeom prst="rect">
            <a:avLst/>
          </a:prstGeom>
        </p:spPr>
        <p:txBody>
          <a:bodyPr/>
          <a:lstStyle/>
          <a:p>
            <a:pPr/>
            <a:r>
              <a:t>Titeltext</a:t>
            </a:r>
          </a:p>
        </p:txBody>
      </p:sp>
      <p:sp>
        <p:nvSpPr>
          <p:cNvPr id="39" name="Textebene 1…"/>
          <p:cNvSpPr txBox="1"/>
          <p:nvPr>
            <p:ph type="body" sz="half" idx="1"/>
          </p:nvPr>
        </p:nvSpPr>
        <p:spPr>
          <a:xfrm>
            <a:off x="838200" y="1825625"/>
            <a:ext cx="5181600" cy="4351338"/>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4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gleich">
    <p:spTree>
      <p:nvGrpSpPr>
        <p:cNvPr id="1" name=""/>
        <p:cNvGrpSpPr/>
        <p:nvPr/>
      </p:nvGrpSpPr>
      <p:grpSpPr>
        <a:xfrm>
          <a:off x="0" y="0"/>
          <a:ext cx="0" cy="0"/>
          <a:chOff x="0" y="0"/>
          <a:chExt cx="0" cy="0"/>
        </a:xfrm>
      </p:grpSpPr>
      <p:sp>
        <p:nvSpPr>
          <p:cNvPr id="47" name="Titeltext"/>
          <p:cNvSpPr txBox="1"/>
          <p:nvPr>
            <p:ph type="title"/>
          </p:nvPr>
        </p:nvSpPr>
        <p:spPr>
          <a:xfrm>
            <a:off x="839787" y="365125"/>
            <a:ext cx="10515601" cy="1325563"/>
          </a:xfrm>
          <a:prstGeom prst="rect">
            <a:avLst/>
          </a:prstGeom>
        </p:spPr>
        <p:txBody>
          <a:bodyPr/>
          <a:lstStyle/>
          <a:p>
            <a:pPr/>
            <a:r>
              <a:t>Titeltext</a:t>
            </a:r>
          </a:p>
        </p:txBody>
      </p:sp>
      <p:sp>
        <p:nvSpPr>
          <p:cNvPr id="48" name="Textebene 1…"/>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Textebene 1</a:t>
            </a:r>
          </a:p>
          <a:p>
            <a:pPr lvl="1"/>
            <a:r>
              <a:t>Textebene 2</a:t>
            </a:r>
          </a:p>
          <a:p>
            <a:pPr lvl="2"/>
            <a:r>
              <a:t>Textebene 3</a:t>
            </a:r>
          </a:p>
          <a:p>
            <a:pPr lvl="3"/>
            <a:r>
              <a:t>Textebene 4</a:t>
            </a:r>
          </a:p>
          <a:p>
            <a:pPr lvl="4"/>
            <a:r>
              <a:t>Textebene 5</a:t>
            </a:r>
          </a:p>
        </p:txBody>
      </p:sp>
      <p:sp>
        <p:nvSpPr>
          <p:cNvPr id="49" name="Textplatzhalt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r Titel">
    <p:spTree>
      <p:nvGrpSpPr>
        <p:cNvPr id="1" name=""/>
        <p:cNvGrpSpPr/>
        <p:nvPr/>
      </p:nvGrpSpPr>
      <p:grpSpPr>
        <a:xfrm>
          <a:off x="0" y="0"/>
          <a:ext cx="0" cy="0"/>
          <a:chOff x="0" y="0"/>
          <a:chExt cx="0" cy="0"/>
        </a:xfrm>
      </p:grpSpPr>
      <p:sp>
        <p:nvSpPr>
          <p:cNvPr id="57" name="Titeltext"/>
          <p:cNvSpPr txBox="1"/>
          <p:nvPr>
            <p:ph type="title"/>
          </p:nvPr>
        </p:nvSpPr>
        <p:spPr>
          <a:prstGeom prst="rect">
            <a:avLst/>
          </a:prstGeom>
        </p:spPr>
        <p:txBody>
          <a:bodyPr/>
          <a:lstStyle/>
          <a:p>
            <a:pPr/>
            <a:r>
              <a:t>Titeltext</a:t>
            </a:r>
          </a:p>
        </p:txBody>
      </p:sp>
      <p:sp>
        <p:nvSpPr>
          <p:cNvPr id="5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6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alt mit Überschrift">
    <p:spTree>
      <p:nvGrpSpPr>
        <p:cNvPr id="1" name=""/>
        <p:cNvGrpSpPr/>
        <p:nvPr/>
      </p:nvGrpSpPr>
      <p:grpSpPr>
        <a:xfrm>
          <a:off x="0" y="0"/>
          <a:ext cx="0" cy="0"/>
          <a:chOff x="0" y="0"/>
          <a:chExt cx="0" cy="0"/>
        </a:xfrm>
      </p:grpSpPr>
      <p:sp>
        <p:nvSpPr>
          <p:cNvPr id="72" name="Titeltext"/>
          <p:cNvSpPr txBox="1"/>
          <p:nvPr>
            <p:ph type="title"/>
          </p:nvPr>
        </p:nvSpPr>
        <p:spPr>
          <a:xfrm>
            <a:off x="839787" y="457200"/>
            <a:ext cx="3932239" cy="1600200"/>
          </a:xfrm>
          <a:prstGeom prst="rect">
            <a:avLst/>
          </a:prstGeom>
        </p:spPr>
        <p:txBody>
          <a:bodyPr anchor="b"/>
          <a:lstStyle>
            <a:lvl1pPr>
              <a:defRPr sz="3200"/>
            </a:lvl1pPr>
          </a:lstStyle>
          <a:p>
            <a:pPr/>
            <a:r>
              <a:t>Titeltext</a:t>
            </a:r>
          </a:p>
        </p:txBody>
      </p:sp>
      <p:sp>
        <p:nvSpPr>
          <p:cNvPr id="73" name="Textebene 1…"/>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Textebene 1</a:t>
            </a:r>
          </a:p>
          <a:p>
            <a:pPr lvl="1"/>
            <a:r>
              <a:t>Textebene 2</a:t>
            </a:r>
          </a:p>
          <a:p>
            <a:pPr lvl="2"/>
            <a:r>
              <a:t>Textebene 3</a:t>
            </a:r>
          </a:p>
          <a:p>
            <a:pPr lvl="3"/>
            <a:r>
              <a:t>Textebene 4</a:t>
            </a:r>
          </a:p>
          <a:p>
            <a:pPr lvl="4"/>
            <a:r>
              <a:t>Textebene 5</a:t>
            </a:r>
          </a:p>
        </p:txBody>
      </p:sp>
      <p:sp>
        <p:nvSpPr>
          <p:cNvPr id="74" name="Textplatzhalt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d mit Überschrift">
    <p:spTree>
      <p:nvGrpSpPr>
        <p:cNvPr id="1" name=""/>
        <p:cNvGrpSpPr/>
        <p:nvPr/>
      </p:nvGrpSpPr>
      <p:grpSpPr>
        <a:xfrm>
          <a:off x="0" y="0"/>
          <a:ext cx="0" cy="0"/>
          <a:chOff x="0" y="0"/>
          <a:chExt cx="0" cy="0"/>
        </a:xfrm>
      </p:grpSpPr>
      <p:sp>
        <p:nvSpPr>
          <p:cNvPr id="82" name="Titeltext"/>
          <p:cNvSpPr txBox="1"/>
          <p:nvPr>
            <p:ph type="title"/>
          </p:nvPr>
        </p:nvSpPr>
        <p:spPr>
          <a:xfrm>
            <a:off x="839787" y="457200"/>
            <a:ext cx="3932239" cy="1600200"/>
          </a:xfrm>
          <a:prstGeom prst="rect">
            <a:avLst/>
          </a:prstGeom>
        </p:spPr>
        <p:txBody>
          <a:bodyPr anchor="b"/>
          <a:lstStyle>
            <a:lvl1pPr>
              <a:defRPr sz="3200"/>
            </a:lvl1pPr>
          </a:lstStyle>
          <a:p>
            <a:pPr/>
            <a:r>
              <a:t>Titeltext</a:t>
            </a:r>
          </a:p>
        </p:txBody>
      </p:sp>
      <p:sp>
        <p:nvSpPr>
          <p:cNvPr id="83" name="Bildplatzhalt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Textebene 1…"/>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Textebene 1</a:t>
            </a:r>
          </a:p>
          <a:p>
            <a:pPr lvl="1"/>
            <a:r>
              <a:t>Textebene 2</a:t>
            </a:r>
          </a:p>
          <a:p>
            <a:pPr lvl="2"/>
            <a:r>
              <a:t>Textebene 3</a:t>
            </a:r>
          </a:p>
          <a:p>
            <a:pPr lvl="3"/>
            <a:r>
              <a:t>Textebene 4</a:t>
            </a:r>
          </a:p>
          <a:p>
            <a:pPr lvl="4"/>
            <a:r>
              <a:t>Textebene 5</a:t>
            </a:r>
          </a:p>
        </p:txBody>
      </p:sp>
      <p:sp>
        <p:nvSpPr>
          <p:cNvPr id="8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el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Titeltext</a:t>
            </a:r>
          </a:p>
        </p:txBody>
      </p:sp>
      <p:sp>
        <p:nvSpPr>
          <p:cNvPr id="3" name="Textebene 1…"/>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el 1"/>
          <p:cNvSpPr txBox="1"/>
          <p:nvPr>
            <p:ph type="ctrTitle"/>
          </p:nvPr>
        </p:nvSpPr>
        <p:spPr>
          <a:prstGeom prst="rect">
            <a:avLst/>
          </a:prstGeom>
        </p:spPr>
        <p:txBody>
          <a:bodyPr/>
          <a:lstStyle/>
          <a:p>
            <a:pPr/>
          </a:p>
        </p:txBody>
      </p:sp>
      <p:sp>
        <p:nvSpPr>
          <p:cNvPr id="95" name="Untertitel 2"/>
          <p:cNvSpPr txBox="1"/>
          <p:nvPr>
            <p:ph type="subTitle" sz="quarter" idx="1"/>
          </p:nvPr>
        </p:nvSpPr>
        <p:spPr>
          <a:xfrm>
            <a:off x="1524000" y="3602037"/>
            <a:ext cx="9144000" cy="1655762"/>
          </a:xfrm>
          <a:prstGeom prst="rect">
            <a:avLst/>
          </a:prstGeom>
        </p:spPr>
        <p:txBody>
          <a:bodyPr/>
          <a:lstStyle/>
          <a:p>
            <a:pPr/>
          </a:p>
        </p:txBody>
      </p:sp>
      <p:pic>
        <p:nvPicPr>
          <p:cNvPr id="96" name="Grafik 6" descr="Grafik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97" name="Marketing Webinar (1w.pdf" descr="Marketing Webinar (1w.pdf"/>
          <p:cNvPicPr>
            <a:picLocks noChangeAspect="1"/>
          </p:cNvPicPr>
          <p:nvPr/>
        </p:nvPicPr>
        <p:blipFill>
          <a:blip r:embed="rId3">
            <a:extLst/>
          </a:blip>
          <a:stretch>
            <a:fillRect/>
          </a:stretch>
        </p:blipFill>
        <p:spPr>
          <a:xfrm>
            <a:off x="-225120" y="0"/>
            <a:ext cx="12642240" cy="711126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itel 1"/>
          <p:cNvSpPr txBox="1"/>
          <p:nvPr>
            <p:ph type="ctrTitle"/>
          </p:nvPr>
        </p:nvSpPr>
        <p:spPr>
          <a:prstGeom prst="rect">
            <a:avLst/>
          </a:prstGeom>
        </p:spPr>
        <p:txBody>
          <a:bodyPr/>
          <a:lstStyle/>
          <a:p>
            <a:pPr/>
          </a:p>
        </p:txBody>
      </p:sp>
      <p:sp>
        <p:nvSpPr>
          <p:cNvPr id="158" name="Untertitel 2"/>
          <p:cNvSpPr txBox="1"/>
          <p:nvPr>
            <p:ph type="subTitle" sz="quarter" idx="1"/>
          </p:nvPr>
        </p:nvSpPr>
        <p:spPr>
          <a:xfrm>
            <a:off x="1524000" y="3602037"/>
            <a:ext cx="9144000" cy="1655762"/>
          </a:xfrm>
          <a:prstGeom prst="rect">
            <a:avLst/>
          </a:prstGeom>
        </p:spPr>
        <p:txBody>
          <a:bodyPr/>
          <a:lstStyle/>
          <a:p>
            <a:pPr/>
          </a:p>
        </p:txBody>
      </p:sp>
      <p:pic>
        <p:nvPicPr>
          <p:cNvPr id="159"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60" name="Textfeld 5"/>
          <p:cNvSpPr txBox="1"/>
          <p:nvPr/>
        </p:nvSpPr>
        <p:spPr>
          <a:xfrm>
            <a:off x="2321814" y="1536191"/>
            <a:ext cx="7288529" cy="2657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Beispiel für eine offene Deklaration</a:t>
            </a:r>
          </a:p>
          <a:p>
            <a:pPr>
              <a:defRPr b="1" sz="2800"/>
            </a:pPr>
          </a:p>
          <a:p>
            <a:pPr>
              <a:defRPr b="1"/>
            </a:pPr>
            <a:r>
              <a:t>Zusammensetzung:</a:t>
            </a:r>
            <a:br/>
            <a:r>
              <a:rPr b="0"/>
              <a:t>Zusammensetzung: Insektenmehl (33 % Hermetia illucens – entspricht ca. 80 % frischen Insekten), Kartoffelflocken (31 %), Kartoffelstärke (16 %), Rapsöl (6,0 %), Bierhefe (3,5 %), Mineralstoffe (3 %), Cranberry, getrocknet (1,4 %), Rote Bete Pulver (1,4 %), Käsepulver (1,2 %), Distelöl (1 %), Tomatenpulver (0,4 %), Selleriepulver (0,4 %), Flohsamenschalen (0,2 %).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itel 1"/>
          <p:cNvSpPr txBox="1"/>
          <p:nvPr>
            <p:ph type="ctrTitle"/>
          </p:nvPr>
        </p:nvSpPr>
        <p:spPr>
          <a:prstGeom prst="rect">
            <a:avLst/>
          </a:prstGeom>
        </p:spPr>
        <p:txBody>
          <a:bodyPr/>
          <a:lstStyle/>
          <a:p>
            <a:pPr/>
          </a:p>
        </p:txBody>
      </p:sp>
      <p:sp>
        <p:nvSpPr>
          <p:cNvPr id="163" name="Untertitel 2"/>
          <p:cNvSpPr txBox="1"/>
          <p:nvPr>
            <p:ph type="subTitle" sz="quarter" idx="1"/>
          </p:nvPr>
        </p:nvSpPr>
        <p:spPr>
          <a:xfrm>
            <a:off x="1524000" y="3602037"/>
            <a:ext cx="9144000" cy="1655762"/>
          </a:xfrm>
          <a:prstGeom prst="rect">
            <a:avLst/>
          </a:prstGeom>
        </p:spPr>
        <p:txBody>
          <a:bodyPr/>
          <a:lstStyle/>
          <a:p>
            <a:pPr/>
          </a:p>
        </p:txBody>
      </p:sp>
      <p:pic>
        <p:nvPicPr>
          <p:cNvPr id="164" name="Grafik 4" descr="Grafik 4"/>
          <p:cNvPicPr>
            <a:picLocks noChangeAspect="1"/>
          </p:cNvPicPr>
          <p:nvPr/>
        </p:nvPicPr>
        <p:blipFill>
          <a:blip r:embed="rId2">
            <a:extLst/>
          </a:blip>
          <a:stretch>
            <a:fillRect/>
          </a:stretch>
        </p:blipFill>
        <p:spPr>
          <a:xfrm>
            <a:off x="0" y="0"/>
            <a:ext cx="12192001" cy="6858001"/>
          </a:xfrm>
          <a:prstGeom prst="rect">
            <a:avLst/>
          </a:prstGeom>
          <a:ln w="12700">
            <a:miter lim="400000"/>
          </a:ln>
        </p:spPr>
      </p:pic>
      <p:sp>
        <p:nvSpPr>
          <p:cNvPr id="165" name="Textfeld 3"/>
          <p:cNvSpPr txBox="1"/>
          <p:nvPr/>
        </p:nvSpPr>
        <p:spPr>
          <a:xfrm>
            <a:off x="2174404" y="736674"/>
            <a:ext cx="8031480" cy="41176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Janna's Tipp!!!</a:t>
            </a:r>
            <a:br/>
            <a:br/>
            <a:r>
              <a:rPr b="0" sz="1800"/>
              <a:t>Kauft für einen gesunden Hund ausschließlich Alleinfuttermittel und vor allen Dingen nur Futter mit einer offenen Deklaration. Ist diese nicht offen, fragt beim Hersteller an. Ist der Hersteller nicht bereit euch diese Informationen zu geben, stellt das Futter zurück ins Regal bzw. kauft es nicht!</a:t>
            </a:r>
            <a:br>
              <a:rPr b="0" sz="1800"/>
            </a:br>
            <a:br>
              <a:rPr b="0" sz="1800"/>
            </a:br>
            <a:r>
              <a:rPr b="0" sz="1800"/>
              <a:t>Ohne klare Deklaration können wir die Futterqualität nicht beurteilen.</a:t>
            </a:r>
            <a:br>
              <a:rPr b="0" sz="1800"/>
            </a:br>
            <a:br>
              <a:rPr b="0" sz="1800"/>
            </a:br>
            <a:r>
              <a:rPr b="0" sz="1800"/>
              <a:t>Und Einblicke in alle Inhaltsstoffe und der prozentualen Verteilung zu geben, ist in gewisser Hinsicht ein Qualitätsmerkmal!</a:t>
            </a:r>
            <a:br>
              <a:rPr b="0" sz="1800"/>
            </a:br>
            <a:br>
              <a:rPr b="0" sz="1800"/>
            </a:br>
            <a:r>
              <a:rPr b="0" sz="1800"/>
              <a:t>Auch Fleisch und tierische Nebenerzeugnisse sollte genauestens aufgeschlüsselt sein.</a:t>
            </a:r>
          </a:p>
        </p:txBody>
      </p:sp>
      <p:sp>
        <p:nvSpPr>
          <p:cNvPr id="166" name="Pfeil: nach rechts 5"/>
          <p:cNvSpPr/>
          <p:nvPr/>
        </p:nvSpPr>
        <p:spPr>
          <a:xfrm>
            <a:off x="1495044" y="2001838"/>
            <a:ext cx="621793" cy="374425"/>
          </a:xfrm>
          <a:prstGeom prst="rightArrow">
            <a:avLst>
              <a:gd name="adj1" fmla="val 50000"/>
              <a:gd name="adj2" fmla="val 50000"/>
            </a:avLst>
          </a:prstGeom>
          <a:gradFill>
            <a:gsLst>
              <a:gs pos="0">
                <a:srgbClr val="80B860"/>
              </a:gs>
              <a:gs pos="50000">
                <a:srgbClr val="6FB242"/>
              </a:gs>
              <a:gs pos="100000">
                <a:srgbClr val="61A236"/>
              </a:gs>
            </a:gsLst>
            <a:lin ang="5400000"/>
          </a:gradFill>
          <a:ln w="6350">
            <a:solidFill>
              <a:schemeClr val="accent1"/>
            </a:solidFill>
            <a:miter/>
          </a:ln>
          <a:effectLst>
            <a:outerShdw sx="100000" sy="100000" kx="0" ky="0" algn="b" rotWithShape="0" blurRad="63500" dist="19050" dir="5400000">
              <a:srgbClr val="000000">
                <a:alpha val="63000"/>
              </a:srgbClr>
            </a:outerShdw>
          </a:effectLst>
        </p:spPr>
        <p:txBody>
          <a:bodyPr lIns="45719" rIns="45719" anchor="ctr"/>
          <a:lstStyle/>
          <a:p>
            <a:pPr>
              <a:defRPr>
                <a:solidFill>
                  <a:srgbClr val="FFFFFF"/>
                </a:solidFill>
              </a:defRPr>
            </a:pPr>
          </a:p>
        </p:txBody>
      </p:sp>
      <p:sp>
        <p:nvSpPr>
          <p:cNvPr id="167" name="Pfeil: nach rechts 6"/>
          <p:cNvSpPr/>
          <p:nvPr/>
        </p:nvSpPr>
        <p:spPr>
          <a:xfrm>
            <a:off x="1501139" y="3702389"/>
            <a:ext cx="621793" cy="374425"/>
          </a:xfrm>
          <a:prstGeom prst="rightArrow">
            <a:avLst>
              <a:gd name="adj1" fmla="val 50000"/>
              <a:gd name="adj2" fmla="val 50000"/>
            </a:avLst>
          </a:prstGeom>
          <a:gradFill>
            <a:gsLst>
              <a:gs pos="0">
                <a:srgbClr val="80B860"/>
              </a:gs>
              <a:gs pos="50000">
                <a:srgbClr val="6FB242"/>
              </a:gs>
              <a:gs pos="100000">
                <a:srgbClr val="61A236"/>
              </a:gs>
            </a:gsLst>
            <a:lin ang="5400000"/>
          </a:gradFill>
          <a:ln w="6350">
            <a:solidFill>
              <a:schemeClr val="accent1"/>
            </a:solidFill>
            <a:miter/>
          </a:ln>
          <a:effectLst>
            <a:outerShdw sx="100000" sy="100000" kx="0" ky="0" algn="b" rotWithShape="0" blurRad="63500" dist="19050" dir="5400000">
              <a:srgbClr val="000000">
                <a:alpha val="63000"/>
              </a:srgbClr>
            </a:outerShdw>
          </a:effectLst>
        </p:spPr>
        <p:txBody>
          <a:bodyPr lIns="45719" rIns="45719" anchor="ctr"/>
          <a:lstStyle/>
          <a:p>
            <a:pPr>
              <a:defRPr>
                <a:solidFill>
                  <a:srgbClr val="FFFFFF"/>
                </a:solidFill>
              </a:defRPr>
            </a:pPr>
          </a:p>
        </p:txBody>
      </p:sp>
      <p:sp>
        <p:nvSpPr>
          <p:cNvPr id="168" name="Pfeil: nach rechts 7"/>
          <p:cNvSpPr/>
          <p:nvPr/>
        </p:nvSpPr>
        <p:spPr>
          <a:xfrm>
            <a:off x="1495044" y="4387182"/>
            <a:ext cx="621793" cy="374425"/>
          </a:xfrm>
          <a:prstGeom prst="rightArrow">
            <a:avLst>
              <a:gd name="adj1" fmla="val 50000"/>
              <a:gd name="adj2" fmla="val 50000"/>
            </a:avLst>
          </a:prstGeom>
          <a:gradFill>
            <a:gsLst>
              <a:gs pos="0">
                <a:srgbClr val="80B860"/>
              </a:gs>
              <a:gs pos="50000">
                <a:srgbClr val="6FB242"/>
              </a:gs>
              <a:gs pos="100000">
                <a:srgbClr val="61A236"/>
              </a:gs>
            </a:gsLst>
            <a:lin ang="5400000"/>
          </a:gradFill>
          <a:ln w="6350">
            <a:solidFill>
              <a:schemeClr val="accent1"/>
            </a:solidFill>
            <a:miter/>
          </a:ln>
          <a:effectLst>
            <a:outerShdw sx="100000" sy="100000" kx="0" ky="0" algn="b" rotWithShape="0" blurRad="63500" dist="19050" dir="5400000">
              <a:srgbClr val="000000">
                <a:alpha val="63000"/>
              </a:srgbClr>
            </a:outerShdw>
          </a:effectLst>
        </p:spPr>
        <p:txBody>
          <a:bodyPr lIns="45719" rIns="45719" anchor="ctr"/>
          <a:lstStyle/>
          <a:p>
            <a:pPr>
              <a:defRPr>
                <a:solidFill>
                  <a:srgbClr val="FFFFFF"/>
                </a:solidFill>
              </a:defRPr>
            </a:pPr>
          </a:p>
        </p:txBody>
      </p:sp>
      <p:sp>
        <p:nvSpPr>
          <p:cNvPr id="169" name="Pfeil: nach rechts 8"/>
          <p:cNvSpPr/>
          <p:nvPr/>
        </p:nvSpPr>
        <p:spPr>
          <a:xfrm>
            <a:off x="1495044" y="3007298"/>
            <a:ext cx="621793" cy="374425"/>
          </a:xfrm>
          <a:prstGeom prst="rightArrow">
            <a:avLst>
              <a:gd name="adj1" fmla="val 50000"/>
              <a:gd name="adj2" fmla="val 50000"/>
            </a:avLst>
          </a:prstGeom>
          <a:gradFill>
            <a:gsLst>
              <a:gs pos="0">
                <a:srgbClr val="80B860"/>
              </a:gs>
              <a:gs pos="50000">
                <a:srgbClr val="6FB242"/>
              </a:gs>
              <a:gs pos="100000">
                <a:srgbClr val="61A236"/>
              </a:gs>
            </a:gsLst>
            <a:lin ang="5400000"/>
          </a:gradFill>
          <a:ln w="6350">
            <a:solidFill>
              <a:schemeClr val="accent1"/>
            </a:solidFill>
            <a:miter/>
          </a:ln>
          <a:effectLst>
            <a:outerShdw sx="100000" sy="100000" kx="0" ky="0" algn="b" rotWithShape="0" blurRad="63500" dist="19050" dir="5400000">
              <a:srgbClr val="000000">
                <a:alpha val="63000"/>
              </a:srgbClr>
            </a:outerShdw>
          </a:effectLst>
        </p:spPr>
        <p:txBody>
          <a:bodyPr lIns="45719" rIns="45719" anchor="ctr"/>
          <a:lstStyle/>
          <a:p>
            <a:pPr>
              <a:defRPr>
                <a:solidFill>
                  <a:srgbClr val="FFFFFF"/>
                </a:solidFil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itel 1"/>
          <p:cNvSpPr txBox="1"/>
          <p:nvPr>
            <p:ph type="ctrTitle"/>
          </p:nvPr>
        </p:nvSpPr>
        <p:spPr>
          <a:prstGeom prst="rect">
            <a:avLst/>
          </a:prstGeom>
        </p:spPr>
        <p:txBody>
          <a:bodyPr/>
          <a:lstStyle/>
          <a:p>
            <a:pPr/>
          </a:p>
        </p:txBody>
      </p:sp>
      <p:sp>
        <p:nvSpPr>
          <p:cNvPr id="172" name="Untertitel 2"/>
          <p:cNvSpPr txBox="1"/>
          <p:nvPr>
            <p:ph type="subTitle" sz="quarter" idx="1"/>
          </p:nvPr>
        </p:nvSpPr>
        <p:spPr>
          <a:xfrm>
            <a:off x="1524000" y="3602037"/>
            <a:ext cx="9144000" cy="1655762"/>
          </a:xfrm>
          <a:prstGeom prst="rect">
            <a:avLst/>
          </a:prstGeom>
        </p:spPr>
        <p:txBody>
          <a:bodyPr/>
          <a:lstStyle/>
          <a:p>
            <a:pPr/>
          </a:p>
        </p:txBody>
      </p:sp>
      <p:pic>
        <p:nvPicPr>
          <p:cNvPr id="173"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graphicFrame>
        <p:nvGraphicFramePr>
          <p:cNvPr id="174" name="Tabelle 3"/>
          <p:cNvGraphicFramePr/>
          <p:nvPr/>
        </p:nvGraphicFramePr>
        <p:xfrm>
          <a:off x="2187027" y="1468110"/>
          <a:ext cx="3382959" cy="409380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382957"/>
              </a:tblGrid>
              <a:tr h="309900">
                <a:tc>
                  <a:txBody>
                    <a:bodyPr/>
                    <a:lstStyle/>
                    <a:p>
                      <a:pPr algn="ctr">
                        <a:defRPr sz="1800"/>
                      </a:pPr>
                      <a:r>
                        <a:rPr b="1"/>
                        <a:t>Vorteile</a:t>
                      </a:r>
                    </a:p>
                  </a:txBody>
                  <a:tcPr marL="45720" marR="45720" marT="45720" marB="45720" anchor="b" anchorCtr="0" horzOverflow="overflow"/>
                </a:tc>
              </a:tr>
              <a:tr h="498376">
                <a:tc>
                  <a:txBody>
                    <a:bodyPr/>
                    <a:lstStyle/>
                    <a:p>
                      <a:pPr marL="285750" indent="-285750" algn="l">
                        <a:buSzPct val="100000"/>
                        <a:buChar char="➢"/>
                        <a:defRPr sz="1400"/>
                      </a:pPr>
                      <a:r>
                        <a:t>Einfach zu lagern, kaum Zeitaufwand</a:t>
                      </a:r>
                    </a:p>
                  </a:txBody>
                  <a:tcPr marL="45720" marR="45720" marT="45720" marB="45720" anchor="ctr" anchorCtr="0" horzOverflow="overflow"/>
                </a:tc>
              </a:tr>
              <a:tr h="372320">
                <a:tc>
                  <a:txBody>
                    <a:bodyPr/>
                    <a:lstStyle/>
                    <a:p>
                      <a:pPr marL="285750" indent="-285750" algn="l">
                        <a:buSzPct val="100000"/>
                        <a:buChar char="➢"/>
                        <a:defRPr sz="1400"/>
                      </a:pPr>
                      <a:r>
                        <a:t>Kostengünstig</a:t>
                      </a:r>
                    </a:p>
                  </a:txBody>
                  <a:tcPr marL="45720" marR="45720" marT="45720" marB="45720" anchor="ctr" anchorCtr="0" horzOverflow="overflow"/>
                </a:tc>
              </a:tr>
              <a:tr h="372320">
                <a:tc>
                  <a:txBody>
                    <a:bodyPr/>
                    <a:lstStyle/>
                    <a:p>
                      <a:pPr marL="285750" indent="-285750" algn="l">
                        <a:buSzPct val="100000"/>
                        <a:buChar char="➢"/>
                        <a:defRPr sz="1400"/>
                      </a:pPr>
                      <a:r>
                        <a:t>Lange Haltbarkeit</a:t>
                      </a:r>
                    </a:p>
                  </a:txBody>
                  <a:tcPr marL="45720" marR="45720" marT="45720" marB="45720" anchor="ctr" anchorCtr="0" horzOverflow="overflow"/>
                </a:tc>
              </a:tr>
              <a:tr h="372320">
                <a:tc>
                  <a:txBody>
                    <a:bodyPr/>
                    <a:lstStyle/>
                    <a:p>
                      <a:pPr marL="285750" indent="-285750" algn="l">
                        <a:buSzPct val="100000"/>
                        <a:buChar char="➢"/>
                        <a:defRPr sz="1400"/>
                      </a:pPr>
                      <a:r>
                        <a:t>Weniger Verpackungsmüll</a:t>
                      </a:r>
                    </a:p>
                  </a:txBody>
                  <a:tcPr marL="45720" marR="45720" marT="45720" marB="45720" anchor="ctr" anchorCtr="0" horzOverflow="overflow"/>
                </a:tc>
              </a:tr>
              <a:tr h="372320">
                <a:tc>
                  <a:txBody>
                    <a:bodyPr/>
                    <a:lstStyle/>
                    <a:p>
                      <a:pPr marL="285750" indent="-285750" algn="l">
                        <a:buSzPct val="100000"/>
                        <a:buChar char="➢"/>
                        <a:defRPr sz="1400"/>
                      </a:pPr>
                      <a:r>
                        <a:t>Einfach zu portionieren</a:t>
                      </a:r>
                    </a:p>
                  </a:txBody>
                  <a:tcPr marL="45720" marR="45720" marT="45720" marB="45720" anchor="ctr" anchorCtr="0" horzOverflow="overflow"/>
                </a:tc>
              </a:tr>
              <a:tr h="372320">
                <a:tc>
                  <a:txBody>
                    <a:bodyPr/>
                    <a:lstStyle/>
                    <a:p>
                      <a:pPr marL="285750" indent="-285750" algn="l">
                        <a:buSzPct val="100000"/>
                        <a:buChar char="➢"/>
                        <a:defRPr sz="1400"/>
                      </a:pPr>
                      <a:r>
                        <a:t>Geruchsärmer</a:t>
                      </a:r>
                    </a:p>
                  </a:txBody>
                  <a:tcPr marL="45720" marR="45720" marT="45720" marB="45720" anchor="ctr" anchorCtr="0" horzOverflow="overflow"/>
                </a:tc>
              </a:tr>
              <a:tr h="711965">
                <a:tc>
                  <a:txBody>
                    <a:bodyPr/>
                    <a:lstStyle/>
                    <a:p>
                      <a:pPr marL="285750" indent="-285750" algn="l">
                        <a:buSzPct val="100000"/>
                        <a:buChar char="➢"/>
                        <a:defRPr sz="1400"/>
                      </a:pPr>
                      <a:r>
                        <a:t>Durch höheren Fettgehalt nehmen Hunde in der Regel nicht ab</a:t>
                      </a:r>
                    </a:p>
                  </a:txBody>
                  <a:tcPr marL="45720" marR="45720" marT="45720" marB="45720" anchor="ctr" anchorCtr="0" horzOverflow="overflow"/>
                </a:tc>
              </a:tr>
              <a:tr h="711965">
                <a:tc>
                  <a:txBody>
                    <a:bodyPr/>
                    <a:lstStyle/>
                    <a:p>
                      <a:pPr marL="285750" indent="-285750" algn="l">
                        <a:buSzPct val="100000"/>
                        <a:buChar char="➢"/>
                        <a:defRPr sz="1400"/>
                      </a:pPr>
                      <a:r>
                        <a:t>Zahngesundheit: streiten sich die Gelehrten, also nehmen wir einfach Janna`s Meinung ...</a:t>
                      </a:r>
                      <a:r>
                        <a:rPr>
                          <a:latin typeface="+mj-lt"/>
                          <a:ea typeface="+mj-ea"/>
                          <a:cs typeface="+mj-cs"/>
                          <a:sym typeface="Helvetica"/>
                        </a:rPr>
                        <a:t>😄</a:t>
                      </a:r>
                    </a:p>
                  </a:txBody>
                  <a:tcPr marL="45720" marR="45720" marT="45720" marB="45720" anchor="ctr" anchorCtr="0" horzOverflow="overflow"/>
                </a:tc>
              </a:tr>
            </a:tbl>
          </a:graphicData>
        </a:graphic>
      </p:graphicFrame>
      <p:graphicFrame>
        <p:nvGraphicFramePr>
          <p:cNvPr id="175" name="Tabelle 7"/>
          <p:cNvGraphicFramePr/>
          <p:nvPr/>
        </p:nvGraphicFramePr>
        <p:xfrm>
          <a:off x="5554569" y="1470368"/>
          <a:ext cx="5637687" cy="4761770"/>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5637686"/>
              </a:tblGrid>
              <a:tr h="360690">
                <a:tc>
                  <a:txBody>
                    <a:bodyPr/>
                    <a:lstStyle/>
                    <a:p>
                      <a:pPr algn="ctr">
                        <a:defRPr sz="1800"/>
                      </a:pPr>
                      <a:r>
                        <a:rPr b="1"/>
                        <a:t>Nachteile</a:t>
                      </a:r>
                    </a:p>
                  </a:txBody>
                  <a:tcPr marL="35091" marR="35091" marT="35091" marB="35091" anchor="b" anchorCtr="0" horzOverflow="overflow"/>
                </a:tc>
              </a:tr>
              <a:tr h="272885">
                <a:tc>
                  <a:txBody>
                    <a:bodyPr/>
                    <a:lstStyle/>
                    <a:p>
                      <a:pPr marL="285750" indent="-285750" algn="l">
                        <a:buSzPct val="100000"/>
                        <a:buChar char="➢"/>
                        <a:defRPr sz="1400"/>
                      </a:pPr>
                      <a:r>
                        <a:t>Unnatürlichste Ernährungsform</a:t>
                      </a:r>
                    </a:p>
                  </a:txBody>
                  <a:tcPr marL="35091" marR="35091" marT="35091" marB="35091" anchor="ctr" anchorCtr="0" horzOverflow="overflow"/>
                </a:tc>
              </a:tr>
              <a:tr h="683566">
                <a:tc>
                  <a:txBody>
                    <a:bodyPr/>
                    <a:lstStyle/>
                    <a:p>
                      <a:pPr marL="285750" indent="-285750" algn="l">
                        <a:buSzPct val="100000"/>
                        <a:buChar char="➢"/>
                        <a:defRPr sz="1400"/>
                      </a:pPr>
                      <a:r>
                        <a:t> Geringer Feuchtigkeitsgehalt (Hunde müssten deutlich mehr trinken). Oft sind nur 10% und weniger Feuchtigkeit enthalten, daher entfällt die Angabepflicht (ab 14%).</a:t>
                      </a:r>
                    </a:p>
                  </a:txBody>
                  <a:tcPr marL="35091" marR="35091" marT="35091" marB="35091" anchor="ctr" anchorCtr="0" horzOverflow="overflow"/>
                </a:tc>
              </a:tr>
              <a:tr h="421105">
                <a:tc>
                  <a:txBody>
                    <a:bodyPr/>
                    <a:lstStyle/>
                    <a:p>
                      <a:pPr marL="285750" indent="-285750" algn="l">
                        <a:buSzPct val="100000"/>
                        <a:buChar char="➢"/>
                        <a:defRPr sz="1400"/>
                      </a:pPr>
                      <a:r>
                        <a:t>Futtermilben / Schimmel (kommen ausschließlich im Trockenfutter vor)</a:t>
                      </a:r>
                    </a:p>
                  </a:txBody>
                  <a:tcPr marL="35091" marR="35091" marT="35091" marB="35091" anchor="ctr" anchorCtr="0" horzOverflow="overflow"/>
                </a:tc>
              </a:tr>
              <a:tr h="607779">
                <a:tc>
                  <a:txBody>
                    <a:bodyPr/>
                    <a:lstStyle/>
                    <a:p>
                      <a:pPr marL="285750" indent="-285750" algn="l">
                        <a:buSzPct val="100000"/>
                        <a:buChar char="➢"/>
                        <a:defRPr sz="1400"/>
                      </a:pPr>
                      <a:r>
                        <a:t>Hohe Temperaturen bei der Herstellung (Vitamine und Mineralien gehen kaputt, diese müssen dann wieder synthetisch zugefügt werden)</a:t>
                      </a:r>
                    </a:p>
                  </a:txBody>
                  <a:tcPr marL="35091" marR="35091" marT="35091" marB="35091" anchor="ctr" anchorCtr="0" horzOverflow="overflow"/>
                </a:tc>
              </a:tr>
              <a:tr h="272885">
                <a:tc>
                  <a:txBody>
                    <a:bodyPr/>
                    <a:lstStyle/>
                    <a:p>
                      <a:pPr marL="285750" indent="-285750" algn="l">
                        <a:buSzPct val="100000"/>
                        <a:buChar char="➢"/>
                        <a:defRPr sz="1400"/>
                      </a:pPr>
                      <a:r>
                        <a:t>Konservierungsstoffe</a:t>
                      </a:r>
                    </a:p>
                  </a:txBody>
                  <a:tcPr marL="35091" marR="35091" marT="35091" marB="35091" anchor="ctr" anchorCtr="0" horzOverflow="overflow"/>
                </a:tc>
              </a:tr>
              <a:tr h="272885">
                <a:tc>
                  <a:txBody>
                    <a:bodyPr/>
                    <a:lstStyle/>
                    <a:p>
                      <a:pPr marL="285750" indent="-285750" algn="l">
                        <a:buSzPct val="100000"/>
                        <a:buChar char="➢"/>
                        <a:defRPr sz="1400"/>
                      </a:pPr>
                      <a:r>
                        <a:t>Teilweise keine frischen Rohstoffe (wie z.B. Fleischmehl)</a:t>
                      </a:r>
                    </a:p>
                  </a:txBody>
                  <a:tcPr marL="35091" marR="35091" marT="35091" marB="35091" anchor="ctr" anchorCtr="0" horzOverflow="overflow"/>
                </a:tc>
              </a:tr>
              <a:tr h="272885">
                <a:tc>
                  <a:txBody>
                    <a:bodyPr/>
                    <a:lstStyle/>
                    <a:p>
                      <a:pPr marL="285750" indent="-285750" algn="l">
                        <a:buSzPct val="100000"/>
                        <a:buChar char="➢"/>
                        <a:defRPr sz="1400"/>
                      </a:pPr>
                      <a:r>
                        <a:t>Da es nicht saftig ist, fressen einige Hunde es nicht</a:t>
                      </a:r>
                    </a:p>
                  </a:txBody>
                  <a:tcPr marL="35091" marR="35091" marT="35091" marB="35091" anchor="ctr" anchorCtr="0" horzOverflow="overflow"/>
                </a:tc>
              </a:tr>
              <a:tr h="478224">
                <a:tc>
                  <a:txBody>
                    <a:bodyPr/>
                    <a:lstStyle/>
                    <a:p>
                      <a:pPr marL="285750" indent="-285750" algn="l">
                        <a:buSzPct val="100000"/>
                        <a:buChar char="➢"/>
                        <a:defRPr sz="1400"/>
                      </a:pPr>
                      <a:r>
                        <a:t>Teilweise versteckter Zucker (oft als Glukose, Saccharose, Karamellsirup, Gerstenmalz oder Dextrose bezeichnet)</a:t>
                      </a:r>
                    </a:p>
                  </a:txBody>
                  <a:tcPr marL="35091" marR="35091" marT="35091" marB="35091" anchor="ctr" anchorCtr="0" horzOverflow="overflow"/>
                </a:tc>
              </a:tr>
              <a:tr h="272885">
                <a:tc>
                  <a:txBody>
                    <a:bodyPr/>
                    <a:lstStyle/>
                    <a:p>
                      <a:pPr marL="285750" indent="-285750" algn="l">
                        <a:buSzPct val="100000"/>
                        <a:buChar char="➢"/>
                        <a:defRPr sz="1400"/>
                      </a:pPr>
                      <a:r>
                        <a:t>Quillt erst im Magen auf (vorher in Wasser einweichen)</a:t>
                      </a:r>
                    </a:p>
                  </a:txBody>
                  <a:tcPr marL="35091" marR="35091" marT="35091" marB="35091" anchor="ctr" anchorCtr="0" horzOverflow="overflow"/>
                </a:tc>
              </a:tr>
              <a:tr h="573094">
                <a:tc>
                  <a:txBody>
                    <a:bodyPr/>
                    <a:lstStyle/>
                    <a:p>
                      <a:pPr marL="285750" indent="-285750" algn="l">
                        <a:buSzPct val="100000"/>
                        <a:buChar char="➢"/>
                        <a:defRPr sz="1400"/>
                      </a:pPr>
                      <a:r>
                        <a:t>Teilweise geringerer Fleischanteil und hoher Kohlenhydratanteil (günstig)</a:t>
                      </a:r>
                    </a:p>
                  </a:txBody>
                  <a:tcPr marL="35091" marR="35091" marT="35091" marB="35091" anchor="ctr" anchorCtr="0" horzOverflow="overflow"/>
                </a:tc>
              </a:tr>
              <a:tr h="272885">
                <a:tc>
                  <a:txBody>
                    <a:bodyPr/>
                    <a:lstStyle/>
                    <a:p>
                      <a:pPr marL="285750" indent="-285750" algn="l">
                        <a:buSzPct val="100000"/>
                        <a:buChar char="➢"/>
                        <a:defRPr sz="1400"/>
                      </a:pPr>
                      <a:r>
                        <a:t>(Studie: frühe Alterung, geringere Lebenserwartung)</a:t>
                      </a:r>
                    </a:p>
                  </a:txBody>
                  <a:tcPr marL="35091" marR="35091" marT="35091" marB="35091" anchor="ctr" anchorCtr="0" horzOverflow="overflow"/>
                </a:tc>
              </a:tr>
            </a:tbl>
          </a:graphicData>
        </a:graphic>
      </p:graphicFrame>
      <p:sp>
        <p:nvSpPr>
          <p:cNvPr id="176" name="Textfeld 10"/>
          <p:cNvSpPr txBox="1"/>
          <p:nvPr/>
        </p:nvSpPr>
        <p:spPr>
          <a:xfrm>
            <a:off x="4776099" y="944889"/>
            <a:ext cx="6067045"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800"/>
            </a:lvl1pPr>
          </a:lstStyle>
          <a:p>
            <a:pPr/>
            <a:r>
              <a:t>Trockenfutter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itel 1"/>
          <p:cNvSpPr txBox="1"/>
          <p:nvPr>
            <p:ph type="ctrTitle"/>
          </p:nvPr>
        </p:nvSpPr>
        <p:spPr>
          <a:prstGeom prst="rect">
            <a:avLst/>
          </a:prstGeom>
        </p:spPr>
        <p:txBody>
          <a:bodyPr/>
          <a:lstStyle/>
          <a:p>
            <a:pPr/>
          </a:p>
        </p:txBody>
      </p:sp>
      <p:sp>
        <p:nvSpPr>
          <p:cNvPr id="179" name="Untertitel 2"/>
          <p:cNvSpPr txBox="1"/>
          <p:nvPr>
            <p:ph type="subTitle" sz="quarter" idx="1"/>
          </p:nvPr>
        </p:nvSpPr>
        <p:spPr>
          <a:xfrm>
            <a:off x="1524000" y="3602037"/>
            <a:ext cx="9144000" cy="1655762"/>
          </a:xfrm>
          <a:prstGeom prst="rect">
            <a:avLst/>
          </a:prstGeom>
        </p:spPr>
        <p:txBody>
          <a:bodyPr/>
          <a:lstStyle/>
          <a:p>
            <a:pPr/>
          </a:p>
        </p:txBody>
      </p:sp>
      <p:pic>
        <p:nvPicPr>
          <p:cNvPr id="180"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graphicFrame>
        <p:nvGraphicFramePr>
          <p:cNvPr id="181" name="Tabelle 3"/>
          <p:cNvGraphicFramePr/>
          <p:nvPr/>
        </p:nvGraphicFramePr>
        <p:xfrm>
          <a:off x="2069248" y="921848"/>
          <a:ext cx="5947627" cy="548864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941276"/>
              </a:tblGrid>
              <a:tr h="553578">
                <a:tc>
                  <a:txBody>
                    <a:bodyPr/>
                    <a:lstStyle/>
                    <a:p>
                      <a:pPr algn="ctr">
                        <a:defRPr sz="1800"/>
                      </a:pPr>
                      <a:r>
                        <a:rPr b="1" sz="1600"/>
                        <a:t>Vorteile</a:t>
                      </a:r>
                    </a:p>
                  </a:txBody>
                  <a:tcPr marL="45720" marR="45720" marT="45720" marB="45720" anchor="b" anchorCtr="0" horzOverflow="overflow"/>
                </a:tc>
              </a:tr>
              <a:tr h="1802787">
                <a:tc>
                  <a:txBody>
                    <a:bodyPr/>
                    <a:lstStyle/>
                    <a:p>
                      <a:pPr marL="326571" indent="-326571" algn="l">
                        <a:buSzPct val="100000"/>
                        <a:buChar char="➢"/>
                        <a:defRPr sz="1600"/>
                      </a:pPr>
                      <a:r>
                        <a:t>Nassfutter enthält einen hohen Feuchtigkeitsgehalt, was zur Hydratation beitragen kann, insbesondere bei Hunden, die wenig Wasser trinken. Bei Erkrankungen wie Leishmaniose, Nieren- &amp; Lebererkrankungen oder Gicht ist die Fütterung von Nassfutter empfehlenswert, da die Nährstoffe in verdünnten Mengen dem Körper zugesetzt werden.</a:t>
                      </a:r>
                    </a:p>
                  </a:txBody>
                  <a:tcPr marL="45720" marR="45720" marT="45720" marB="45720" anchor="ctr" anchorCtr="0" horzOverflow="overflow"/>
                </a:tc>
              </a:tr>
              <a:tr h="784235">
                <a:tc>
                  <a:txBody>
                    <a:bodyPr/>
                    <a:lstStyle/>
                    <a:p>
                      <a:pPr marL="326571" indent="-326571" algn="l">
                        <a:buSzPct val="100000"/>
                        <a:buChar char="➢"/>
                        <a:defRPr sz="1600"/>
                      </a:pPr>
                      <a:r>
                        <a:t>Unverarbeitete, frische und gefrorene Ware kann verwendet werden. Enthält noch Nährstoffe und Vitamine</a:t>
                      </a:r>
                    </a:p>
                  </a:txBody>
                  <a:tcPr marL="45720" marR="45720" marT="45720" marB="45720" anchor="ctr" anchorCtr="0" horzOverflow="overflow"/>
                </a:tc>
              </a:tr>
              <a:tr h="784235">
                <a:tc>
                  <a:txBody>
                    <a:bodyPr/>
                    <a:lstStyle/>
                    <a:p>
                      <a:pPr marL="326571" indent="-326571" algn="l">
                        <a:buSzPct val="100000"/>
                        <a:buChar char="➢"/>
                        <a:defRPr sz="1600"/>
                      </a:pPr>
                      <a:r>
                        <a:t>Futtermilben kommen nicht vor (für viele Hunde eine bedeutende Allergiequelle)</a:t>
                      </a:r>
                    </a:p>
                  </a:txBody>
                  <a:tcPr marL="45720" marR="45720" marT="45720" marB="45720" anchor="ctr" anchorCtr="0" horzOverflow="overflow"/>
                </a:tc>
              </a:tr>
              <a:tr h="520211">
                <a:tc>
                  <a:txBody>
                    <a:bodyPr/>
                    <a:lstStyle/>
                    <a:p>
                      <a:pPr marL="326571" indent="-326571" algn="l">
                        <a:buSzPct val="100000"/>
                        <a:buChar char="➢"/>
                        <a:defRPr sz="1600"/>
                      </a:pPr>
                      <a:r>
                        <a:t>Hunde fressen es oft lieber (Geruchs- und Geschmacksintensiver)</a:t>
                      </a:r>
                    </a:p>
                  </a:txBody>
                  <a:tcPr marL="45720" marR="45720" marT="45720" marB="45720" anchor="ctr" anchorCtr="0" horzOverflow="overflow"/>
                </a:tc>
              </a:tr>
              <a:tr h="520211">
                <a:tc>
                  <a:txBody>
                    <a:bodyPr/>
                    <a:lstStyle/>
                    <a:p>
                      <a:pPr marL="326571" indent="-326571" algn="l">
                        <a:buSzPct val="100000"/>
                        <a:buChar char="➢"/>
                        <a:defRPr sz="1600"/>
                      </a:pPr>
                      <a:r>
                        <a:t>Bessere Verdaulichkeit</a:t>
                      </a:r>
                    </a:p>
                  </a:txBody>
                  <a:tcPr marL="45720" marR="45720" marT="45720" marB="45720" anchor="ctr" anchorCtr="0" horzOverflow="overflow"/>
                </a:tc>
              </a:tr>
              <a:tr h="520211">
                <a:tc>
                  <a:txBody>
                    <a:bodyPr/>
                    <a:lstStyle/>
                    <a:p>
                      <a:pPr marL="326571" indent="-326571" algn="l">
                        <a:buSzPct val="100000"/>
                        <a:buChar char="➢"/>
                        <a:defRPr sz="1600"/>
                      </a:pPr>
                      <a:r>
                        <a:t>Natürlicher für Hunde als Trockenfutter</a:t>
                      </a:r>
                    </a:p>
                  </a:txBody>
                  <a:tcPr marL="45720" marR="45720" marT="45720" marB="45720" anchor="ctr" anchorCtr="0" horzOverflow="overflow"/>
                </a:tc>
              </a:tr>
            </a:tbl>
          </a:graphicData>
        </a:graphic>
      </p:graphicFrame>
      <p:sp>
        <p:nvSpPr>
          <p:cNvPr id="182" name="Rectangle 1"/>
          <p:cNvSpPr txBox="1"/>
          <p:nvPr/>
        </p:nvSpPr>
        <p:spPr>
          <a:xfrm>
            <a:off x="3222308" y="1773167"/>
            <a:ext cx="127001"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defRPr>
                <a:latin typeface="Arial"/>
                <a:ea typeface="Arial"/>
                <a:cs typeface="Arial"/>
                <a:sym typeface="Arial"/>
              </a:defRPr>
            </a:lvl1pPr>
          </a:lstStyle>
          <a:p>
            <a:pPr/>
            <a:br/>
          </a:p>
        </p:txBody>
      </p:sp>
      <p:graphicFrame>
        <p:nvGraphicFramePr>
          <p:cNvPr id="183" name="Tabelle 6"/>
          <p:cNvGraphicFramePr/>
          <p:nvPr/>
        </p:nvGraphicFramePr>
        <p:xfrm>
          <a:off x="7998676" y="920482"/>
          <a:ext cx="3666274" cy="5493469"/>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3659924"/>
              </a:tblGrid>
              <a:tr h="594494">
                <a:tc>
                  <a:txBody>
                    <a:bodyPr/>
                    <a:lstStyle/>
                    <a:p>
                      <a:pPr algn="ctr">
                        <a:defRPr sz="1800"/>
                      </a:pPr>
                      <a:r>
                        <a:rPr b="1" sz="1600"/>
                        <a:t>Nachteile</a:t>
                      </a:r>
                    </a:p>
                  </a:txBody>
                  <a:tcPr marL="35091" marR="35091" marT="35091" marB="35091" anchor="b" anchorCtr="0" horzOverflow="overflow"/>
                </a:tc>
              </a:tr>
              <a:tr h="446679">
                <a:tc>
                  <a:txBody>
                    <a:bodyPr/>
                    <a:lstStyle/>
                    <a:p>
                      <a:pPr marL="326571" indent="-326571" algn="l">
                        <a:buSzPct val="100000"/>
                        <a:buChar char="➢"/>
                        <a:defRPr sz="1600"/>
                      </a:pPr>
                      <a:r>
                        <a:t>Starker Geruch</a:t>
                      </a:r>
                    </a:p>
                  </a:txBody>
                  <a:tcPr marL="45720" marR="45720" marT="45720" marB="45720" anchor="ctr" anchorCtr="0" horzOverflow="overflow"/>
                </a:tc>
              </a:tr>
              <a:tr h="970969">
                <a:tc>
                  <a:txBody>
                    <a:bodyPr/>
                    <a:lstStyle/>
                    <a:p>
                      <a:pPr marL="326571" indent="-326571" algn="l">
                        <a:buSzPct val="100000"/>
                        <a:buChar char="➢"/>
                        <a:defRPr sz="1600"/>
                      </a:pPr>
                      <a:r>
                        <a:t>Kostet mehr als Trockenfutter</a:t>
                      </a:r>
                    </a:p>
                  </a:txBody>
                  <a:tcPr marL="45720" marR="45720" marT="45720" marB="45720" anchor="ctr" anchorCtr="0" horzOverflow="overflow"/>
                </a:tc>
              </a:tr>
              <a:tr h="598159">
                <a:tc>
                  <a:txBody>
                    <a:bodyPr/>
                    <a:lstStyle/>
                    <a:p>
                      <a:pPr marL="326571" indent="-326571" algn="l">
                        <a:buSzPct val="100000"/>
                        <a:buChar char="➢"/>
                        <a:defRPr sz="1600"/>
                      </a:pPr>
                      <a:r>
                        <a:t>Mehr Verpackungsmüll</a:t>
                      </a:r>
                    </a:p>
                  </a:txBody>
                  <a:tcPr marL="45720" marR="45720" marT="45720" marB="45720" anchor="ctr" anchorCtr="0" horzOverflow="overflow"/>
                </a:tc>
              </a:tr>
              <a:tr h="1513487">
                <a:tc>
                  <a:txBody>
                    <a:bodyPr/>
                    <a:lstStyle/>
                    <a:p>
                      <a:pPr marL="326571" indent="-326571" algn="l">
                        <a:buSzPct val="100000"/>
                        <a:buChar char="➢"/>
                        <a:defRPr sz="1600"/>
                      </a:pPr>
                      <a:r>
                        <a:t>Casia Cum (macht Wasser schnittfest). Viele Hunde reagieren negativ darauf. "Technologische Zusatzstoffe" zu finden (E 427/ E 499).</a:t>
                      </a:r>
                    </a:p>
                  </a:txBody>
                  <a:tcPr marL="45720" marR="45720" marT="45720" marB="45720" anchor="ctr" anchorCtr="0" horzOverflow="overflow"/>
                </a:tc>
              </a:tr>
              <a:tr h="802282">
                <a:tc>
                  <a:txBody>
                    <a:bodyPr/>
                    <a:lstStyle/>
                    <a:p>
                      <a:pPr marL="326571" indent="-326571" algn="l">
                        <a:buSzPct val="100000"/>
                        <a:buChar char="➢"/>
                        <a:defRPr sz="1600"/>
                      </a:pPr>
                      <a:r>
                        <a:t>Manche Hunde nehmen durch den geringen Fettgehalt ab</a:t>
                      </a:r>
                    </a:p>
                  </a:txBody>
                  <a:tcPr marL="45720" marR="45720" marT="45720" marB="45720" anchor="ctr" anchorCtr="0" horzOverflow="overflow"/>
                </a:tc>
              </a:tr>
              <a:tr h="560943">
                <a:tc>
                  <a:txBody>
                    <a:bodyPr/>
                    <a:lstStyle/>
                    <a:p>
                      <a:pPr marL="326571" indent="-326571" algn="l">
                        <a:buSzPct val="100000"/>
                        <a:buChar char="➢"/>
                        <a:defRPr sz="1600"/>
                      </a:pPr>
                      <a:r>
                        <a:t>Kurze Haltbarkeit bei angebrochener Dosen</a:t>
                      </a:r>
                    </a:p>
                  </a:txBody>
                  <a:tcPr marL="45720" marR="45720" marT="45720" marB="45720" anchor="ctr" anchorCtr="0" horzOverflow="overflow"/>
                </a:tc>
              </a:tr>
            </a:tbl>
          </a:graphicData>
        </a:graphic>
      </p:graphicFrame>
      <p:sp>
        <p:nvSpPr>
          <p:cNvPr id="184" name="Textfeld 7"/>
          <p:cNvSpPr txBox="1"/>
          <p:nvPr/>
        </p:nvSpPr>
        <p:spPr>
          <a:xfrm>
            <a:off x="5185734" y="469711"/>
            <a:ext cx="5625884"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800"/>
            </a:lvl1pPr>
          </a:lstStyle>
          <a:p>
            <a:pPr/>
            <a:r>
              <a:t>Nassfutter</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el 1"/>
          <p:cNvSpPr txBox="1"/>
          <p:nvPr>
            <p:ph type="ctrTitle"/>
          </p:nvPr>
        </p:nvSpPr>
        <p:spPr>
          <a:prstGeom prst="rect">
            <a:avLst/>
          </a:prstGeom>
        </p:spPr>
        <p:txBody>
          <a:bodyPr/>
          <a:lstStyle/>
          <a:p>
            <a:pPr/>
          </a:p>
        </p:txBody>
      </p:sp>
      <p:sp>
        <p:nvSpPr>
          <p:cNvPr id="187" name="Untertitel 2"/>
          <p:cNvSpPr txBox="1"/>
          <p:nvPr>
            <p:ph type="subTitle" sz="quarter" idx="1"/>
          </p:nvPr>
        </p:nvSpPr>
        <p:spPr>
          <a:xfrm>
            <a:off x="1524000" y="3602037"/>
            <a:ext cx="9144000" cy="1655762"/>
          </a:xfrm>
          <a:prstGeom prst="rect">
            <a:avLst/>
          </a:prstGeom>
        </p:spPr>
        <p:txBody>
          <a:bodyPr/>
          <a:lstStyle/>
          <a:p>
            <a:pPr/>
          </a:p>
        </p:txBody>
      </p:sp>
      <p:pic>
        <p:nvPicPr>
          <p:cNvPr id="188"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89" name="Textfeld 7"/>
          <p:cNvSpPr txBox="1"/>
          <p:nvPr/>
        </p:nvSpPr>
        <p:spPr>
          <a:xfrm>
            <a:off x="2377058" y="717666"/>
            <a:ext cx="8244842" cy="5578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Folgende Zutaten sollten in einem guten Futter enthalten sein:</a:t>
            </a:r>
            <a:br/>
            <a:r>
              <a:rPr sz="1800"/>
              <a:t>1) Muskelfleisch</a:t>
            </a:r>
            <a:br>
              <a:rPr b="0" sz="1800"/>
            </a:br>
            <a:r>
              <a:rPr b="0" sz="1800"/>
              <a:t>Ist die Hauptzutat von hochwertigem Hundefutter</a:t>
            </a:r>
            <a:br>
              <a:rPr b="0" sz="1800"/>
            </a:br>
            <a:r>
              <a:rPr sz="1800"/>
              <a:t>Vorsicht</a:t>
            </a:r>
            <a:r>
              <a:rPr b="0" sz="1800"/>
              <a:t>: Oft steht da nur Fleisch- und tierische Nebenerzeugnisse. Gerade tierische Nebenerzeugnisse sollten genau aufgeführt sein, da diese auch Federn, Häute, oder Hühnerfüße bedeuten können.</a:t>
            </a:r>
            <a:br>
              <a:rPr b="0" sz="1800"/>
            </a:br>
            <a:br>
              <a:rPr b="0" sz="1800"/>
            </a:br>
            <a:r>
              <a:rPr sz="1800"/>
              <a:t>2) Innereien - Vitamine A und B, Spurenelemente </a:t>
            </a:r>
            <a:endParaRPr b="0" sz="1800"/>
          </a:p>
          <a:p>
            <a:pPr>
              <a:defRPr b="1" sz="2800"/>
            </a:pPr>
            <a:r>
              <a:rPr b="0" sz="1800"/>
              <a:t>Dürfen nicht fehlen</a:t>
            </a:r>
            <a:br>
              <a:rPr b="0" sz="1800"/>
            </a:br>
            <a:r>
              <a:rPr b="0" sz="1800"/>
              <a:t>Leber als Quelle für Vitamin A, B und Spurenelemente</a:t>
            </a:r>
            <a:br>
              <a:rPr b="0" sz="1800"/>
            </a:br>
            <a:r>
              <a:rPr b="0" sz="1800"/>
              <a:t>Wenn keine Leber vorhanden ist, muss es ergänzt werden </a:t>
            </a:r>
            <a:br>
              <a:rPr b="0" sz="1800"/>
            </a:br>
            <a:br>
              <a:rPr b="0" sz="1800"/>
            </a:br>
            <a:r>
              <a:rPr sz="1800"/>
              <a:t>3) Fisch (Vitamin D)</a:t>
            </a:r>
            <a:br>
              <a:rPr b="0" sz="1800"/>
            </a:br>
            <a:r>
              <a:rPr b="0" sz="1800"/>
              <a:t>Lachs, Forelle, Hering</a:t>
            </a:r>
            <a:endParaRPr b="0" sz="1800"/>
          </a:p>
          <a:p>
            <a:pPr/>
            <a:r>
              <a:t>kann durch Lebertran oder  künstliches  Vitamin D ersetzt werden</a:t>
            </a:r>
          </a:p>
          <a:p>
            <a:pPr/>
            <a:r>
              <a:t>sollte explizit bei Inhaltsstoffen enthalten sein </a:t>
            </a:r>
            <a:br/>
          </a:p>
        </p:txBody>
      </p:sp>
      <p:sp>
        <p:nvSpPr>
          <p:cNvPr id="190" name="Pfeil: nach rechts 14"/>
          <p:cNvSpPr/>
          <p:nvPr/>
        </p:nvSpPr>
        <p:spPr>
          <a:xfrm>
            <a:off x="1815083" y="1873264"/>
            <a:ext cx="516637" cy="327627"/>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
        <p:nvSpPr>
          <p:cNvPr id="191" name="Pfeil: nach rechts 17"/>
          <p:cNvSpPr/>
          <p:nvPr/>
        </p:nvSpPr>
        <p:spPr>
          <a:xfrm>
            <a:off x="1926907" y="3701070"/>
            <a:ext cx="416053" cy="235552"/>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
        <p:nvSpPr>
          <p:cNvPr id="192" name="Pfeil: nach rechts 22"/>
          <p:cNvSpPr/>
          <p:nvPr/>
        </p:nvSpPr>
        <p:spPr>
          <a:xfrm>
            <a:off x="1915667" y="4666591"/>
            <a:ext cx="416053" cy="235552"/>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
        <p:nvSpPr>
          <p:cNvPr id="193" name="Pfeil: nach rechts 24"/>
          <p:cNvSpPr/>
          <p:nvPr/>
        </p:nvSpPr>
        <p:spPr>
          <a:xfrm>
            <a:off x="1926907" y="3966669"/>
            <a:ext cx="416053" cy="235552"/>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
        <p:nvSpPr>
          <p:cNvPr id="194" name="Pfeil: nach rechts 24"/>
          <p:cNvSpPr/>
          <p:nvPr/>
        </p:nvSpPr>
        <p:spPr>
          <a:xfrm>
            <a:off x="1926907" y="4232268"/>
            <a:ext cx="416053" cy="235552"/>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itel 1"/>
          <p:cNvSpPr txBox="1"/>
          <p:nvPr>
            <p:ph type="ctrTitle"/>
          </p:nvPr>
        </p:nvSpPr>
        <p:spPr>
          <a:prstGeom prst="rect">
            <a:avLst/>
          </a:prstGeom>
        </p:spPr>
        <p:txBody>
          <a:bodyPr/>
          <a:lstStyle/>
          <a:p>
            <a:pPr/>
          </a:p>
        </p:txBody>
      </p:sp>
      <p:sp>
        <p:nvSpPr>
          <p:cNvPr id="197" name="Untertitel 2"/>
          <p:cNvSpPr txBox="1"/>
          <p:nvPr>
            <p:ph type="subTitle" sz="quarter" idx="1"/>
          </p:nvPr>
        </p:nvSpPr>
        <p:spPr>
          <a:xfrm>
            <a:off x="1524000" y="3602037"/>
            <a:ext cx="9144000" cy="1655762"/>
          </a:xfrm>
          <a:prstGeom prst="rect">
            <a:avLst/>
          </a:prstGeom>
        </p:spPr>
        <p:txBody>
          <a:bodyPr/>
          <a:lstStyle/>
          <a:p>
            <a:pPr/>
          </a:p>
        </p:txBody>
      </p:sp>
      <p:pic>
        <p:nvPicPr>
          <p:cNvPr id="198" name="Grafik 4" descr="Grafik 4"/>
          <p:cNvPicPr>
            <a:picLocks noChangeAspect="1"/>
          </p:cNvPicPr>
          <p:nvPr/>
        </p:nvPicPr>
        <p:blipFill>
          <a:blip r:embed="rId2">
            <a:extLst/>
          </a:blip>
          <a:stretch>
            <a:fillRect/>
          </a:stretch>
        </p:blipFill>
        <p:spPr>
          <a:xfrm>
            <a:off x="29717" y="-2"/>
            <a:ext cx="12192001" cy="6858001"/>
          </a:xfrm>
          <a:prstGeom prst="rect">
            <a:avLst/>
          </a:prstGeom>
          <a:ln w="12700">
            <a:miter lim="400000"/>
          </a:ln>
        </p:spPr>
      </p:pic>
      <p:sp>
        <p:nvSpPr>
          <p:cNvPr id="199" name="Textfeld 5"/>
          <p:cNvSpPr txBox="1"/>
          <p:nvPr/>
        </p:nvSpPr>
        <p:spPr>
          <a:xfrm>
            <a:off x="2503169" y="1860125"/>
            <a:ext cx="7185661" cy="29619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b="1"/>
              <a:t>4) Algen (Seealgen / Meeresalgen</a:t>
            </a:r>
            <a:r>
              <a:t> </a:t>
            </a:r>
            <a:br/>
            <a:r>
              <a:t>Bedarf an Jod</a:t>
            </a:r>
            <a:br/>
            <a:br/>
            <a:r>
              <a:rPr b="1"/>
              <a:t>5) Knochen(-mehl), Eierschalen</a:t>
            </a:r>
            <a:br/>
            <a:r>
              <a:t>Für Kalzium</a:t>
            </a:r>
            <a:br/>
            <a:r>
              <a:t>Wichtig für Knochen &amp; Wachstum</a:t>
            </a:r>
            <a:br/>
            <a:r>
              <a:t>Siehe Verhältnis Kalzium / Phosphor</a:t>
            </a:r>
            <a:br/>
            <a:br/>
            <a:r>
              <a:rPr b="1"/>
              <a:t>6) Spurenelemente (Mangan, Selen, Eisen, Kupfer, Zink)</a:t>
            </a:r>
            <a:br/>
            <a:r>
              <a:t>Müssen oft durch Zusatzstoffe ergänzt werden, sollte aber vorhanden sein</a:t>
            </a:r>
          </a:p>
        </p:txBody>
      </p:sp>
      <p:sp>
        <p:nvSpPr>
          <p:cNvPr id="200" name="Textfeld 7"/>
          <p:cNvSpPr txBox="1"/>
          <p:nvPr/>
        </p:nvSpPr>
        <p:spPr>
          <a:xfrm>
            <a:off x="2228850" y="981975"/>
            <a:ext cx="10124694"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800"/>
            </a:lvl1pPr>
          </a:lstStyle>
          <a:p>
            <a:pPr/>
            <a:r>
              <a:t>Folgende Zutaten sollten in einem guten Futter enthalten sein:</a:t>
            </a:r>
          </a:p>
        </p:txBody>
      </p:sp>
      <p:sp>
        <p:nvSpPr>
          <p:cNvPr id="201" name="Pfeil: nach rechts 8"/>
          <p:cNvSpPr/>
          <p:nvPr/>
        </p:nvSpPr>
        <p:spPr>
          <a:xfrm>
            <a:off x="1975104" y="2187518"/>
            <a:ext cx="416053" cy="235553"/>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
        <p:nvSpPr>
          <p:cNvPr id="202" name="Pfeil: nach rechts 9"/>
          <p:cNvSpPr/>
          <p:nvPr/>
        </p:nvSpPr>
        <p:spPr>
          <a:xfrm>
            <a:off x="2041398" y="3021844"/>
            <a:ext cx="416053" cy="235552"/>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
        <p:nvSpPr>
          <p:cNvPr id="203" name="Pfeil: nach rechts 10"/>
          <p:cNvSpPr/>
          <p:nvPr/>
        </p:nvSpPr>
        <p:spPr>
          <a:xfrm>
            <a:off x="2041398" y="3311223"/>
            <a:ext cx="416053" cy="235552"/>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
        <p:nvSpPr>
          <p:cNvPr id="204" name="Pfeil: nach rechts 11"/>
          <p:cNvSpPr/>
          <p:nvPr/>
        </p:nvSpPr>
        <p:spPr>
          <a:xfrm>
            <a:off x="2043683" y="3628440"/>
            <a:ext cx="416053" cy="235552"/>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sp>
        <p:nvSpPr>
          <p:cNvPr id="205" name="Pfeil: nach rechts 12"/>
          <p:cNvSpPr/>
          <p:nvPr/>
        </p:nvSpPr>
        <p:spPr>
          <a:xfrm>
            <a:off x="2041398" y="4386729"/>
            <a:ext cx="416053" cy="235552"/>
          </a:xfrm>
          <a:prstGeom prst="rightArrow">
            <a:avLst>
              <a:gd name="adj1" fmla="val 50000"/>
              <a:gd name="adj2" fmla="val 50000"/>
            </a:avLst>
          </a:prstGeom>
          <a:ln w="6350">
            <a:solidFill>
              <a:srgbClr val="404040"/>
            </a:solidFill>
            <a:miter/>
          </a:ln>
        </p:spPr>
        <p:txBody>
          <a:bodyPr lIns="45719" rIns="45719" anchor="ctr"/>
          <a:lstStyle/>
          <a:p>
            <a:pPr algn="ctr">
              <a:defRPr>
                <a:solidFill>
                  <a:srgbClr val="00B050"/>
                </a:solidFill>
              </a:defRPr>
            </a:pPr>
          </a:p>
        </p:txBody>
      </p:sp>
      <p:pic>
        <p:nvPicPr>
          <p:cNvPr id="206" name="Grafik 15" descr="Grafik 15"/>
          <p:cNvPicPr>
            <a:picLocks noChangeAspect="1"/>
          </p:cNvPicPr>
          <p:nvPr/>
        </p:nvPicPr>
        <p:blipFill>
          <a:blip r:embed="rId3">
            <a:extLst/>
          </a:blip>
          <a:stretch>
            <a:fillRect/>
          </a:stretch>
        </p:blipFill>
        <p:spPr>
          <a:xfrm>
            <a:off x="8321354" y="1626496"/>
            <a:ext cx="2864045" cy="286404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Titel 1"/>
          <p:cNvSpPr txBox="1"/>
          <p:nvPr>
            <p:ph type="ctrTitle"/>
          </p:nvPr>
        </p:nvSpPr>
        <p:spPr>
          <a:prstGeom prst="rect">
            <a:avLst/>
          </a:prstGeom>
        </p:spPr>
        <p:txBody>
          <a:bodyPr/>
          <a:lstStyle/>
          <a:p>
            <a:pPr/>
          </a:p>
        </p:txBody>
      </p:sp>
      <p:sp>
        <p:nvSpPr>
          <p:cNvPr id="209" name="Untertitel 2"/>
          <p:cNvSpPr txBox="1"/>
          <p:nvPr>
            <p:ph type="subTitle" sz="quarter" idx="1"/>
          </p:nvPr>
        </p:nvSpPr>
        <p:spPr>
          <a:xfrm>
            <a:off x="1524000" y="3602037"/>
            <a:ext cx="9144000" cy="1655762"/>
          </a:xfrm>
          <a:prstGeom prst="rect">
            <a:avLst/>
          </a:prstGeom>
        </p:spPr>
        <p:txBody>
          <a:bodyPr/>
          <a:lstStyle/>
          <a:p>
            <a:pPr/>
          </a:p>
        </p:txBody>
      </p:sp>
      <p:pic>
        <p:nvPicPr>
          <p:cNvPr id="210"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11" name="Textfeld 3"/>
          <p:cNvSpPr txBox="1"/>
          <p:nvPr/>
        </p:nvSpPr>
        <p:spPr>
          <a:xfrm>
            <a:off x="2468879" y="1122362"/>
            <a:ext cx="5779010" cy="2603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Marketing &amp; Mythen enthüllt:</a:t>
            </a:r>
            <a:br/>
          </a:p>
          <a:p>
            <a:pPr>
              <a:defRPr b="1" sz="2800"/>
            </a:pPr>
          </a:p>
          <a:p>
            <a:pPr>
              <a:defRPr b="1" sz="2800"/>
            </a:pPr>
          </a:p>
          <a:p>
            <a:pPr>
              <a:defRPr b="1" sz="2000"/>
            </a:pPr>
            <a:br>
              <a:rPr sz="2800"/>
            </a:br>
            <a:r>
              <a:rPr sz="2800"/>
              <a:t>1) Hundefutter im Test</a:t>
            </a:r>
          </a:p>
        </p:txBody>
      </p:sp>
      <p:pic>
        <p:nvPicPr>
          <p:cNvPr id="212" name="Grafik 6" descr="Grafik 6"/>
          <p:cNvPicPr>
            <a:picLocks noChangeAspect="1"/>
          </p:cNvPicPr>
          <p:nvPr/>
        </p:nvPicPr>
        <p:blipFill>
          <a:blip r:embed="rId3">
            <a:extLst/>
          </a:blip>
          <a:stretch>
            <a:fillRect/>
          </a:stretch>
        </p:blipFill>
        <p:spPr>
          <a:xfrm>
            <a:off x="6683903" y="1600200"/>
            <a:ext cx="2567566" cy="385134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Titel 1"/>
          <p:cNvSpPr txBox="1"/>
          <p:nvPr>
            <p:ph type="ctrTitle"/>
          </p:nvPr>
        </p:nvSpPr>
        <p:spPr>
          <a:prstGeom prst="rect">
            <a:avLst/>
          </a:prstGeom>
        </p:spPr>
        <p:txBody>
          <a:bodyPr/>
          <a:lstStyle/>
          <a:p>
            <a:pPr/>
          </a:p>
        </p:txBody>
      </p:sp>
      <p:sp>
        <p:nvSpPr>
          <p:cNvPr id="215" name="Untertitel 2"/>
          <p:cNvSpPr txBox="1"/>
          <p:nvPr>
            <p:ph type="subTitle" sz="quarter" idx="1"/>
          </p:nvPr>
        </p:nvSpPr>
        <p:spPr>
          <a:xfrm>
            <a:off x="1524000" y="3602037"/>
            <a:ext cx="9144000" cy="1655762"/>
          </a:xfrm>
          <a:prstGeom prst="rect">
            <a:avLst/>
          </a:prstGeom>
        </p:spPr>
        <p:txBody>
          <a:bodyPr/>
          <a:lstStyle/>
          <a:p>
            <a:pPr/>
          </a:p>
        </p:txBody>
      </p:sp>
      <p:pic>
        <p:nvPicPr>
          <p:cNvPr id="216"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217" name="Grafik 7" descr="Grafik 7"/>
          <p:cNvPicPr>
            <a:picLocks noChangeAspect="1"/>
          </p:cNvPicPr>
          <p:nvPr/>
        </p:nvPicPr>
        <p:blipFill>
          <a:blip r:embed="rId3">
            <a:extLst/>
          </a:blip>
          <a:stretch>
            <a:fillRect/>
          </a:stretch>
        </p:blipFill>
        <p:spPr>
          <a:xfrm>
            <a:off x="8550912" y="3221978"/>
            <a:ext cx="3202520" cy="3202519"/>
          </a:xfrm>
          <a:prstGeom prst="rect">
            <a:avLst/>
          </a:prstGeom>
          <a:ln w="12700">
            <a:miter lim="400000"/>
          </a:ln>
        </p:spPr>
      </p:pic>
      <p:sp>
        <p:nvSpPr>
          <p:cNvPr id="218" name="Textfeld 5"/>
          <p:cNvSpPr txBox="1"/>
          <p:nvPr/>
        </p:nvSpPr>
        <p:spPr>
          <a:xfrm>
            <a:off x="2069711" y="1052300"/>
            <a:ext cx="8959281" cy="32025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pPr>
            <a:r>
              <a:t>2) </a:t>
            </a:r>
            <a:r>
              <a:rPr b="1"/>
              <a:t>Getreide verursacht Allergien Wahrheit oder Irrtum???</a:t>
            </a:r>
            <a:br>
              <a:rPr b="1"/>
            </a:br>
            <a:br>
              <a:rPr b="1"/>
            </a:br>
            <a:r>
              <a:rPr sz="1900">
                <a:latin typeface="+mj-lt"/>
                <a:ea typeface="+mj-ea"/>
                <a:cs typeface="+mj-cs"/>
                <a:sym typeface="Helvetica"/>
              </a:rPr>
              <a:t>》</a:t>
            </a:r>
            <a:r>
              <a:rPr sz="1900"/>
              <a:t>Hunde sind definitiv in der Lage Getreide/Kohlenhydrate zu verdauen.</a:t>
            </a:r>
            <a:br>
              <a:rPr sz="1900"/>
            </a:br>
            <a:r>
              <a:rPr sz="1900">
                <a:latin typeface="+mj-lt"/>
                <a:ea typeface="+mj-ea"/>
                <a:cs typeface="+mj-cs"/>
                <a:sym typeface="Helvetica"/>
              </a:rPr>
              <a:t>》S</a:t>
            </a:r>
            <a:r>
              <a:rPr sz="1900"/>
              <a:t>chneller Energielieferant.</a:t>
            </a:r>
            <a:br>
              <a:rPr sz="1900"/>
            </a:br>
            <a:r>
              <a:rPr sz="1900">
                <a:latin typeface="+mj-lt"/>
                <a:ea typeface="+mj-ea"/>
                <a:cs typeface="+mj-cs"/>
                <a:sym typeface="Helvetica"/>
              </a:rPr>
              <a:t>》</a:t>
            </a:r>
            <a:r>
              <a:rPr sz="1900"/>
              <a:t>Getreide nicht gleich Getreide. </a:t>
            </a:r>
            <a:br>
              <a:rPr sz="1900"/>
            </a:br>
            <a:r>
              <a:rPr sz="1900">
                <a:latin typeface="+mj-lt"/>
                <a:ea typeface="+mj-ea"/>
                <a:cs typeface="+mj-cs"/>
                <a:sym typeface="Helvetica"/>
              </a:rPr>
              <a:t>》</a:t>
            </a:r>
            <a:r>
              <a:rPr sz="1900"/>
              <a:t>Mais z.B. dient oft als günstiger Füllstoff.</a:t>
            </a:r>
            <a:br>
              <a:rPr sz="1900"/>
            </a:br>
            <a:r>
              <a:rPr sz="1900">
                <a:latin typeface="+mj-lt"/>
                <a:ea typeface="+mj-ea"/>
                <a:cs typeface="+mj-cs"/>
                <a:sym typeface="Helvetica"/>
              </a:rPr>
              <a:t>》H</a:t>
            </a:r>
            <a:r>
              <a:rPr sz="1900"/>
              <a:t>emmt sogar die Bildung von Serotonin (Glückshormon).</a:t>
            </a:r>
            <a:br>
              <a:rPr sz="1900"/>
            </a:br>
            <a:r>
              <a:rPr sz="1900">
                <a:latin typeface="+mj-lt"/>
                <a:ea typeface="+mj-ea"/>
                <a:cs typeface="+mj-cs"/>
                <a:sym typeface="Helvetica"/>
              </a:rPr>
              <a:t>》</a:t>
            </a:r>
            <a:r>
              <a:rPr sz="1900"/>
              <a:t>Insbesondere bei gestressten Hunden oder Hunden mit Aggressionsproblem nicht gut.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itel 1"/>
          <p:cNvSpPr txBox="1"/>
          <p:nvPr>
            <p:ph type="ctrTitle"/>
          </p:nvPr>
        </p:nvSpPr>
        <p:spPr>
          <a:prstGeom prst="rect">
            <a:avLst/>
          </a:prstGeom>
        </p:spPr>
        <p:txBody>
          <a:bodyPr/>
          <a:lstStyle/>
          <a:p>
            <a:pPr/>
          </a:p>
        </p:txBody>
      </p:sp>
      <p:sp>
        <p:nvSpPr>
          <p:cNvPr id="221" name="Untertitel 2"/>
          <p:cNvSpPr txBox="1"/>
          <p:nvPr>
            <p:ph type="subTitle" sz="quarter" idx="1"/>
          </p:nvPr>
        </p:nvSpPr>
        <p:spPr>
          <a:xfrm>
            <a:off x="1524000" y="3602037"/>
            <a:ext cx="9144000" cy="1655762"/>
          </a:xfrm>
          <a:prstGeom prst="rect">
            <a:avLst/>
          </a:prstGeom>
        </p:spPr>
        <p:txBody>
          <a:bodyPr/>
          <a:lstStyle/>
          <a:p>
            <a:pPr/>
          </a:p>
        </p:txBody>
      </p:sp>
      <p:pic>
        <p:nvPicPr>
          <p:cNvPr id="222"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23" name="Textfeld 5"/>
          <p:cNvSpPr txBox="1"/>
          <p:nvPr/>
        </p:nvSpPr>
        <p:spPr>
          <a:xfrm>
            <a:off x="2416884" y="1053966"/>
            <a:ext cx="8188540" cy="32787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300"/>
            </a:pPr>
            <a:r>
              <a:t>Fazit: </a:t>
            </a:r>
          </a:p>
          <a:p>
            <a:pPr>
              <a:defRPr b="1" sz="2800"/>
            </a:pPr>
          </a:p>
          <a:p>
            <a:pPr>
              <a:defRPr sz="1900"/>
            </a:pPr>
            <a:r>
              <a:rPr>
                <a:latin typeface="+mj-lt"/>
                <a:ea typeface="+mj-ea"/>
                <a:cs typeface="+mj-cs"/>
                <a:sym typeface="Helvetica"/>
              </a:rPr>
              <a:t>》</a:t>
            </a:r>
            <a:r>
              <a:t>Getreide ist für Hunde generell nicht ungesund. </a:t>
            </a:r>
          </a:p>
          <a:p>
            <a:pPr>
              <a:defRPr sz="1900"/>
            </a:pPr>
            <a:r>
              <a:rPr>
                <a:latin typeface="+mj-lt"/>
                <a:ea typeface="+mj-ea"/>
                <a:cs typeface="+mj-cs"/>
                <a:sym typeface="Helvetica"/>
              </a:rPr>
              <a:t>》</a:t>
            </a:r>
            <a:r>
              <a:t>Individualität Hund</a:t>
            </a:r>
          </a:p>
          <a:p>
            <a:pPr>
              <a:defRPr sz="1900"/>
            </a:pPr>
            <a:r>
              <a:rPr>
                <a:latin typeface="+mj-lt"/>
                <a:ea typeface="+mj-ea"/>
                <a:cs typeface="+mj-cs"/>
                <a:sym typeface="Helvetica"/>
              </a:rPr>
              <a:t>》</a:t>
            </a:r>
            <a:r>
              <a:t>Nicht jedes Getreide ist schlecht</a:t>
            </a:r>
          </a:p>
          <a:p>
            <a:pPr>
              <a:defRPr sz="1900"/>
            </a:pPr>
            <a:r>
              <a:rPr>
                <a:latin typeface="+mj-lt"/>
                <a:ea typeface="+mj-ea"/>
                <a:cs typeface="+mj-cs"/>
                <a:sym typeface="Helvetica"/>
              </a:rPr>
              <a:t>》</a:t>
            </a:r>
            <a:r>
              <a:t>Hunde können davon sogar profitieren + Förderung  Wohlbefinden </a:t>
            </a:r>
          </a:p>
          <a:p>
            <a:pPr>
              <a:defRPr sz="1900"/>
            </a:pPr>
            <a:r>
              <a:rPr>
                <a:latin typeface="+mj-lt"/>
                <a:ea typeface="+mj-ea"/>
                <a:cs typeface="+mj-cs"/>
                <a:sym typeface="Helvetica"/>
              </a:rPr>
              <a:t>》O</a:t>
            </a:r>
            <a:r>
              <a:t>ft Unverträglichkeit Gluten </a:t>
            </a:r>
          </a:p>
          <a:p>
            <a:pPr>
              <a:defRPr sz="1900"/>
            </a:pPr>
            <a:r>
              <a:rPr>
                <a:latin typeface="+mj-lt"/>
                <a:ea typeface="+mj-ea"/>
                <a:cs typeface="+mj-cs"/>
                <a:sym typeface="Helvetica"/>
              </a:rPr>
              <a:t>》H</a:t>
            </a:r>
            <a:r>
              <a:t>äufigster Auslöser von Allergien sind: Milch-, Rinder und Hühnerproteine</a:t>
            </a:r>
          </a:p>
        </p:txBody>
      </p:sp>
      <p:pic>
        <p:nvPicPr>
          <p:cNvPr id="224" name="Grafik 9" descr="Grafik 9"/>
          <p:cNvPicPr>
            <a:picLocks noChangeAspect="1"/>
          </p:cNvPicPr>
          <p:nvPr/>
        </p:nvPicPr>
        <p:blipFill>
          <a:blip r:embed="rId3">
            <a:extLst/>
          </a:blip>
          <a:stretch>
            <a:fillRect/>
          </a:stretch>
        </p:blipFill>
        <p:spPr>
          <a:xfrm>
            <a:off x="9392876" y="4215384"/>
            <a:ext cx="2300015" cy="230001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itel 1"/>
          <p:cNvSpPr txBox="1"/>
          <p:nvPr>
            <p:ph type="ctrTitle"/>
          </p:nvPr>
        </p:nvSpPr>
        <p:spPr>
          <a:prstGeom prst="rect">
            <a:avLst/>
          </a:prstGeom>
        </p:spPr>
        <p:txBody>
          <a:bodyPr/>
          <a:lstStyle/>
          <a:p>
            <a:pPr/>
          </a:p>
        </p:txBody>
      </p:sp>
      <p:sp>
        <p:nvSpPr>
          <p:cNvPr id="227" name="Untertitel 2"/>
          <p:cNvSpPr txBox="1"/>
          <p:nvPr>
            <p:ph type="subTitle" sz="quarter" idx="1"/>
          </p:nvPr>
        </p:nvSpPr>
        <p:spPr>
          <a:xfrm>
            <a:off x="1524000" y="3602037"/>
            <a:ext cx="9144000" cy="1655762"/>
          </a:xfrm>
          <a:prstGeom prst="rect">
            <a:avLst/>
          </a:prstGeom>
        </p:spPr>
        <p:txBody>
          <a:bodyPr/>
          <a:lstStyle/>
          <a:p>
            <a:pPr/>
          </a:p>
        </p:txBody>
      </p:sp>
      <p:pic>
        <p:nvPicPr>
          <p:cNvPr id="228" name="Grafik 4" descr="Grafik 4"/>
          <p:cNvPicPr>
            <a:picLocks noChangeAspect="1"/>
          </p:cNvPicPr>
          <p:nvPr/>
        </p:nvPicPr>
        <p:blipFill>
          <a:blip r:embed="rId2">
            <a:extLst/>
          </a:blip>
          <a:stretch>
            <a:fillRect/>
          </a:stretch>
        </p:blipFill>
        <p:spPr>
          <a:xfrm>
            <a:off x="0" y="25400"/>
            <a:ext cx="12192000" cy="6858000"/>
          </a:xfrm>
          <a:prstGeom prst="rect">
            <a:avLst/>
          </a:prstGeom>
          <a:ln w="12700">
            <a:miter lim="400000"/>
          </a:ln>
        </p:spPr>
      </p:pic>
      <p:sp>
        <p:nvSpPr>
          <p:cNvPr id="229" name="Textfeld 5"/>
          <p:cNvSpPr txBox="1"/>
          <p:nvPr/>
        </p:nvSpPr>
        <p:spPr>
          <a:xfrm>
            <a:off x="2150677" y="669891"/>
            <a:ext cx="8563749" cy="35982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000"/>
            </a:pPr>
            <a:r>
              <a:t>3) Alles was drauf steht, ist sicherlich auch im Hundefutter enthalten und ausschließlich positiv für meinen Hund ... Oder vielleicht doch nicht?</a:t>
            </a:r>
            <a:br/>
            <a:br/>
            <a:r>
              <a:rPr b="0" sz="1600">
                <a:latin typeface="+mj-lt"/>
                <a:ea typeface="+mj-ea"/>
                <a:cs typeface="+mj-cs"/>
                <a:sym typeface="Helvetica"/>
              </a:rPr>
              <a:t>》 V</a:t>
            </a:r>
            <a:r>
              <a:rPr b="0" sz="1600"/>
              <a:t>orne Verpackung/Dose Werbung:"mit viel Rind" (mind. 4%)</a:t>
            </a:r>
            <a:endParaRPr b="0" sz="1600"/>
          </a:p>
          <a:p>
            <a:pPr>
              <a:defRPr sz="1600"/>
            </a:pPr>
            <a:br/>
            <a:r>
              <a:rPr>
                <a:latin typeface="+mj-lt"/>
                <a:ea typeface="+mj-ea"/>
                <a:cs typeface="+mj-cs"/>
                <a:sym typeface="Helvetica"/>
              </a:rPr>
              <a:t>》 Ti</a:t>
            </a:r>
            <a:r>
              <a:t>erische Nebenerzeugnisse:(Federn, Schnäbel, Hühnerfüße)</a:t>
            </a:r>
          </a:p>
          <a:p>
            <a:pPr>
              <a:defRPr sz="1600"/>
            </a:pPr>
            <a:br/>
            <a:r>
              <a:rPr>
                <a:latin typeface="+mj-lt"/>
                <a:ea typeface="+mj-ea"/>
                <a:cs typeface="+mj-cs"/>
                <a:sym typeface="Helvetica"/>
              </a:rPr>
              <a:t>》 P</a:t>
            </a:r>
            <a:r>
              <a:t>flanzliche Nebenerzeugnisse:(Erdnussschalen, Rübentrockenschnitzel)</a:t>
            </a:r>
          </a:p>
          <a:p>
            <a:pPr>
              <a:defRPr sz="1600"/>
            </a:pPr>
          </a:p>
          <a:p>
            <a:pPr>
              <a:defRPr sz="1600"/>
            </a:pPr>
            <a:r>
              <a:rPr>
                <a:latin typeface="+mj-lt"/>
                <a:ea typeface="+mj-ea"/>
                <a:cs typeface="+mj-cs"/>
                <a:sym typeface="Helvetica"/>
              </a:rPr>
              <a:t>》 K</a:t>
            </a:r>
            <a:r>
              <a:t>ein Zucker (Rübenschnitzel)</a:t>
            </a:r>
          </a:p>
          <a:p>
            <a:pPr>
              <a:defRPr sz="1600"/>
            </a:pPr>
            <a:r>
              <a:t> </a:t>
            </a:r>
          </a:p>
          <a:p>
            <a:pPr>
              <a:defRPr sz="1600"/>
            </a:pPr>
            <a:r>
              <a:rPr>
                <a:latin typeface="+mj-lt"/>
                <a:ea typeface="+mj-ea"/>
                <a:cs typeface="+mj-cs"/>
                <a:sym typeface="Helvetica"/>
              </a:rPr>
              <a:t>》 S</a:t>
            </a:r>
            <a:r>
              <a:t>chonende Garung:(minimum 1 Stunde, 90 Grad Kern)1,5-2 Jahre Haltbarkeit ist es Schwachsinn</a:t>
            </a:r>
          </a:p>
        </p:txBody>
      </p:sp>
      <p:pic>
        <p:nvPicPr>
          <p:cNvPr id="230" name="Grafik 8" descr="Grafik 8"/>
          <p:cNvPicPr>
            <a:picLocks noChangeAspect="1"/>
          </p:cNvPicPr>
          <p:nvPr/>
        </p:nvPicPr>
        <p:blipFill>
          <a:blip r:embed="rId3">
            <a:extLst/>
          </a:blip>
          <a:stretch>
            <a:fillRect/>
          </a:stretch>
        </p:blipFill>
        <p:spPr>
          <a:xfrm>
            <a:off x="8632272" y="3833767"/>
            <a:ext cx="3048699" cy="3024233"/>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Titel 1"/>
          <p:cNvSpPr txBox="1"/>
          <p:nvPr>
            <p:ph type="ctrTitle"/>
          </p:nvPr>
        </p:nvSpPr>
        <p:spPr>
          <a:prstGeom prst="rect">
            <a:avLst/>
          </a:prstGeom>
        </p:spPr>
        <p:txBody>
          <a:bodyPr/>
          <a:lstStyle/>
          <a:p>
            <a:pPr/>
          </a:p>
        </p:txBody>
      </p:sp>
      <p:sp>
        <p:nvSpPr>
          <p:cNvPr id="100" name="Untertitel 2"/>
          <p:cNvSpPr txBox="1"/>
          <p:nvPr>
            <p:ph type="subTitle" sz="quarter" idx="1"/>
          </p:nvPr>
        </p:nvSpPr>
        <p:spPr>
          <a:xfrm>
            <a:off x="1524000" y="3602037"/>
            <a:ext cx="9144000" cy="1655762"/>
          </a:xfrm>
          <a:prstGeom prst="rect">
            <a:avLst/>
          </a:prstGeom>
        </p:spPr>
        <p:txBody>
          <a:bodyPr/>
          <a:lstStyle/>
          <a:p>
            <a:pPr/>
          </a:p>
        </p:txBody>
      </p:sp>
      <p:pic>
        <p:nvPicPr>
          <p:cNvPr id="101"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02" name="Textfeld 5"/>
          <p:cNvSpPr txBox="1"/>
          <p:nvPr/>
        </p:nvSpPr>
        <p:spPr>
          <a:xfrm>
            <a:off x="1825752" y="1122362"/>
            <a:ext cx="9052560" cy="418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800">
                <a:solidFill>
                  <a:srgbClr val="374151"/>
                </a:solidFill>
                <a:latin typeface="Söhne"/>
                <a:ea typeface="Söhne"/>
                <a:cs typeface="Söhne"/>
                <a:sym typeface="Söhne"/>
              </a:defRPr>
            </a:pPr>
            <a:r>
              <a:rPr>
                <a:solidFill>
                  <a:srgbClr val="000000"/>
                </a:solidFill>
              </a:rPr>
              <a:t>Herzlich willkommen zum Webinar </a:t>
            </a:r>
            <a:br>
              <a:rPr>
                <a:solidFill>
                  <a:srgbClr val="000000"/>
                </a:solidFill>
              </a:rPr>
            </a:br>
            <a:r>
              <a:rPr>
                <a:solidFill>
                  <a:srgbClr val="000000"/>
                </a:solidFill>
              </a:rPr>
              <a:t>„Woran erkenne ich gutes trocken und Nass Futter"!</a:t>
            </a:r>
            <a:br>
              <a:rPr>
                <a:solidFill>
                  <a:srgbClr val="000000"/>
                </a:solidFill>
              </a:rPr>
            </a:br>
            <a:endParaRPr>
              <a:solidFill>
                <a:srgbClr val="000000"/>
              </a:solidFill>
            </a:endParaRPr>
          </a:p>
          <a:p>
            <a:pPr algn="ctr">
              <a:defRPr>
                <a:solidFill>
                  <a:srgbClr val="374151"/>
                </a:solidFill>
                <a:latin typeface="Söhne"/>
                <a:ea typeface="Söhne"/>
                <a:cs typeface="Söhne"/>
                <a:sym typeface="Söhne"/>
              </a:defRPr>
            </a:pPr>
            <a:r>
              <a:rPr>
                <a:solidFill>
                  <a:srgbClr val="000000"/>
                </a:solidFill>
              </a:rPr>
              <a:t>Schön, dass ihr heute dabei seid. Zusammen werden wir heute in die Welt der Hundeernährung eintauchen. Beginnen möchte ich mit einem inspirierenden Zitat von Ann Wigmore:</a:t>
            </a:r>
            <a:br>
              <a:rPr>
                <a:solidFill>
                  <a:srgbClr val="000000"/>
                </a:solidFill>
              </a:rPr>
            </a:br>
            <a:r>
              <a:rPr>
                <a:solidFill>
                  <a:srgbClr val="000000"/>
                </a:solidFill>
              </a:rPr>
              <a:t> </a:t>
            </a:r>
            <a:br>
              <a:rPr>
                <a:solidFill>
                  <a:srgbClr val="000000"/>
                </a:solidFill>
              </a:rPr>
            </a:br>
            <a:r>
              <a:rPr b="1" i="1">
                <a:solidFill>
                  <a:srgbClr val="000000"/>
                </a:solidFill>
              </a:rPr>
              <a:t>"Die Nahrung, die du zu dir nimmst, kann entweder die sicherste und stärkste Form der Medizin oder die langsamste Form des Giftes sein.„</a:t>
            </a:r>
            <a:br>
              <a:rPr b="1" i="1"/>
            </a:br>
            <a:br>
              <a:rPr b="1" i="1"/>
            </a:br>
            <a:br>
              <a:rPr b="1" i="1"/>
            </a:br>
            <a:endParaRPr b="1" i="1"/>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Titel 1"/>
          <p:cNvSpPr txBox="1"/>
          <p:nvPr>
            <p:ph type="ctrTitle"/>
          </p:nvPr>
        </p:nvSpPr>
        <p:spPr>
          <a:prstGeom prst="rect">
            <a:avLst/>
          </a:prstGeom>
        </p:spPr>
        <p:txBody>
          <a:bodyPr/>
          <a:lstStyle/>
          <a:p>
            <a:pPr/>
          </a:p>
        </p:txBody>
      </p:sp>
      <p:sp>
        <p:nvSpPr>
          <p:cNvPr id="233" name="Untertitel 2"/>
          <p:cNvSpPr txBox="1"/>
          <p:nvPr>
            <p:ph type="subTitle" sz="quarter" idx="1"/>
          </p:nvPr>
        </p:nvSpPr>
        <p:spPr>
          <a:xfrm>
            <a:off x="1524000" y="3602037"/>
            <a:ext cx="9144000" cy="1655762"/>
          </a:xfrm>
          <a:prstGeom prst="rect">
            <a:avLst/>
          </a:prstGeom>
        </p:spPr>
        <p:txBody>
          <a:bodyPr/>
          <a:lstStyle/>
          <a:p>
            <a:pPr/>
          </a:p>
        </p:txBody>
      </p:sp>
      <p:pic>
        <p:nvPicPr>
          <p:cNvPr id="234"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35" name="Textfeld 5"/>
          <p:cNvSpPr txBox="1"/>
          <p:nvPr/>
        </p:nvSpPr>
        <p:spPr>
          <a:xfrm>
            <a:off x="2039663" y="2004977"/>
            <a:ext cx="6067045" cy="22901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br/>
            <a:r>
              <a:rPr b="0" sz="1600">
                <a:latin typeface="+mj-lt"/>
                <a:ea typeface="+mj-ea"/>
                <a:cs typeface="+mj-cs"/>
                <a:sym typeface="Helvetica"/>
              </a:rPr>
              <a:t>》 G</a:t>
            </a:r>
            <a:r>
              <a:rPr b="0" sz="1600"/>
              <a:t>länzendes Fell</a:t>
            </a:r>
            <a:br>
              <a:rPr b="0" sz="1600"/>
            </a:br>
            <a:r>
              <a:rPr b="0" sz="1600">
                <a:latin typeface="+mj-lt"/>
                <a:ea typeface="+mj-ea"/>
                <a:cs typeface="+mj-cs"/>
                <a:sym typeface="Helvetica"/>
              </a:rPr>
              <a:t>》 K</a:t>
            </a:r>
            <a:r>
              <a:rPr b="0" sz="1600"/>
              <a:t>lare Augen</a:t>
            </a:r>
            <a:endParaRPr b="0" sz="1600"/>
          </a:p>
          <a:p>
            <a:pPr>
              <a:defRPr sz="1600"/>
            </a:pPr>
            <a:r>
              <a:rPr>
                <a:latin typeface="+mj-lt"/>
                <a:ea typeface="+mj-ea"/>
                <a:cs typeface="+mj-cs"/>
                <a:sym typeface="Helvetica"/>
              </a:rPr>
              <a:t>》 </a:t>
            </a:r>
            <a:r>
              <a:t>Hund ist gut drauf / Lebensfreude</a:t>
            </a:r>
            <a:br/>
            <a:r>
              <a:rPr>
                <a:latin typeface="+mj-lt"/>
                <a:ea typeface="+mj-ea"/>
                <a:cs typeface="+mj-cs"/>
                <a:sym typeface="Helvetica"/>
              </a:rPr>
              <a:t>》 G</a:t>
            </a:r>
            <a:r>
              <a:t>utes Gewicht</a:t>
            </a:r>
            <a:br/>
            <a:r>
              <a:rPr>
                <a:latin typeface="+mj-lt"/>
                <a:ea typeface="+mj-ea"/>
                <a:cs typeface="+mj-cs"/>
                <a:sym typeface="Helvetica"/>
              </a:rPr>
              <a:t>》 W</a:t>
            </a:r>
            <a:r>
              <a:t>enig Körpergeruch</a:t>
            </a:r>
            <a:br/>
          </a:p>
        </p:txBody>
      </p:sp>
      <p:pic>
        <p:nvPicPr>
          <p:cNvPr id="236" name="Grafik 7" descr="Grafik 7"/>
          <p:cNvPicPr>
            <a:picLocks noChangeAspect="1"/>
          </p:cNvPicPr>
          <p:nvPr/>
        </p:nvPicPr>
        <p:blipFill>
          <a:blip r:embed="rId3">
            <a:extLst/>
          </a:blip>
          <a:stretch>
            <a:fillRect/>
          </a:stretch>
        </p:blipFill>
        <p:spPr>
          <a:xfrm>
            <a:off x="8216568" y="2010395"/>
            <a:ext cx="3418255" cy="2279293"/>
          </a:xfrm>
          <a:prstGeom prst="rect">
            <a:avLst/>
          </a:prstGeom>
          <a:ln w="12700">
            <a:miter lim="400000"/>
          </a:ln>
          <a:effectLst>
            <a:outerShdw sx="100000" sy="100000" kx="0" ky="0" algn="b" rotWithShape="0" blurRad="292100" dist="139700" dir="2700000">
              <a:srgbClr val="333333">
                <a:alpha val="64999"/>
              </a:srgbClr>
            </a:outerShdw>
          </a:effectLst>
        </p:spPr>
      </p:pic>
      <p:sp>
        <p:nvSpPr>
          <p:cNvPr id="237" name="》 Kann sich entspannen 》 Keine Rötungen 》 Kein regelmäßiges Kratzen 》 Keine regelmäßigen Blähungen 》 Macht maximal 3 Haufen am"/>
          <p:cNvSpPr txBox="1"/>
          <p:nvPr/>
        </p:nvSpPr>
        <p:spPr>
          <a:xfrm>
            <a:off x="5225450" y="2361450"/>
            <a:ext cx="2949636" cy="19218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rPr>
                <a:latin typeface="+mj-lt"/>
                <a:ea typeface="+mj-ea"/>
                <a:cs typeface="+mj-cs"/>
                <a:sym typeface="Helvetica"/>
              </a:rPr>
              <a:t>》 K</a:t>
            </a:r>
            <a:r>
              <a:t>ann sich entspannen</a:t>
            </a:r>
            <a:br/>
            <a:r>
              <a:rPr>
                <a:latin typeface="+mj-lt"/>
                <a:ea typeface="+mj-ea"/>
                <a:cs typeface="+mj-cs"/>
                <a:sym typeface="Helvetica"/>
              </a:rPr>
              <a:t>》 K</a:t>
            </a:r>
            <a:r>
              <a:t>eine Rötungen</a:t>
            </a:r>
            <a:br/>
            <a:r>
              <a:rPr>
                <a:latin typeface="+mj-lt"/>
                <a:ea typeface="+mj-ea"/>
                <a:cs typeface="+mj-cs"/>
                <a:sym typeface="Helvetica"/>
              </a:rPr>
              <a:t>》 K</a:t>
            </a:r>
            <a:r>
              <a:t>ein regelmäßiges Kratzen</a:t>
            </a:r>
            <a:br/>
            <a:r>
              <a:rPr>
                <a:latin typeface="+mj-lt"/>
                <a:ea typeface="+mj-ea"/>
                <a:cs typeface="+mj-cs"/>
                <a:sym typeface="Helvetica"/>
              </a:rPr>
              <a:t>》 K</a:t>
            </a:r>
            <a:r>
              <a:t>eine regelmäßigen Blähungen</a:t>
            </a:r>
            <a:br/>
            <a:r>
              <a:rPr>
                <a:latin typeface="+mj-lt"/>
                <a:ea typeface="+mj-ea"/>
                <a:cs typeface="+mj-cs"/>
                <a:sym typeface="Helvetica"/>
              </a:rPr>
              <a:t>》 M</a:t>
            </a:r>
            <a:r>
              <a:rPr b="1"/>
              <a:t>acht maximal 3 Haufen am</a:t>
            </a:r>
            <a:br>
              <a:rPr b="1"/>
            </a:br>
          </a:p>
        </p:txBody>
      </p:sp>
      <p:sp>
        <p:nvSpPr>
          <p:cNvPr id="238" name="Abschluss: Woran erkenne ich, ob mein Hund das Futter gut verträgt:"/>
          <p:cNvSpPr txBox="1"/>
          <p:nvPr/>
        </p:nvSpPr>
        <p:spPr>
          <a:xfrm>
            <a:off x="2189100" y="1042903"/>
            <a:ext cx="8802401" cy="76077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400"/>
            </a:pPr>
            <a:r>
              <a:t>Abschluss: Woran erkenne ich, ob mein Hund das Futter gut verträgt:</a:t>
            </a:r>
            <a:b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D0D0D"/>
        </a:solidFill>
      </p:bgPr>
    </p:bg>
    <p:spTree>
      <p:nvGrpSpPr>
        <p:cNvPr id="1" name=""/>
        <p:cNvGrpSpPr/>
        <p:nvPr/>
      </p:nvGrpSpPr>
      <p:grpSpPr>
        <a:xfrm>
          <a:off x="0" y="0"/>
          <a:ext cx="0" cy="0"/>
          <a:chOff x="0" y="0"/>
          <a:chExt cx="0" cy="0"/>
        </a:xfrm>
      </p:grpSpPr>
      <p:sp>
        <p:nvSpPr>
          <p:cNvPr id="240" name="Titel 1"/>
          <p:cNvSpPr txBox="1"/>
          <p:nvPr>
            <p:ph type="ctrTitle"/>
          </p:nvPr>
        </p:nvSpPr>
        <p:spPr>
          <a:prstGeom prst="rect">
            <a:avLst/>
          </a:prstGeom>
        </p:spPr>
        <p:txBody>
          <a:bodyPr/>
          <a:lstStyle/>
          <a:p>
            <a:pPr/>
          </a:p>
        </p:txBody>
      </p:sp>
      <p:sp>
        <p:nvSpPr>
          <p:cNvPr id="241" name="Untertitel 2"/>
          <p:cNvSpPr txBox="1"/>
          <p:nvPr>
            <p:ph type="subTitle" sz="quarter" idx="1"/>
          </p:nvPr>
        </p:nvSpPr>
        <p:spPr>
          <a:xfrm>
            <a:off x="1524000" y="3602037"/>
            <a:ext cx="9144000" cy="1655762"/>
          </a:xfrm>
          <a:prstGeom prst="rect">
            <a:avLst/>
          </a:prstGeom>
        </p:spPr>
        <p:txBody>
          <a:bodyPr/>
          <a:lstStyle/>
          <a:p>
            <a:pPr/>
          </a:p>
        </p:txBody>
      </p:sp>
      <p:pic>
        <p:nvPicPr>
          <p:cNvPr id="242" name="Grafik 6" descr="Grafik 6"/>
          <p:cNvPicPr>
            <a:picLocks noChangeAspect="1"/>
          </p:cNvPicPr>
          <p:nvPr/>
        </p:nvPicPr>
        <p:blipFill>
          <a:blip r:embed="rId2">
            <a:extLst/>
          </a:blip>
          <a:stretch>
            <a:fillRect/>
          </a:stretch>
        </p:blipFill>
        <p:spPr>
          <a:xfrm>
            <a:off x="-892630" y="-7210"/>
            <a:ext cx="14191648" cy="686521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Titel 1"/>
          <p:cNvSpPr txBox="1"/>
          <p:nvPr>
            <p:ph type="ctrTitle"/>
          </p:nvPr>
        </p:nvSpPr>
        <p:spPr>
          <a:prstGeom prst="rect">
            <a:avLst/>
          </a:prstGeom>
        </p:spPr>
        <p:txBody>
          <a:bodyPr/>
          <a:lstStyle/>
          <a:p>
            <a:pPr/>
          </a:p>
        </p:txBody>
      </p:sp>
      <p:sp>
        <p:nvSpPr>
          <p:cNvPr id="105" name="Untertitel 2"/>
          <p:cNvSpPr txBox="1"/>
          <p:nvPr>
            <p:ph type="subTitle" sz="quarter" idx="1"/>
          </p:nvPr>
        </p:nvSpPr>
        <p:spPr>
          <a:xfrm>
            <a:off x="1524000" y="3602037"/>
            <a:ext cx="9144000" cy="1655762"/>
          </a:xfrm>
          <a:prstGeom prst="rect">
            <a:avLst/>
          </a:prstGeom>
        </p:spPr>
        <p:txBody>
          <a:bodyPr/>
          <a:lstStyle/>
          <a:p>
            <a:pPr/>
          </a:p>
        </p:txBody>
      </p:sp>
      <p:pic>
        <p:nvPicPr>
          <p:cNvPr id="106" name="Grafik 4" descr="Grafik 4"/>
          <p:cNvPicPr>
            <a:picLocks noChangeAspect="1"/>
          </p:cNvPicPr>
          <p:nvPr/>
        </p:nvPicPr>
        <p:blipFill>
          <a:blip r:embed="rId2">
            <a:extLst/>
          </a:blip>
          <a:stretch>
            <a:fillRect/>
          </a:stretch>
        </p:blipFill>
        <p:spPr>
          <a:xfrm>
            <a:off x="0" y="0"/>
            <a:ext cx="12192001" cy="6858001"/>
          </a:xfrm>
          <a:prstGeom prst="rect">
            <a:avLst/>
          </a:prstGeom>
          <a:ln w="12700">
            <a:miter lim="400000"/>
          </a:ln>
        </p:spPr>
      </p:pic>
      <p:sp>
        <p:nvSpPr>
          <p:cNvPr id="107" name="Textfeld 3"/>
          <p:cNvSpPr txBox="1"/>
          <p:nvPr/>
        </p:nvSpPr>
        <p:spPr>
          <a:xfrm>
            <a:off x="2026620" y="543027"/>
            <a:ext cx="10050792" cy="4282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2800">
                <a:latin typeface="Söhne"/>
                <a:ea typeface="Söhne"/>
                <a:cs typeface="Söhne"/>
                <a:sym typeface="Söhne"/>
              </a:defRPr>
            </a:pPr>
            <a:r>
              <a:t>                         Inhaltsverzeichnis</a:t>
            </a:r>
          </a:p>
          <a:p>
            <a:pPr>
              <a:buSzPct val="100000"/>
              <a:buAutoNum type="arabicPeriod" startAt="1"/>
              <a:defRPr b="1" sz="1600">
                <a:solidFill>
                  <a:srgbClr val="374151"/>
                </a:solidFill>
                <a:latin typeface="Söhne"/>
                <a:ea typeface="Söhne"/>
                <a:cs typeface="Söhne"/>
                <a:sym typeface="Söhne"/>
              </a:defRPr>
            </a:pPr>
            <a:r>
              <a:t> Wer legt eigentlich fest, welche Nährstoffe im Fertigfutter vorhanden sein sollten ?</a:t>
            </a:r>
          </a:p>
          <a:p>
            <a:pPr lvl="1" marL="742950" indent="-285750">
              <a:buSzPct val="100000"/>
              <a:buAutoNum type="arabicPeriod" startAt="1"/>
              <a:defRPr sz="1600">
                <a:solidFill>
                  <a:srgbClr val="374151"/>
                </a:solidFill>
                <a:latin typeface="Söhne"/>
                <a:ea typeface="Söhne"/>
                <a:cs typeface="Söhne"/>
                <a:sym typeface="Söhne"/>
              </a:defRPr>
            </a:pPr>
            <a:r>
              <a:t>Alleinfuttermittel</a:t>
            </a:r>
          </a:p>
          <a:p>
            <a:pPr lvl="1" marL="742950" indent="-285750">
              <a:buSzPct val="100000"/>
              <a:buAutoNum type="arabicPeriod" startAt="1"/>
              <a:defRPr sz="1600">
                <a:solidFill>
                  <a:srgbClr val="374151"/>
                </a:solidFill>
                <a:latin typeface="Söhne"/>
                <a:ea typeface="Söhne"/>
                <a:cs typeface="Söhne"/>
                <a:sym typeface="Söhne"/>
              </a:defRPr>
            </a:pPr>
            <a:r>
              <a:t>Ergänzungsfuttermittel</a:t>
            </a:r>
          </a:p>
          <a:p>
            <a:pPr lvl="1" marL="742950" indent="-285750">
              <a:lnSpc>
                <a:spcPct val="120000"/>
              </a:lnSpc>
              <a:buSzPct val="100000"/>
              <a:buAutoNum type="arabicPeriod" startAt="1"/>
              <a:defRPr sz="1600">
                <a:solidFill>
                  <a:srgbClr val="374151"/>
                </a:solidFill>
                <a:latin typeface="Söhne"/>
                <a:ea typeface="Söhne"/>
                <a:cs typeface="Söhne"/>
                <a:sym typeface="Söhne"/>
              </a:defRPr>
            </a:pPr>
            <a:r>
              <a:t>Einzelfuttermittel</a:t>
            </a:r>
          </a:p>
          <a:p>
            <a:pPr>
              <a:buSzPct val="100000"/>
              <a:buAutoNum type="arabicPeriod" startAt="1"/>
              <a:defRPr b="1" sz="1600">
                <a:solidFill>
                  <a:srgbClr val="374151"/>
                </a:solidFill>
                <a:latin typeface="Söhne"/>
                <a:ea typeface="Söhne"/>
                <a:cs typeface="Söhne"/>
                <a:sym typeface="Söhne"/>
              </a:defRPr>
            </a:pPr>
            <a:r>
              <a:t> Was ist eine Deklaration ?</a:t>
            </a:r>
          </a:p>
          <a:p>
            <a:pPr lvl="1" marL="742950" indent="-285750">
              <a:buSzPct val="100000"/>
              <a:buAutoNum type="arabicPeriod" startAt="1"/>
              <a:defRPr sz="1600">
                <a:solidFill>
                  <a:srgbClr val="374151"/>
                </a:solidFill>
                <a:latin typeface="Söhne"/>
                <a:ea typeface="Söhne"/>
                <a:cs typeface="Söhne"/>
                <a:sym typeface="Söhne"/>
              </a:defRPr>
            </a:pPr>
            <a:r>
              <a:t>Geschlossene Deklaration</a:t>
            </a:r>
          </a:p>
          <a:p>
            <a:pPr lvl="1" marL="742950" indent="-285750">
              <a:lnSpc>
                <a:spcPct val="120000"/>
              </a:lnSpc>
              <a:buSzPct val="100000"/>
              <a:buAutoNum type="arabicPeriod" startAt="1"/>
              <a:defRPr sz="1600">
                <a:solidFill>
                  <a:srgbClr val="374151"/>
                </a:solidFill>
                <a:latin typeface="Söhne"/>
                <a:ea typeface="Söhne"/>
                <a:cs typeface="Söhne"/>
                <a:sym typeface="Söhne"/>
              </a:defRPr>
            </a:pPr>
            <a:r>
              <a:t>Offene Deklaration</a:t>
            </a:r>
          </a:p>
          <a:p>
            <a:pPr>
              <a:lnSpc>
                <a:spcPct val="120000"/>
              </a:lnSpc>
              <a:buSzPct val="100000"/>
              <a:buAutoNum type="arabicPeriod" startAt="1"/>
              <a:defRPr b="1" sz="1600">
                <a:solidFill>
                  <a:srgbClr val="374151"/>
                </a:solidFill>
                <a:latin typeface="Söhne"/>
                <a:ea typeface="Söhne"/>
                <a:cs typeface="Söhne"/>
                <a:sym typeface="Söhne"/>
              </a:defRPr>
            </a:pPr>
            <a:r>
              <a:t> Vor &amp; Nachteile Trockenfutter</a:t>
            </a:r>
          </a:p>
          <a:p>
            <a:pPr>
              <a:lnSpc>
                <a:spcPct val="120000"/>
              </a:lnSpc>
              <a:buSzPct val="100000"/>
              <a:buAutoNum type="arabicPeriod" startAt="1"/>
              <a:defRPr b="1" sz="1600">
                <a:solidFill>
                  <a:srgbClr val="374151"/>
                </a:solidFill>
                <a:latin typeface="Söhne"/>
                <a:ea typeface="Söhne"/>
                <a:cs typeface="Söhne"/>
                <a:sym typeface="Söhne"/>
              </a:defRPr>
            </a:pPr>
            <a:r>
              <a:t>Vor &amp; Nachteile Nassfutter</a:t>
            </a:r>
          </a:p>
          <a:p>
            <a:pPr>
              <a:lnSpc>
                <a:spcPct val="120000"/>
              </a:lnSpc>
              <a:buSzPct val="100000"/>
              <a:buAutoNum type="arabicPeriod" startAt="1"/>
              <a:defRPr b="1" sz="1600">
                <a:solidFill>
                  <a:srgbClr val="374151"/>
                </a:solidFill>
                <a:latin typeface="Söhne"/>
                <a:ea typeface="Söhne"/>
                <a:cs typeface="Söhne"/>
                <a:sym typeface="Söhne"/>
              </a:defRPr>
            </a:pPr>
            <a:r>
              <a:t> Zutaten die vorhanden sein sollten</a:t>
            </a:r>
          </a:p>
          <a:p>
            <a:pPr>
              <a:buSzPct val="100000"/>
              <a:buAutoNum type="arabicPeriod" startAt="1"/>
              <a:defRPr b="1" sz="1600">
                <a:solidFill>
                  <a:srgbClr val="374151"/>
                </a:solidFill>
                <a:latin typeface="Söhne"/>
                <a:ea typeface="Söhne"/>
                <a:cs typeface="Söhne"/>
                <a:sym typeface="Söhne"/>
              </a:defRPr>
            </a:pPr>
            <a:r>
              <a:t> Marketing &amp; Mythen</a:t>
            </a:r>
          </a:p>
          <a:p>
            <a:pPr>
              <a:defRPr sz="1300">
                <a:solidFill>
                  <a:srgbClr val="374151"/>
                </a:solidFill>
                <a:latin typeface="Söhne"/>
                <a:ea typeface="Söhne"/>
                <a:cs typeface="Söhne"/>
                <a:sym typeface="Söhne"/>
              </a:defRPr>
            </a:pPr>
          </a:p>
          <a:p>
            <a:pPr>
              <a:defRPr sz="1300">
                <a:solidFill>
                  <a:srgbClr val="374151"/>
                </a:solidFill>
                <a:latin typeface="Söhne"/>
                <a:ea typeface="Söhne"/>
                <a:cs typeface="Söhne"/>
                <a:sym typeface="Söhne"/>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Titel 1"/>
          <p:cNvSpPr txBox="1"/>
          <p:nvPr>
            <p:ph type="ctrTitle"/>
          </p:nvPr>
        </p:nvSpPr>
        <p:spPr>
          <a:prstGeom prst="rect">
            <a:avLst/>
          </a:prstGeom>
        </p:spPr>
        <p:txBody>
          <a:bodyPr/>
          <a:lstStyle/>
          <a:p>
            <a:pPr/>
          </a:p>
        </p:txBody>
      </p:sp>
      <p:sp>
        <p:nvSpPr>
          <p:cNvPr id="110" name="Untertitel 2"/>
          <p:cNvSpPr txBox="1"/>
          <p:nvPr>
            <p:ph type="subTitle" sz="quarter" idx="1"/>
          </p:nvPr>
        </p:nvSpPr>
        <p:spPr>
          <a:xfrm>
            <a:off x="1524000" y="3602037"/>
            <a:ext cx="9144000" cy="1655762"/>
          </a:xfrm>
          <a:prstGeom prst="rect">
            <a:avLst/>
          </a:prstGeom>
        </p:spPr>
        <p:txBody>
          <a:bodyPr/>
          <a:lstStyle/>
          <a:p>
            <a:pPr/>
          </a:p>
        </p:txBody>
      </p:sp>
      <p:pic>
        <p:nvPicPr>
          <p:cNvPr id="111"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12" name="Textfeld 3"/>
          <p:cNvSpPr txBox="1"/>
          <p:nvPr/>
        </p:nvSpPr>
        <p:spPr>
          <a:xfrm>
            <a:off x="2194560" y="649223"/>
            <a:ext cx="8427720" cy="501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800">
                <a:latin typeface="Söhne"/>
                <a:ea typeface="Söhne"/>
                <a:cs typeface="Söhne"/>
                <a:sym typeface="Söhne"/>
              </a:defRPr>
            </a:pPr>
            <a:r>
              <a:t>Wer legt eigentlich fest, welche Nährstoffe im Fertigfutter vorhanden sein sollten?</a:t>
            </a:r>
          </a:p>
          <a:p>
            <a:pPr algn="ctr">
              <a:defRPr b="1" sz="2800">
                <a:latin typeface="Söhne"/>
                <a:ea typeface="Söhne"/>
                <a:cs typeface="Söhne"/>
                <a:sym typeface="Söhne"/>
              </a:defRPr>
            </a:pPr>
          </a:p>
          <a:p>
            <a:pPr algn="ctr">
              <a:defRPr>
                <a:latin typeface="Söhne"/>
                <a:ea typeface="Söhne"/>
                <a:cs typeface="Söhne"/>
                <a:sym typeface="Söhne"/>
              </a:defRPr>
            </a:pPr>
            <a:r>
              <a:t>Um sicherzustellen, dass ein Hundefutter die Anforderungen erfüllt, richten sich ein Großteil der Heimtierfutterhersteller in Europa bei der Zusammensetzung nach der European Pet Food Industry Federation (FEDIAF).</a:t>
            </a:r>
          </a:p>
          <a:p>
            <a:pPr algn="ctr">
              <a:defRPr>
                <a:latin typeface="Söhne"/>
                <a:ea typeface="Söhne"/>
                <a:cs typeface="Söhne"/>
                <a:sym typeface="Söhne"/>
              </a:defRPr>
            </a:pPr>
          </a:p>
          <a:p>
            <a:pPr algn="ctr">
              <a:defRPr>
                <a:latin typeface="Söhne"/>
                <a:ea typeface="Söhne"/>
                <a:cs typeface="Söhne"/>
                <a:sym typeface="Söhne"/>
              </a:defRPr>
            </a:pPr>
          </a:p>
          <a:p>
            <a:pPr>
              <a:defRPr b="1">
                <a:latin typeface="Söhne"/>
                <a:ea typeface="Söhne"/>
                <a:cs typeface="Söhne"/>
                <a:sym typeface="Söhne"/>
              </a:defRPr>
            </a:pPr>
            <a:r>
              <a:t>es werden die Minimal- und Höchstgehalte von Proteinen, Fetten, Spurenelementen, Mineralstoffen und Vitaminen festgelegt</a:t>
            </a:r>
          </a:p>
          <a:p>
            <a:pPr>
              <a:defRPr>
                <a:latin typeface="Söhne"/>
                <a:ea typeface="Söhne"/>
                <a:cs typeface="Söhne"/>
                <a:sym typeface="Söhne"/>
              </a:defRPr>
            </a:pPr>
          </a:p>
          <a:p>
            <a:pPr>
              <a:defRPr b="1">
                <a:latin typeface="Söhne"/>
                <a:ea typeface="Söhne"/>
                <a:cs typeface="Söhne"/>
                <a:sym typeface="Söhne"/>
              </a:defRPr>
            </a:pPr>
            <a:r>
              <a:t>Jährliche Überprüfung und Aktualisierung (Recht und Wissenschaft)</a:t>
            </a:r>
          </a:p>
          <a:p>
            <a:pPr>
              <a:defRPr>
                <a:latin typeface="Söhne"/>
                <a:ea typeface="Söhne"/>
                <a:cs typeface="Söhne"/>
                <a:sym typeface="Söhne"/>
              </a:defRPr>
            </a:pPr>
          </a:p>
          <a:p>
            <a:pPr>
              <a:defRPr b="1">
                <a:latin typeface="Söhne"/>
                <a:ea typeface="Söhne"/>
                <a:cs typeface="Söhne"/>
                <a:sym typeface="Söhne"/>
              </a:defRPr>
            </a:pPr>
            <a:r>
              <a:t> Daher ist es ratsam auf die Kennzeichnung "Alleinfuttermittel“ oder sogar „Alleinfuttermittel nach FEDIAF Richtlinie" zu achten.</a:t>
            </a:r>
          </a:p>
        </p:txBody>
      </p:sp>
      <p:sp>
        <p:nvSpPr>
          <p:cNvPr id="113" name="Pfeil: nach rechts 5"/>
          <p:cNvSpPr/>
          <p:nvPr/>
        </p:nvSpPr>
        <p:spPr>
          <a:xfrm>
            <a:off x="1524000" y="3429000"/>
            <a:ext cx="621792" cy="374424"/>
          </a:xfrm>
          <a:prstGeom prst="rightArrow">
            <a:avLst>
              <a:gd name="adj1" fmla="val 50000"/>
              <a:gd name="adj2" fmla="val 50000"/>
            </a:avLst>
          </a:prstGeom>
          <a:solidFill>
            <a:srgbClr val="FF4215"/>
          </a:solidFill>
          <a:ln w="6350">
            <a:solidFill>
              <a:srgbClr val="404040"/>
            </a:solidFill>
            <a:miter/>
          </a:ln>
        </p:spPr>
        <p:txBody>
          <a:bodyPr lIns="45719" rIns="45719" anchor="ctr"/>
          <a:lstStyle/>
          <a:p>
            <a:pPr algn="ctr"/>
          </a:p>
        </p:txBody>
      </p:sp>
      <p:sp>
        <p:nvSpPr>
          <p:cNvPr id="114" name="Pfeil: nach rechts 8"/>
          <p:cNvSpPr/>
          <p:nvPr/>
        </p:nvSpPr>
        <p:spPr>
          <a:xfrm>
            <a:off x="1524000" y="4122851"/>
            <a:ext cx="621792" cy="374425"/>
          </a:xfrm>
          <a:prstGeom prst="rightArrow">
            <a:avLst>
              <a:gd name="adj1" fmla="val 50000"/>
              <a:gd name="adj2" fmla="val 50000"/>
            </a:avLst>
          </a:prstGeom>
          <a:solidFill>
            <a:srgbClr val="FF4215"/>
          </a:solidFill>
          <a:ln w="6350">
            <a:solidFill>
              <a:srgbClr val="404040"/>
            </a:solidFill>
            <a:miter/>
          </a:ln>
        </p:spPr>
        <p:txBody>
          <a:bodyPr lIns="45719" rIns="45719" anchor="ctr"/>
          <a:lstStyle/>
          <a:p>
            <a:pPr algn="ctr"/>
          </a:p>
        </p:txBody>
      </p:sp>
      <p:sp>
        <p:nvSpPr>
          <p:cNvPr id="115" name="Pfeil: nach rechts 9"/>
          <p:cNvSpPr/>
          <p:nvPr/>
        </p:nvSpPr>
        <p:spPr>
          <a:xfrm>
            <a:off x="1524000" y="4816461"/>
            <a:ext cx="621792" cy="374425"/>
          </a:xfrm>
          <a:prstGeom prst="rightArrow">
            <a:avLst>
              <a:gd name="adj1" fmla="val 50000"/>
              <a:gd name="adj2" fmla="val 50000"/>
            </a:avLst>
          </a:prstGeom>
          <a:solidFill>
            <a:srgbClr val="FF4215"/>
          </a:solidFill>
          <a:ln w="6350">
            <a:solidFill>
              <a:srgbClr val="404040"/>
            </a:solidFill>
            <a:miter/>
          </a:ln>
        </p:spPr>
        <p:txBody>
          <a:bodyPr lIns="45719" rIns="45719" anchor="ctr"/>
          <a:lstStyle/>
          <a:p>
            <a:pPr algn="ct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itel 1"/>
          <p:cNvSpPr txBox="1"/>
          <p:nvPr>
            <p:ph type="ctrTitle"/>
          </p:nvPr>
        </p:nvSpPr>
        <p:spPr>
          <a:prstGeom prst="rect">
            <a:avLst/>
          </a:prstGeom>
        </p:spPr>
        <p:txBody>
          <a:bodyPr/>
          <a:lstStyle/>
          <a:p>
            <a:pPr/>
          </a:p>
        </p:txBody>
      </p:sp>
      <p:sp>
        <p:nvSpPr>
          <p:cNvPr id="118" name="Untertitel 2"/>
          <p:cNvSpPr txBox="1"/>
          <p:nvPr>
            <p:ph type="subTitle" sz="quarter" idx="1"/>
          </p:nvPr>
        </p:nvSpPr>
        <p:spPr>
          <a:xfrm>
            <a:off x="1524000" y="3602037"/>
            <a:ext cx="9144000" cy="1655762"/>
          </a:xfrm>
          <a:prstGeom prst="rect">
            <a:avLst/>
          </a:prstGeom>
        </p:spPr>
        <p:txBody>
          <a:bodyPr/>
          <a:lstStyle/>
          <a:p>
            <a:pPr/>
          </a:p>
        </p:txBody>
      </p:sp>
      <p:pic>
        <p:nvPicPr>
          <p:cNvPr id="119" name="Grafik 4" descr="Grafik 4"/>
          <p:cNvPicPr>
            <a:picLocks noChangeAspect="1"/>
          </p:cNvPicPr>
          <p:nvPr/>
        </p:nvPicPr>
        <p:blipFill>
          <a:blip r:embed="rId2">
            <a:extLst/>
          </a:blip>
          <a:stretch>
            <a:fillRect/>
          </a:stretch>
        </p:blipFill>
        <p:spPr>
          <a:xfrm>
            <a:off x="-15239" y="0"/>
            <a:ext cx="12192001" cy="6858000"/>
          </a:xfrm>
          <a:prstGeom prst="rect">
            <a:avLst/>
          </a:prstGeom>
          <a:ln w="12700">
            <a:miter lim="400000"/>
          </a:ln>
        </p:spPr>
      </p:pic>
      <p:sp>
        <p:nvSpPr>
          <p:cNvPr id="120" name="Textfeld 3"/>
          <p:cNvSpPr txBox="1"/>
          <p:nvPr/>
        </p:nvSpPr>
        <p:spPr>
          <a:xfrm>
            <a:off x="2496312" y="1263075"/>
            <a:ext cx="5376672" cy="3114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Alleinfuttermittel</a:t>
            </a:r>
            <a:r>
              <a:rPr b="0" sz="1800"/>
              <a:t> </a:t>
            </a:r>
            <a:endParaRPr b="0" sz="1800"/>
          </a:p>
          <a:p>
            <a:pPr/>
          </a:p>
          <a:p>
            <a:pPr/>
            <a:r>
              <a:t>I</a:t>
            </a:r>
            <a:r>
              <a:t>st ein Futter, welches das Tier mit allen wichtigen Nährstoffen versorgt.</a:t>
            </a:r>
          </a:p>
          <a:p>
            <a:pPr/>
          </a:p>
          <a:p>
            <a:pPr/>
            <a:r>
              <a:t>D</a:t>
            </a:r>
            <a:r>
              <a:t>em Futter muss nichts zugefügt werden, da Nährstoffe in ausreichenden Mengen vorhanden sein müssen.</a:t>
            </a:r>
          </a:p>
          <a:p>
            <a:pPr/>
          </a:p>
          <a:p>
            <a:pPr>
              <a:defRPr b="1" sz="2000"/>
            </a:pPr>
            <a:r>
              <a:t>Vorsicht</a:t>
            </a:r>
            <a:r>
              <a:rPr b="0" sz="1800"/>
              <a:t>: Trotzdem auf Inhaltsstoffe achten, da nicht alle enthaltenen Inhaltsstoffe gesund sind z.B. Zucker.</a:t>
            </a:r>
          </a:p>
        </p:txBody>
      </p:sp>
      <p:pic>
        <p:nvPicPr>
          <p:cNvPr id="121" name="Grafik 6" descr="Grafik 6"/>
          <p:cNvPicPr>
            <a:picLocks noChangeAspect="1"/>
          </p:cNvPicPr>
          <p:nvPr/>
        </p:nvPicPr>
        <p:blipFill>
          <a:blip r:embed="rId3">
            <a:extLst/>
          </a:blip>
          <a:stretch>
            <a:fillRect/>
          </a:stretch>
        </p:blipFill>
        <p:spPr>
          <a:xfrm>
            <a:off x="7772400" y="1018032"/>
            <a:ext cx="3616453" cy="4821936"/>
          </a:xfrm>
          <a:prstGeom prst="rect">
            <a:avLst/>
          </a:prstGeom>
          <a:ln w="12700">
            <a:miter lim="400000"/>
          </a:ln>
        </p:spPr>
      </p:pic>
      <p:sp>
        <p:nvSpPr>
          <p:cNvPr id="122" name="Pfeil: nach rechts 7"/>
          <p:cNvSpPr/>
          <p:nvPr/>
        </p:nvSpPr>
        <p:spPr>
          <a:xfrm>
            <a:off x="1828800" y="3748427"/>
            <a:ext cx="621792" cy="374425"/>
          </a:xfrm>
          <a:prstGeom prst="rightArrow">
            <a:avLst>
              <a:gd name="adj1" fmla="val 50000"/>
              <a:gd name="adj2" fmla="val 50000"/>
            </a:avLst>
          </a:prstGeom>
          <a:solidFill>
            <a:srgbClr val="FF4215"/>
          </a:solidFill>
          <a:ln w="6350">
            <a:solidFill>
              <a:srgbClr val="404040"/>
            </a:solidFill>
            <a:miter/>
          </a:ln>
        </p:spPr>
        <p:txBody>
          <a:bodyPr lIns="45719" rIns="45719" anchor="ctr"/>
          <a:lstStyle/>
          <a:p>
            <a:pPr algn="ctr"/>
          </a:p>
        </p:txBody>
      </p:sp>
      <p:sp>
        <p:nvSpPr>
          <p:cNvPr id="123" name="Pfeil: nach rechts 8"/>
          <p:cNvSpPr/>
          <p:nvPr/>
        </p:nvSpPr>
        <p:spPr>
          <a:xfrm>
            <a:off x="1828800" y="2934434"/>
            <a:ext cx="621792" cy="374425"/>
          </a:xfrm>
          <a:prstGeom prst="rightArrow">
            <a:avLst>
              <a:gd name="adj1" fmla="val 50000"/>
              <a:gd name="adj2" fmla="val 50000"/>
            </a:avLst>
          </a:prstGeom>
          <a:solidFill>
            <a:srgbClr val="00B050"/>
          </a:solidFill>
          <a:ln w="6350">
            <a:solidFill>
              <a:srgbClr val="404040"/>
            </a:solidFill>
            <a:miter/>
          </a:ln>
        </p:spPr>
        <p:txBody>
          <a:bodyPr lIns="45719" rIns="45719" anchor="ctr"/>
          <a:lstStyle/>
          <a:p>
            <a:pPr algn="ctr">
              <a:defRPr>
                <a:solidFill>
                  <a:srgbClr val="00B050"/>
                </a:solidFill>
              </a:defRPr>
            </a:pPr>
          </a:p>
        </p:txBody>
      </p:sp>
      <p:sp>
        <p:nvSpPr>
          <p:cNvPr id="124" name="Pfeil: nach rechts 9"/>
          <p:cNvSpPr/>
          <p:nvPr/>
        </p:nvSpPr>
        <p:spPr>
          <a:xfrm>
            <a:off x="1828800" y="2072408"/>
            <a:ext cx="621792" cy="374425"/>
          </a:xfrm>
          <a:prstGeom prst="rightArrow">
            <a:avLst>
              <a:gd name="adj1" fmla="val 50000"/>
              <a:gd name="adj2" fmla="val 50000"/>
            </a:avLst>
          </a:prstGeom>
          <a:solidFill>
            <a:srgbClr val="00B050"/>
          </a:solidFill>
          <a:ln w="6350">
            <a:solidFill>
              <a:srgbClr val="404040"/>
            </a:solidFill>
            <a:miter/>
          </a:ln>
        </p:spPr>
        <p:txBody>
          <a:bodyPr lIns="45719" rIns="45719" anchor="ctr"/>
          <a:lstStyle/>
          <a:p>
            <a:pPr algn="ctr">
              <a:defRPr>
                <a:solidFill>
                  <a:srgbClr val="00B050"/>
                </a:solidFill>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el 1"/>
          <p:cNvSpPr txBox="1"/>
          <p:nvPr>
            <p:ph type="ctrTitle"/>
          </p:nvPr>
        </p:nvSpPr>
        <p:spPr>
          <a:prstGeom prst="rect">
            <a:avLst/>
          </a:prstGeom>
        </p:spPr>
        <p:txBody>
          <a:bodyPr/>
          <a:lstStyle/>
          <a:p>
            <a:pPr/>
          </a:p>
        </p:txBody>
      </p:sp>
      <p:sp>
        <p:nvSpPr>
          <p:cNvPr id="127" name="Untertitel 2"/>
          <p:cNvSpPr txBox="1"/>
          <p:nvPr>
            <p:ph type="subTitle" sz="quarter" idx="1"/>
          </p:nvPr>
        </p:nvSpPr>
        <p:spPr>
          <a:xfrm>
            <a:off x="1524000" y="3602037"/>
            <a:ext cx="9144000" cy="1655762"/>
          </a:xfrm>
          <a:prstGeom prst="rect">
            <a:avLst/>
          </a:prstGeom>
        </p:spPr>
        <p:txBody>
          <a:bodyPr/>
          <a:lstStyle/>
          <a:p>
            <a:pPr/>
          </a:p>
        </p:txBody>
      </p:sp>
      <p:pic>
        <p:nvPicPr>
          <p:cNvPr id="128"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29" name="Textfeld 5"/>
          <p:cNvSpPr txBox="1"/>
          <p:nvPr/>
        </p:nvSpPr>
        <p:spPr>
          <a:xfrm>
            <a:off x="2184653" y="1403756"/>
            <a:ext cx="6209539" cy="2809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Ergänzungsfuttermittel</a:t>
            </a:r>
          </a:p>
          <a:p>
            <a:pPr/>
          </a:p>
          <a:p>
            <a:pPr/>
            <a:r>
              <a:t>S</a:t>
            </a:r>
            <a:r>
              <a:t>ollte nicht die Basis der Ernährung darstellen.</a:t>
            </a:r>
          </a:p>
          <a:p>
            <a:pPr/>
          </a:p>
          <a:p>
            <a:pPr/>
            <a:r>
              <a:t>E</a:t>
            </a:r>
            <a:r>
              <a:t>s handelt sich um ein Mischfuttermittel, bestehend aus mindestens 2 Zutaten.</a:t>
            </a:r>
          </a:p>
          <a:p>
            <a:pPr/>
          </a:p>
          <a:p>
            <a:pPr/>
            <a:r>
              <a:t>R</a:t>
            </a:r>
            <a:r>
              <a:t>eicht nicht aus über einen längeren Zeitraum eine ausreichende Versorgung mit allen Nährstoffen zu gewährleisten.</a:t>
            </a:r>
          </a:p>
        </p:txBody>
      </p:sp>
      <p:sp>
        <p:nvSpPr>
          <p:cNvPr id="130" name="Pfeil: nach rechts 6"/>
          <p:cNvSpPr/>
          <p:nvPr/>
        </p:nvSpPr>
        <p:spPr>
          <a:xfrm>
            <a:off x="1479803" y="2128951"/>
            <a:ext cx="621793" cy="374425"/>
          </a:xfrm>
          <a:prstGeom prst="rightArrow">
            <a:avLst>
              <a:gd name="adj1" fmla="val 50000"/>
              <a:gd name="adj2" fmla="val 50000"/>
            </a:avLst>
          </a:prstGeom>
          <a:solidFill>
            <a:srgbClr val="FF4215"/>
          </a:solidFill>
          <a:ln w="6350">
            <a:solidFill>
              <a:srgbClr val="404040"/>
            </a:solidFill>
            <a:miter/>
          </a:ln>
        </p:spPr>
        <p:txBody>
          <a:bodyPr lIns="45719" rIns="45719" anchor="ctr"/>
          <a:lstStyle/>
          <a:p>
            <a:pPr algn="ctr"/>
          </a:p>
        </p:txBody>
      </p:sp>
      <p:sp>
        <p:nvSpPr>
          <p:cNvPr id="131" name="Pfeil: nach rechts 7"/>
          <p:cNvSpPr/>
          <p:nvPr/>
        </p:nvSpPr>
        <p:spPr>
          <a:xfrm>
            <a:off x="1479803" y="2819456"/>
            <a:ext cx="621793" cy="374425"/>
          </a:xfrm>
          <a:prstGeom prst="rightArrow">
            <a:avLst>
              <a:gd name="adj1" fmla="val 50000"/>
              <a:gd name="adj2" fmla="val 50000"/>
            </a:avLst>
          </a:prstGeom>
          <a:solidFill>
            <a:srgbClr val="00B050"/>
          </a:solidFill>
          <a:ln w="6350">
            <a:solidFill>
              <a:srgbClr val="404040"/>
            </a:solidFill>
            <a:miter/>
          </a:ln>
        </p:spPr>
        <p:txBody>
          <a:bodyPr lIns="45719" rIns="45719" anchor="ctr"/>
          <a:lstStyle/>
          <a:p>
            <a:pPr algn="ctr"/>
          </a:p>
        </p:txBody>
      </p:sp>
      <p:sp>
        <p:nvSpPr>
          <p:cNvPr id="132" name="Pfeil: nach rechts 8"/>
          <p:cNvSpPr/>
          <p:nvPr/>
        </p:nvSpPr>
        <p:spPr>
          <a:xfrm>
            <a:off x="1520571" y="3619556"/>
            <a:ext cx="621793" cy="374425"/>
          </a:xfrm>
          <a:prstGeom prst="rightArrow">
            <a:avLst>
              <a:gd name="adj1" fmla="val 50000"/>
              <a:gd name="adj2" fmla="val 50000"/>
            </a:avLst>
          </a:prstGeom>
          <a:solidFill>
            <a:srgbClr val="FF4215"/>
          </a:solidFill>
          <a:ln w="6350">
            <a:solidFill>
              <a:srgbClr val="404040"/>
            </a:solidFill>
            <a:miter/>
          </a:ln>
        </p:spPr>
        <p:txBody>
          <a:bodyPr lIns="45719" rIns="45719" anchor="ctr"/>
          <a:lstStyle/>
          <a:p>
            <a:pPr algn="ct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Titel 1"/>
          <p:cNvSpPr txBox="1"/>
          <p:nvPr>
            <p:ph type="ctrTitle"/>
          </p:nvPr>
        </p:nvSpPr>
        <p:spPr>
          <a:prstGeom prst="rect">
            <a:avLst/>
          </a:prstGeom>
        </p:spPr>
        <p:txBody>
          <a:bodyPr/>
          <a:lstStyle/>
          <a:p>
            <a:pPr/>
          </a:p>
        </p:txBody>
      </p:sp>
      <p:sp>
        <p:nvSpPr>
          <p:cNvPr id="135" name="Untertitel 2"/>
          <p:cNvSpPr txBox="1"/>
          <p:nvPr>
            <p:ph type="subTitle" sz="quarter" idx="1"/>
          </p:nvPr>
        </p:nvSpPr>
        <p:spPr>
          <a:xfrm>
            <a:off x="1524000" y="3602037"/>
            <a:ext cx="9144000" cy="1655762"/>
          </a:xfrm>
          <a:prstGeom prst="rect">
            <a:avLst/>
          </a:prstGeom>
        </p:spPr>
        <p:txBody>
          <a:bodyPr/>
          <a:lstStyle/>
          <a:p>
            <a:pPr/>
          </a:p>
        </p:txBody>
      </p:sp>
      <p:pic>
        <p:nvPicPr>
          <p:cNvPr id="136"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37" name="Textfeld 3"/>
          <p:cNvSpPr txBox="1"/>
          <p:nvPr/>
        </p:nvSpPr>
        <p:spPr>
          <a:xfrm>
            <a:off x="2218944" y="1228747"/>
            <a:ext cx="7754112" cy="2365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Einzelfuttermittel</a:t>
            </a:r>
          </a:p>
          <a:p>
            <a:pPr>
              <a:defRPr b="1" sz="2800"/>
            </a:pPr>
          </a:p>
          <a:p>
            <a:pPr/>
            <a:r>
              <a:t>Besteht aus nur einer Zutat.</a:t>
            </a:r>
          </a:p>
          <a:p>
            <a:pPr/>
          </a:p>
          <a:p>
            <a:pPr/>
            <a:r>
              <a:t>O</a:t>
            </a:r>
            <a:r>
              <a:t>ft wird es auch als Reinfleisch deklariert.</a:t>
            </a:r>
          </a:p>
          <a:p>
            <a:pPr/>
          </a:p>
          <a:p>
            <a:pPr/>
            <a:r>
              <a:t>Es e</a:t>
            </a:r>
            <a:r>
              <a:t>ignet sich u.a. für Ausschlussdiäten und Giardien.</a:t>
            </a:r>
          </a:p>
        </p:txBody>
      </p:sp>
      <p:sp>
        <p:nvSpPr>
          <p:cNvPr id="138" name="Pfeil: nach rechts 8"/>
          <p:cNvSpPr/>
          <p:nvPr/>
        </p:nvSpPr>
        <p:spPr>
          <a:xfrm>
            <a:off x="1586483" y="3209808"/>
            <a:ext cx="621793" cy="374425"/>
          </a:xfrm>
          <a:prstGeom prst="rightArrow">
            <a:avLst>
              <a:gd name="adj1" fmla="val 50000"/>
              <a:gd name="adj2" fmla="val 50000"/>
            </a:avLst>
          </a:prstGeom>
          <a:solidFill>
            <a:srgbClr val="00B050"/>
          </a:solidFill>
          <a:ln w="6350">
            <a:solidFill>
              <a:srgbClr val="404040"/>
            </a:solidFill>
            <a:miter/>
          </a:ln>
        </p:spPr>
        <p:txBody>
          <a:bodyPr lIns="45719" rIns="45719" anchor="ctr"/>
          <a:lstStyle/>
          <a:p>
            <a:pPr algn="ctr">
              <a:defRPr>
                <a:solidFill>
                  <a:srgbClr val="00B050"/>
                </a:solidFill>
              </a:defRPr>
            </a:pPr>
          </a:p>
        </p:txBody>
      </p:sp>
      <p:sp>
        <p:nvSpPr>
          <p:cNvPr id="139" name="Pfeil: nach rechts 9"/>
          <p:cNvSpPr/>
          <p:nvPr/>
        </p:nvSpPr>
        <p:spPr>
          <a:xfrm>
            <a:off x="1586483" y="2652771"/>
            <a:ext cx="621793" cy="374425"/>
          </a:xfrm>
          <a:prstGeom prst="rightArrow">
            <a:avLst>
              <a:gd name="adj1" fmla="val 50000"/>
              <a:gd name="adj2" fmla="val 50000"/>
            </a:avLst>
          </a:prstGeom>
          <a:solidFill>
            <a:srgbClr val="00B050"/>
          </a:solidFill>
          <a:ln w="6350">
            <a:solidFill>
              <a:srgbClr val="404040"/>
            </a:solidFill>
            <a:miter/>
          </a:ln>
        </p:spPr>
        <p:txBody>
          <a:bodyPr lIns="45719" rIns="45719" anchor="ctr"/>
          <a:lstStyle/>
          <a:p>
            <a:pPr algn="ctr">
              <a:defRPr>
                <a:solidFill>
                  <a:srgbClr val="00B050"/>
                </a:solidFill>
              </a:defRPr>
            </a:pPr>
          </a:p>
        </p:txBody>
      </p:sp>
      <p:sp>
        <p:nvSpPr>
          <p:cNvPr id="140" name="Pfeil: nach rechts 10"/>
          <p:cNvSpPr/>
          <p:nvPr/>
        </p:nvSpPr>
        <p:spPr>
          <a:xfrm>
            <a:off x="1586483" y="2082233"/>
            <a:ext cx="621793" cy="374425"/>
          </a:xfrm>
          <a:prstGeom prst="rightArrow">
            <a:avLst>
              <a:gd name="adj1" fmla="val 50000"/>
              <a:gd name="adj2" fmla="val 50000"/>
            </a:avLst>
          </a:prstGeom>
          <a:solidFill>
            <a:srgbClr val="FF0000"/>
          </a:solidFill>
          <a:ln w="6350">
            <a:solidFill>
              <a:srgbClr val="404040"/>
            </a:solidFill>
            <a:miter/>
          </a:ln>
        </p:spPr>
        <p:txBody>
          <a:bodyPr lIns="45719" rIns="45719" anchor="ctr"/>
          <a:lstStyle/>
          <a:p>
            <a:pPr algn="ctr">
              <a:defRPr>
                <a:solidFill>
                  <a:srgbClr val="00B050"/>
                </a:solidFill>
              </a:defRPr>
            </a:pPr>
          </a:p>
        </p:txBody>
      </p:sp>
      <p:pic>
        <p:nvPicPr>
          <p:cNvPr id="141" name="Grafik 14" descr="Grafik 14"/>
          <p:cNvPicPr>
            <a:picLocks noChangeAspect="1"/>
          </p:cNvPicPr>
          <p:nvPr/>
        </p:nvPicPr>
        <p:blipFill>
          <a:blip r:embed="rId3">
            <a:extLst/>
          </a:blip>
          <a:srcRect l="17623" t="7215" r="19576" b="3831"/>
          <a:stretch>
            <a:fillRect/>
          </a:stretch>
        </p:blipFill>
        <p:spPr>
          <a:xfrm>
            <a:off x="7195677" y="698872"/>
            <a:ext cx="4234323" cy="465664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Titel 1"/>
          <p:cNvSpPr txBox="1"/>
          <p:nvPr>
            <p:ph type="ctrTitle"/>
          </p:nvPr>
        </p:nvSpPr>
        <p:spPr>
          <a:prstGeom prst="rect">
            <a:avLst/>
          </a:prstGeom>
        </p:spPr>
        <p:txBody>
          <a:bodyPr/>
          <a:lstStyle/>
          <a:p>
            <a:pPr/>
          </a:p>
        </p:txBody>
      </p:sp>
      <p:sp>
        <p:nvSpPr>
          <p:cNvPr id="144" name="Untertitel 2"/>
          <p:cNvSpPr txBox="1"/>
          <p:nvPr>
            <p:ph type="subTitle" sz="quarter" idx="1"/>
          </p:nvPr>
        </p:nvSpPr>
        <p:spPr>
          <a:xfrm>
            <a:off x="1524000" y="3602037"/>
            <a:ext cx="9144000" cy="1655762"/>
          </a:xfrm>
          <a:prstGeom prst="rect">
            <a:avLst/>
          </a:prstGeom>
        </p:spPr>
        <p:txBody>
          <a:bodyPr/>
          <a:lstStyle/>
          <a:p>
            <a:pPr/>
          </a:p>
        </p:txBody>
      </p:sp>
      <p:pic>
        <p:nvPicPr>
          <p:cNvPr id="145"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46" name="Textfeld 3"/>
          <p:cNvSpPr txBox="1"/>
          <p:nvPr/>
        </p:nvSpPr>
        <p:spPr>
          <a:xfrm>
            <a:off x="2074163" y="1113218"/>
            <a:ext cx="8860537" cy="35334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Was ist eine Deklaration?</a:t>
            </a:r>
          </a:p>
          <a:p>
            <a:pPr>
              <a:defRPr b="1" sz="2800"/>
            </a:pPr>
          </a:p>
          <a:p>
            <a:pPr/>
            <a:r>
              <a:t>Diese gibt Hinweise welche Inhaltsstoffe im Futter zu finden sind.</a:t>
            </a:r>
          </a:p>
          <a:p>
            <a:pPr/>
          </a:p>
          <a:p>
            <a:pPr/>
            <a:r>
              <a:t>Man unterscheidet</a:t>
            </a:r>
            <a:r>
              <a:t> zwischen einer offenen und geschlossenen Deklaration</a:t>
            </a:r>
          </a:p>
          <a:p>
            <a:pPr/>
            <a:r>
              <a:t>die geschlossene Deklaration ist Pflicht und die offene Deklaration ist freiwillig.</a:t>
            </a:r>
          </a:p>
          <a:p>
            <a:pPr/>
          </a:p>
          <a:p>
            <a:pPr/>
            <a:r>
              <a:t>B</a:t>
            </a:r>
            <a:r>
              <a:t>ei der geschlossenen Deklaration werden die einzelnen Bestandteile zu Gruppen zusammen gefasst (z.B. Fleisch und tierische Nebenerzeugnisse).</a:t>
            </a:r>
          </a:p>
          <a:p>
            <a:pPr/>
          </a:p>
          <a:p>
            <a:pPr/>
            <a:r>
              <a:t>D</a:t>
            </a:r>
            <a:r>
              <a:t>ie offene Deklaration gibt Einblicke in alle Inhaltsstoffe und ihre prozentuelle Verteilung.</a:t>
            </a:r>
          </a:p>
        </p:txBody>
      </p:sp>
      <p:sp>
        <p:nvSpPr>
          <p:cNvPr id="147" name="Pfeil: nach rechts 5"/>
          <p:cNvSpPr/>
          <p:nvPr/>
        </p:nvSpPr>
        <p:spPr>
          <a:xfrm>
            <a:off x="1406652" y="2001838"/>
            <a:ext cx="621793" cy="374425"/>
          </a:xfrm>
          <a:prstGeom prst="rightArrow">
            <a:avLst>
              <a:gd name="adj1" fmla="val 50000"/>
              <a:gd name="adj2" fmla="val 50000"/>
            </a:avLst>
          </a:prstGeom>
          <a:solidFill>
            <a:srgbClr val="00B050"/>
          </a:solidFill>
          <a:ln w="6350">
            <a:solidFill>
              <a:srgbClr val="404040"/>
            </a:solidFill>
            <a:miter/>
          </a:ln>
        </p:spPr>
        <p:txBody>
          <a:bodyPr lIns="45719" rIns="45719" anchor="ctr"/>
          <a:lstStyle/>
          <a:p>
            <a:pPr algn="ctr">
              <a:defRPr>
                <a:solidFill>
                  <a:srgbClr val="00B050"/>
                </a:solidFill>
              </a:defRPr>
            </a:pPr>
          </a:p>
        </p:txBody>
      </p:sp>
      <p:sp>
        <p:nvSpPr>
          <p:cNvPr id="148" name="Pfeil: nach rechts 6"/>
          <p:cNvSpPr/>
          <p:nvPr/>
        </p:nvSpPr>
        <p:spPr>
          <a:xfrm>
            <a:off x="1406652" y="2649555"/>
            <a:ext cx="621793" cy="374425"/>
          </a:xfrm>
          <a:prstGeom prst="rightArrow">
            <a:avLst>
              <a:gd name="adj1" fmla="val 50000"/>
              <a:gd name="adj2" fmla="val 50000"/>
            </a:avLst>
          </a:prstGeom>
          <a:solidFill>
            <a:srgbClr val="00B050"/>
          </a:solidFill>
          <a:ln w="6350">
            <a:solidFill>
              <a:srgbClr val="404040"/>
            </a:solidFill>
            <a:miter/>
          </a:ln>
        </p:spPr>
        <p:txBody>
          <a:bodyPr lIns="45719" rIns="45719" anchor="ctr"/>
          <a:lstStyle/>
          <a:p>
            <a:pPr algn="ctr">
              <a:defRPr>
                <a:solidFill>
                  <a:srgbClr val="00B050"/>
                </a:solidFill>
              </a:defRPr>
            </a:pPr>
          </a:p>
        </p:txBody>
      </p:sp>
      <p:sp>
        <p:nvSpPr>
          <p:cNvPr id="149" name="Pfeil: nach rechts 7"/>
          <p:cNvSpPr/>
          <p:nvPr/>
        </p:nvSpPr>
        <p:spPr>
          <a:xfrm>
            <a:off x="1406652" y="4245584"/>
            <a:ext cx="621793" cy="374425"/>
          </a:xfrm>
          <a:prstGeom prst="rightArrow">
            <a:avLst>
              <a:gd name="adj1" fmla="val 50000"/>
              <a:gd name="adj2" fmla="val 50000"/>
            </a:avLst>
          </a:prstGeom>
          <a:solidFill>
            <a:srgbClr val="00B050"/>
          </a:solidFill>
          <a:ln w="6350">
            <a:solidFill>
              <a:srgbClr val="404040"/>
            </a:solidFill>
            <a:miter/>
          </a:ln>
        </p:spPr>
        <p:txBody>
          <a:bodyPr lIns="45719" rIns="45719" anchor="ctr"/>
          <a:lstStyle/>
          <a:p>
            <a:pPr algn="ctr">
              <a:defRPr>
                <a:solidFill>
                  <a:srgbClr val="00B050"/>
                </a:solidFill>
              </a:defRPr>
            </a:pPr>
          </a:p>
        </p:txBody>
      </p:sp>
      <p:sp>
        <p:nvSpPr>
          <p:cNvPr id="150" name="Pfeil: nach rechts 8"/>
          <p:cNvSpPr/>
          <p:nvPr/>
        </p:nvSpPr>
        <p:spPr>
          <a:xfrm>
            <a:off x="1396746" y="3447570"/>
            <a:ext cx="621793" cy="374425"/>
          </a:xfrm>
          <a:prstGeom prst="rightArrow">
            <a:avLst>
              <a:gd name="adj1" fmla="val 50000"/>
              <a:gd name="adj2" fmla="val 50000"/>
            </a:avLst>
          </a:prstGeom>
          <a:solidFill>
            <a:srgbClr val="FF4215"/>
          </a:solidFill>
          <a:ln w="6350">
            <a:solidFill>
              <a:srgbClr val="404040"/>
            </a:solidFill>
            <a:miter/>
          </a:ln>
        </p:spPr>
        <p:txBody>
          <a:bodyPr lIns="45719" rIns="45719" anchor="ctr"/>
          <a:lstStyle/>
          <a:p>
            <a:pPr algn="ct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el 1"/>
          <p:cNvSpPr txBox="1"/>
          <p:nvPr>
            <p:ph type="ctrTitle"/>
          </p:nvPr>
        </p:nvSpPr>
        <p:spPr>
          <a:prstGeom prst="rect">
            <a:avLst/>
          </a:prstGeom>
        </p:spPr>
        <p:txBody>
          <a:bodyPr/>
          <a:lstStyle/>
          <a:p>
            <a:pPr/>
          </a:p>
        </p:txBody>
      </p:sp>
      <p:sp>
        <p:nvSpPr>
          <p:cNvPr id="153" name="Untertitel 2"/>
          <p:cNvSpPr txBox="1"/>
          <p:nvPr>
            <p:ph type="subTitle" sz="quarter" idx="1"/>
          </p:nvPr>
        </p:nvSpPr>
        <p:spPr>
          <a:xfrm>
            <a:off x="1524000" y="3602037"/>
            <a:ext cx="9144000" cy="1655762"/>
          </a:xfrm>
          <a:prstGeom prst="rect">
            <a:avLst/>
          </a:prstGeom>
        </p:spPr>
        <p:txBody>
          <a:bodyPr/>
          <a:lstStyle/>
          <a:p>
            <a:pPr/>
          </a:p>
        </p:txBody>
      </p:sp>
      <p:pic>
        <p:nvPicPr>
          <p:cNvPr id="154" name="Grafik 4" descr="Grafik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55" name="Textfeld 3"/>
          <p:cNvSpPr txBox="1"/>
          <p:nvPr/>
        </p:nvSpPr>
        <p:spPr>
          <a:xfrm>
            <a:off x="2450591" y="1817307"/>
            <a:ext cx="7845554" cy="2365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Beispiel für eine geschlossene Deklaration</a:t>
            </a:r>
          </a:p>
          <a:p>
            <a:pPr>
              <a:defRPr b="1" sz="2800"/>
            </a:pPr>
          </a:p>
          <a:p>
            <a:pPr>
              <a:defRPr b="1"/>
            </a:pPr>
            <a:r>
              <a:t>Zusammensetzung:</a:t>
            </a:r>
            <a:br/>
            <a:r>
              <a:rPr b="0"/>
              <a:t>Getrocknetes Geflügelprotein; Vollkornmais; Reis; Geflügelfett; Rübenfaser; hydrolysiertes Geflügelprotein; Mineralstoffe (Natriumtripolyphosphat 0,35%); hydrolysiertes tierisches Protein; Hefe; gemahlene Chicorée-Wurzel (natürliche Quelle von Inulin).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Helvetica"/>
        <a:ea typeface="Helvetica"/>
        <a:cs typeface="Helvetica"/>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Helvetica"/>
        <a:ea typeface="Helvetica"/>
        <a:cs typeface="Helvetica"/>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