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2" r:id="rId5"/>
    <p:sldId id="258" r:id="rId6"/>
    <p:sldId id="261" r:id="rId7"/>
  </p:sldIdLst>
  <p:sldSz cx="12192000" cy="6858000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EC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7363-AE91-4DFF-B083-96D234496C8F}" type="datetimeFigureOut">
              <a:rPr lang="de-DE" smtClean="0"/>
              <a:t>14.04.2019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2DCA7-0530-499B-9BC9-0BEB2D6551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4621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7363-AE91-4DFF-B083-96D234496C8F}" type="datetimeFigureOut">
              <a:rPr lang="de-DE" smtClean="0"/>
              <a:t>14.04.2019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2DCA7-0530-499B-9BC9-0BEB2D6551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52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7363-AE91-4DFF-B083-96D234496C8F}" type="datetimeFigureOut">
              <a:rPr lang="de-DE" smtClean="0"/>
              <a:t>14.04.2019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2DCA7-0530-499B-9BC9-0BEB2D6551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056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7363-AE91-4DFF-B083-96D234496C8F}" type="datetimeFigureOut">
              <a:rPr lang="de-DE" smtClean="0"/>
              <a:t>14.04.2019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2DCA7-0530-499B-9BC9-0BEB2D6551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8473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7363-AE91-4DFF-B083-96D234496C8F}" type="datetimeFigureOut">
              <a:rPr lang="de-DE" smtClean="0"/>
              <a:t>14.04.2019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2DCA7-0530-499B-9BC9-0BEB2D6551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2783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7363-AE91-4DFF-B083-96D234496C8F}" type="datetimeFigureOut">
              <a:rPr lang="de-DE" smtClean="0"/>
              <a:t>14.04.2019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2DCA7-0530-499B-9BC9-0BEB2D6551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681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7363-AE91-4DFF-B083-96D234496C8F}" type="datetimeFigureOut">
              <a:rPr lang="de-DE" smtClean="0"/>
              <a:t>14.04.2019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2DCA7-0530-499B-9BC9-0BEB2D6551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8268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7363-AE91-4DFF-B083-96D234496C8F}" type="datetimeFigureOut">
              <a:rPr lang="de-DE" smtClean="0"/>
              <a:t>14.04.2019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2DCA7-0530-499B-9BC9-0BEB2D6551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195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7363-AE91-4DFF-B083-96D234496C8F}" type="datetimeFigureOut">
              <a:rPr lang="de-DE" smtClean="0"/>
              <a:t>14.04.2019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2DCA7-0530-499B-9BC9-0BEB2D6551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927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7363-AE91-4DFF-B083-96D234496C8F}" type="datetimeFigureOut">
              <a:rPr lang="de-DE" smtClean="0"/>
              <a:t>14.04.2019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2DCA7-0530-499B-9BC9-0BEB2D6551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001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7363-AE91-4DFF-B083-96D234496C8F}" type="datetimeFigureOut">
              <a:rPr lang="de-DE" smtClean="0"/>
              <a:t>14.04.2019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2DCA7-0530-499B-9BC9-0BEB2D6551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518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C7363-AE91-4DFF-B083-96D234496C8F}" type="datetimeFigureOut">
              <a:rPr lang="de-DE" smtClean="0"/>
              <a:t>14.04.2019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2DCA7-0530-499B-9BC9-0BEB2D6551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9164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66248" y="2242687"/>
            <a:ext cx="9144000" cy="683394"/>
          </a:xfrm>
        </p:spPr>
        <p:txBody>
          <a:bodyPr/>
          <a:lstStyle/>
          <a:p>
            <a:r>
              <a:rPr lang="de-DE" i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Product</a:t>
            </a:r>
            <a:r>
              <a:rPr lang="de-DE" i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Development · </a:t>
            </a:r>
            <a:r>
              <a:rPr lang="de-DE" i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Petfood</a:t>
            </a:r>
            <a:r>
              <a:rPr lang="de-DE" i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Technology · </a:t>
            </a:r>
            <a:r>
              <a:rPr lang="de-DE" i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Petfood</a:t>
            </a:r>
            <a:r>
              <a:rPr lang="de-DE" i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i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Ingredients</a:t>
            </a:r>
            <a:endParaRPr lang="de-DE" i="1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7127" y="651123"/>
            <a:ext cx="3606265" cy="1285700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751" y="3231945"/>
            <a:ext cx="2587524" cy="317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524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405287"/>
            <a:ext cx="6977513" cy="721895"/>
          </a:xfrm>
          <a:noFill/>
        </p:spPr>
        <p:txBody>
          <a:bodyPr>
            <a:normAutofit fontScale="90000"/>
          </a:bodyPr>
          <a:lstStyle/>
          <a:p>
            <a:r>
              <a:rPr lang="de-DE" i="1" dirty="0" err="1" smtClean="0">
                <a:ln>
                  <a:solidFill>
                    <a:srgbClr val="002060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algn="l" rotWithShape="0">
                    <a:srgbClr val="002060">
                      <a:alpha val="40000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Your</a:t>
            </a:r>
            <a:r>
              <a:rPr lang="de-DE" i="1" dirty="0" smtClean="0">
                <a:ln>
                  <a:solidFill>
                    <a:srgbClr val="002060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algn="l" rotWithShape="0">
                    <a:srgbClr val="002060">
                      <a:alpha val="40000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i="1" dirty="0" err="1" smtClean="0">
                <a:ln>
                  <a:solidFill>
                    <a:srgbClr val="002060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algn="l" rotWithShape="0">
                    <a:srgbClr val="002060">
                      <a:alpha val="40000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demand</a:t>
            </a:r>
            <a:r>
              <a:rPr lang="de-DE" i="1" dirty="0" smtClean="0">
                <a:ln>
                  <a:solidFill>
                    <a:srgbClr val="002060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algn="l" rotWithShape="0">
                    <a:srgbClr val="002060">
                      <a:alpha val="40000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i="1" dirty="0" err="1" smtClean="0">
                <a:ln>
                  <a:solidFill>
                    <a:srgbClr val="002060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algn="l" rotWithShape="0">
                    <a:srgbClr val="002060">
                      <a:alpha val="40000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is</a:t>
            </a:r>
            <a:r>
              <a:rPr lang="de-DE" i="1" dirty="0" smtClean="0">
                <a:ln>
                  <a:solidFill>
                    <a:srgbClr val="002060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algn="l" rotWithShape="0">
                    <a:srgbClr val="002060">
                      <a:alpha val="40000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i="1" dirty="0" err="1" smtClean="0">
                <a:ln>
                  <a:solidFill>
                    <a:srgbClr val="002060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algn="l" rotWithShape="0">
                    <a:srgbClr val="002060">
                      <a:alpha val="40000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our</a:t>
            </a:r>
            <a:r>
              <a:rPr lang="de-DE" i="1" dirty="0" smtClean="0">
                <a:ln>
                  <a:solidFill>
                    <a:srgbClr val="002060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algn="l" rotWithShape="0">
                    <a:srgbClr val="002060">
                      <a:alpha val="40000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i="1" dirty="0" err="1" smtClean="0">
                <a:ln>
                  <a:solidFill>
                    <a:srgbClr val="002060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algn="l" rotWithShape="0">
                    <a:srgbClr val="002060">
                      <a:alpha val="40000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challenge</a:t>
            </a:r>
            <a:endParaRPr lang="de-DE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34453" y="2415975"/>
            <a:ext cx="2193758" cy="3238817"/>
          </a:xfrm>
          <a:ln cap="rnd">
            <a:solidFill>
              <a:schemeClr val="accent5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Complete</a:t>
            </a:r>
            <a:r>
              <a:rPr lang="de-DE" sz="20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       </a:t>
            </a:r>
            <a:r>
              <a:rPr lang="de-DE" sz="2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Gelling</a:t>
            </a:r>
            <a:r>
              <a:rPr lang="de-DE" sz="20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Systems</a:t>
            </a:r>
            <a:endParaRPr lang="de-DE" sz="2000" b="1" dirty="0" smtClean="0">
              <a:solidFill>
                <a:srgbClr val="002060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endParaRPr lang="de-DE" sz="16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Complete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gelling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systems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with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or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without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Cassia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gum</a:t>
            </a: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53" y="365125"/>
            <a:ext cx="2107520" cy="751369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666" y="635267"/>
            <a:ext cx="2442192" cy="1632570"/>
          </a:xfrm>
          <a:prstGeom prst="rect">
            <a:avLst/>
          </a:prstGeom>
        </p:spPr>
      </p:pic>
      <p:sp>
        <p:nvSpPr>
          <p:cNvPr id="6" name="Inhaltsplatzhalter 2"/>
          <p:cNvSpPr txBox="1">
            <a:spLocks/>
          </p:cNvSpPr>
          <p:nvPr/>
        </p:nvSpPr>
        <p:spPr>
          <a:xfrm>
            <a:off x="6345301" y="2415975"/>
            <a:ext cx="2009427" cy="3238817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2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Premixes</a:t>
            </a:r>
            <a:r>
              <a:rPr lang="de-DE" sz="20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for</a:t>
            </a:r>
            <a:r>
              <a:rPr lang="de-DE" sz="2000" b="1" dirty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Cat</a:t>
            </a:r>
            <a:r>
              <a:rPr lang="de-DE" sz="20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and</a:t>
            </a:r>
            <a:r>
              <a:rPr lang="de-DE" sz="20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Dog Snacks</a:t>
            </a:r>
            <a:endParaRPr lang="de-DE" sz="2000" b="1" dirty="0" smtClean="0">
              <a:solidFill>
                <a:srgbClr val="002060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e-DE" sz="16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1600" dirty="0" smtClean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>
          <a:xfrm>
            <a:off x="3243714" y="2415975"/>
            <a:ext cx="3012707" cy="3238817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2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Complete</a:t>
            </a:r>
            <a:r>
              <a:rPr lang="de-DE" sz="20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Premixes</a:t>
            </a:r>
            <a:endParaRPr lang="de-DE" sz="2000" b="1" dirty="0" smtClean="0">
              <a:solidFill>
                <a:srgbClr val="002060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Complete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premixes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including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gelling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agents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and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nutritional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supplements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(</a:t>
            </a:r>
            <a:r>
              <a:rPr lang="de-DE" sz="12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minerals</a:t>
            </a:r>
            <a:r>
              <a:rPr lang="de-DE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</a:t>
            </a:r>
            <a:r>
              <a:rPr lang="de-DE" sz="12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vitamins</a:t>
            </a:r>
            <a:r>
              <a:rPr lang="de-DE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</a:t>
            </a:r>
            <a:r>
              <a:rPr lang="de-DE" sz="12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trace</a:t>
            </a:r>
            <a:r>
              <a:rPr lang="de-DE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2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elements</a:t>
            </a:r>
            <a:r>
              <a:rPr lang="de-DE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Suitable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for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premium              all-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meat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products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                                  in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cans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/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trays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/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pouches</a:t>
            </a: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Suitable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for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gravy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products</a:t>
            </a: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Natural </a:t>
            </a:r>
            <a:r>
              <a:rPr lang="de-DE" sz="16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p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alatability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enhancement</a:t>
            </a: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9" name="Inhaltsplatzhalter 2"/>
          <p:cNvSpPr txBox="1">
            <a:spLocks/>
          </p:cNvSpPr>
          <p:nvPr/>
        </p:nvSpPr>
        <p:spPr>
          <a:xfrm>
            <a:off x="8468497" y="2415975"/>
            <a:ext cx="2467360" cy="3238817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2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Functional</a:t>
            </a:r>
            <a:r>
              <a:rPr lang="de-DE" sz="20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Solutions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Hips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&amp; Joints Support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Skin &amp;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Coat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Support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Digestive 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Support</a:t>
            </a:r>
          </a:p>
          <a:p>
            <a:pPr marL="0" indent="0">
              <a:buNone/>
            </a:pP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Dental Care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and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many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others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sz="16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1600" dirty="0" smtClean="0"/>
          </a:p>
        </p:txBody>
      </p:sp>
      <p:sp>
        <p:nvSpPr>
          <p:cNvPr id="11" name="Rechteck 10"/>
          <p:cNvSpPr/>
          <p:nvPr/>
        </p:nvSpPr>
        <p:spPr>
          <a:xfrm>
            <a:off x="2569945" y="5976000"/>
            <a:ext cx="7305575" cy="531460"/>
          </a:xfrm>
          <a:prstGeom prst="rect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 tIns="108000" bIns="144000">
            <a:spAutoFit/>
          </a:bodyPr>
          <a:lstStyle/>
          <a:p>
            <a:pPr algn="ctr"/>
            <a:r>
              <a:rPr lang="de-DE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Customized</a:t>
            </a:r>
            <a:r>
              <a:rPr lang="de-DE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solutions</a:t>
            </a:r>
            <a:r>
              <a:rPr lang="de-DE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tailored</a:t>
            </a:r>
            <a:r>
              <a:rPr lang="de-DE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to</a:t>
            </a:r>
            <a:r>
              <a:rPr lang="de-DE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meet</a:t>
            </a:r>
            <a:r>
              <a:rPr lang="de-DE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your</a:t>
            </a:r>
            <a:r>
              <a:rPr lang="de-DE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specific</a:t>
            </a:r>
            <a:r>
              <a:rPr lang="de-DE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requirements</a:t>
            </a:r>
            <a:endParaRPr lang="de-DE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623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44078" y="1260909"/>
            <a:ext cx="4474945" cy="429779"/>
          </a:xfrm>
        </p:spPr>
        <p:txBody>
          <a:bodyPr>
            <a:normAutofit/>
          </a:bodyPr>
          <a:lstStyle/>
          <a:p>
            <a:r>
              <a:rPr lang="de-DE" sz="2400" b="1" i="1" dirty="0" err="1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O</a:t>
            </a:r>
            <a:r>
              <a:rPr lang="de-DE" sz="2400" b="1" i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ur</a:t>
            </a:r>
            <a:r>
              <a:rPr lang="de-DE" sz="2400" b="1" i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b="1" i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complete</a:t>
            </a:r>
            <a:r>
              <a:rPr lang="de-DE" sz="2400" b="1" i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b="1" i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gelling</a:t>
            </a:r>
            <a:r>
              <a:rPr lang="de-DE" sz="2400" b="1" i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b="1" i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solutions</a:t>
            </a:r>
            <a:r>
              <a:rPr lang="de-DE" sz="2400" b="1" i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:</a:t>
            </a:r>
            <a:endParaRPr lang="de-DE" sz="2400" b="1" i="1" dirty="0">
              <a:solidFill>
                <a:srgbClr val="002060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078" y="365125"/>
            <a:ext cx="2107520" cy="751369"/>
          </a:xfrm>
          <a:prstGeom prst="rect">
            <a:avLst/>
          </a:prstGeom>
        </p:spPr>
      </p:pic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944078" y="1825625"/>
            <a:ext cx="2934903" cy="4555924"/>
          </a:xfrm>
          <a:ln w="15875">
            <a:solidFill>
              <a:schemeClr val="accent5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1000" b="1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2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Visco</a:t>
            </a:r>
            <a:r>
              <a:rPr lang="de-DE" sz="20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-Gel S V7</a:t>
            </a:r>
          </a:p>
          <a:p>
            <a:pPr marL="0" indent="0" algn="ctr">
              <a:buNone/>
            </a:pP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Gelling</a:t>
            </a:r>
            <a:r>
              <a:rPr lang="de-DE" sz="1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agent</a:t>
            </a:r>
            <a:r>
              <a:rPr lang="de-DE" sz="1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for</a:t>
            </a:r>
            <a:r>
              <a:rPr lang="de-DE" sz="1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use</a:t>
            </a:r>
            <a:r>
              <a:rPr lang="de-DE" sz="1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in                  </a:t>
            </a: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complete</a:t>
            </a:r>
            <a:r>
              <a:rPr lang="de-DE" sz="1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food</a:t>
            </a:r>
            <a:r>
              <a:rPr lang="de-DE" sz="1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for</a:t>
            </a:r>
            <a:r>
              <a:rPr lang="de-DE" sz="1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dogs</a:t>
            </a:r>
            <a:r>
              <a:rPr lang="de-DE" sz="1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and</a:t>
            </a:r>
            <a:r>
              <a:rPr lang="de-DE" sz="1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cats</a:t>
            </a:r>
            <a:endParaRPr lang="de-DE" sz="1400" b="1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Combination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of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hydrocolloids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including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                                                 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Cassia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gum</a:t>
            </a:r>
            <a:endParaRPr lang="de-DE" sz="14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endParaRPr lang="de-DE" sz="1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Crude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protein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0,5-5%</a:t>
            </a:r>
          </a:p>
          <a:p>
            <a:pPr marL="0" indent="0" algn="ctr">
              <a:buNone/>
            </a:pP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Crude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fat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1-5%</a:t>
            </a:r>
          </a:p>
          <a:p>
            <a:pPr marL="0" indent="0" algn="ctr">
              <a:buNone/>
            </a:pP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Crude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fibre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2-6%</a:t>
            </a:r>
          </a:p>
          <a:p>
            <a:pPr marL="0" indent="0" algn="ctr">
              <a:buNone/>
            </a:pP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Ash: 23-26%</a:t>
            </a:r>
          </a:p>
          <a:p>
            <a:pPr marL="0" indent="0" algn="ctr">
              <a:buNone/>
            </a:pP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pH: 8,5-10,5</a:t>
            </a:r>
          </a:p>
          <a:p>
            <a:pPr marL="0" indent="0" algn="ctr">
              <a:buNone/>
            </a:pPr>
            <a:endParaRPr lang="de-DE" sz="14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0,5%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to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0,9%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application</a:t>
            </a:r>
            <a:endParaRPr lang="de-DE" sz="1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7" name="Inhaltsplatzhalter 5"/>
          <p:cNvSpPr txBox="1">
            <a:spLocks/>
          </p:cNvSpPr>
          <p:nvPr/>
        </p:nvSpPr>
        <p:spPr>
          <a:xfrm>
            <a:off x="4417995" y="1835103"/>
            <a:ext cx="3176337" cy="4546446"/>
          </a:xfrm>
          <a:prstGeom prst="rect">
            <a:avLst/>
          </a:prstGeom>
          <a:ln w="15875">
            <a:solidFill>
              <a:schemeClr val="accent5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de-DE" sz="1000" b="1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22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Visco</a:t>
            </a:r>
            <a:r>
              <a:rPr lang="de-DE" sz="22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-Gel S V8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Gelling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agent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for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use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in                            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complete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food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for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dogs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and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cats</a:t>
            </a:r>
            <a:endParaRPr lang="de-DE" sz="1500" b="1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Combination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of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hydrocolloids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                                                         Carrageenan                                                                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Xanthan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gum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                                                      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Guar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gum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                                                   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Locust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bean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gum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de-DE" sz="15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Crude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protein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2-5%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Crude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fat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1-5%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Crude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fibre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3-6%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Ash: 15-21%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pH: 8,5-10,5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de-DE" sz="15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0,5%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to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0,9%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application</a:t>
            </a:r>
            <a:endParaRPr lang="de-DE" sz="15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de-DE" sz="1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" name="Inhaltsplatzhalter 5"/>
          <p:cNvSpPr txBox="1">
            <a:spLocks/>
          </p:cNvSpPr>
          <p:nvPr/>
        </p:nvSpPr>
        <p:spPr>
          <a:xfrm>
            <a:off x="8037095" y="1835103"/>
            <a:ext cx="3147460" cy="4546446"/>
          </a:xfrm>
          <a:prstGeom prst="rect">
            <a:avLst/>
          </a:prstGeom>
          <a:ln w="15875">
            <a:solidFill>
              <a:schemeClr val="accent5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de-DE" sz="1000" b="1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22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Nutrigel</a:t>
            </a:r>
            <a:r>
              <a:rPr lang="de-DE" sz="22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LV 30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Gelling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agent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for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use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in                            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complete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food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for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dogs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and</a:t>
            </a:r>
            <a:r>
              <a:rPr lang="de-DE" sz="15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cats</a:t>
            </a:r>
            <a:endParaRPr lang="de-DE" sz="1500" b="1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Combination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of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hydrocolloids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                                                         Carrageenan                                                                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Xanthan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gum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                                                      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Guar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gum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                                                   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Locust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bean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gum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de-DE" sz="15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Crude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protein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0,5-5%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Crude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fat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1-5%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Crude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fibre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3-6%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Ash: 23-28%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pH: 9,5-11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de-DE" sz="15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0,5%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to</a:t>
            </a:r>
            <a:r>
              <a:rPr lang="de-DE" sz="15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0,9% </a:t>
            </a:r>
            <a:r>
              <a:rPr lang="de-DE" sz="15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application</a:t>
            </a:r>
            <a:endParaRPr lang="de-DE" sz="15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de-DE" sz="15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1891" y="365125"/>
            <a:ext cx="1472664" cy="1098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20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44078" y="1260909"/>
            <a:ext cx="4474945" cy="429779"/>
          </a:xfrm>
        </p:spPr>
        <p:txBody>
          <a:bodyPr>
            <a:normAutofit fontScale="90000"/>
          </a:bodyPr>
          <a:lstStyle/>
          <a:p>
            <a:r>
              <a:rPr lang="de-DE" sz="2400" b="1" i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Some</a:t>
            </a:r>
            <a:r>
              <a:rPr lang="de-DE" sz="2400" b="1" i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b="1" i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of</a:t>
            </a:r>
            <a:r>
              <a:rPr lang="de-DE" sz="2400" b="1" i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b="1" i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our</a:t>
            </a:r>
            <a:r>
              <a:rPr lang="de-DE" sz="2400" b="1" i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b="1" i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complete</a:t>
            </a:r>
            <a:r>
              <a:rPr lang="de-DE" sz="2400" b="1" i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b="1" i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premixes</a:t>
            </a:r>
            <a:r>
              <a:rPr lang="de-DE" sz="2400" b="1" i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:</a:t>
            </a:r>
            <a:endParaRPr lang="de-DE" sz="2400" b="1" i="1" dirty="0">
              <a:solidFill>
                <a:srgbClr val="002060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078" y="365125"/>
            <a:ext cx="2107520" cy="751369"/>
          </a:xfrm>
          <a:prstGeom prst="rect">
            <a:avLst/>
          </a:prstGeom>
        </p:spPr>
      </p:pic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944078" y="1825625"/>
            <a:ext cx="2934903" cy="4555924"/>
          </a:xfrm>
          <a:ln w="15875">
            <a:solidFill>
              <a:schemeClr val="accent5">
                <a:lumMod val="5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de-DE" sz="1000" b="1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29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BW-20 Mix Dog</a:t>
            </a:r>
          </a:p>
          <a:p>
            <a:pPr marL="0" indent="0" algn="ctr">
              <a:buNone/>
            </a:pP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Premix</a:t>
            </a:r>
            <a:r>
              <a:rPr lang="de-DE" sz="1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for</a:t>
            </a:r>
            <a:r>
              <a:rPr lang="de-DE" sz="1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use</a:t>
            </a:r>
            <a:r>
              <a:rPr lang="de-DE" sz="1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in </a:t>
            </a: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complete</a:t>
            </a:r>
            <a:r>
              <a:rPr lang="de-DE" sz="1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food</a:t>
            </a:r>
            <a:r>
              <a:rPr lang="de-DE" sz="1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for</a:t>
            </a:r>
            <a:r>
              <a:rPr lang="de-DE" sz="1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dogs</a:t>
            </a:r>
            <a:r>
              <a:rPr lang="de-DE" sz="1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Combination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of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gelling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agents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(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does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not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include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cassia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gum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)</a:t>
            </a:r>
          </a:p>
          <a:p>
            <a:pPr marL="0" indent="0" algn="ctr">
              <a:buNone/>
            </a:pPr>
            <a:r>
              <a:rPr lang="de-DE" sz="1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N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utritional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supplements</a:t>
            </a:r>
            <a:r>
              <a:rPr lang="de-DE" sz="1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Vitamin D3, Vitamin E, </a:t>
            </a:r>
            <a:r>
              <a:rPr lang="de-DE" sz="1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V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itamins B1, B2, B3, B5,</a:t>
            </a:r>
          </a:p>
          <a:p>
            <a:pPr marL="0" indent="0" algn="ctr">
              <a:buNone/>
            </a:pP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B6, B12, </a:t>
            </a:r>
            <a:r>
              <a:rPr lang="de-DE" sz="1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iotin,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Folic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acid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</a:t>
            </a:r>
            <a:r>
              <a:rPr lang="de-DE" sz="1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C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holine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chloride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</a:t>
            </a:r>
          </a:p>
          <a:p>
            <a:pPr marL="0" indent="0" algn="ctr">
              <a:buNone/>
            </a:pPr>
            <a:r>
              <a:rPr lang="de-DE" sz="1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V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itamin C, </a:t>
            </a:r>
            <a:r>
              <a:rPr lang="de-DE" sz="1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Z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inc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</a:t>
            </a:r>
            <a:r>
              <a:rPr lang="de-DE" sz="1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M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anganese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</a:t>
            </a:r>
            <a:r>
              <a:rPr lang="de-DE" sz="1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I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odine</a:t>
            </a:r>
            <a:endParaRPr lang="de-DE" sz="14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endParaRPr lang="de-DE" sz="1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Crude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protein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7,4%</a:t>
            </a:r>
          </a:p>
          <a:p>
            <a:pPr marL="0" indent="0" algn="ctr">
              <a:buNone/>
            </a:pP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Crude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fat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4,5%</a:t>
            </a:r>
          </a:p>
          <a:p>
            <a:pPr marL="0" indent="0" algn="ctr">
              <a:buNone/>
            </a:pP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Crude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fibre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2,5%</a:t>
            </a:r>
          </a:p>
          <a:p>
            <a:pPr marL="0" indent="0" algn="ctr">
              <a:buNone/>
            </a:pP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Ash: 39,5%</a:t>
            </a:r>
          </a:p>
          <a:p>
            <a:pPr marL="0" indent="0" algn="ctr">
              <a:buNone/>
            </a:pP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Calcium: 0,77%</a:t>
            </a:r>
          </a:p>
          <a:p>
            <a:pPr marL="0" indent="0" algn="ctr">
              <a:buNone/>
            </a:pP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Phosphorus</a:t>
            </a: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3,15%</a:t>
            </a:r>
          </a:p>
          <a:p>
            <a:pPr marL="0" indent="0" algn="ctr">
              <a:buNone/>
            </a:pP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pH: 8,5-10,5</a:t>
            </a:r>
          </a:p>
          <a:p>
            <a:pPr marL="0" indent="0" algn="ctr">
              <a:buNone/>
            </a:pPr>
            <a:endParaRPr lang="de-DE" sz="14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1,65% </a:t>
            </a:r>
            <a:r>
              <a:rPr lang="de-DE" sz="1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application</a:t>
            </a:r>
            <a:endParaRPr lang="de-DE" sz="1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7" name="Inhaltsplatzhalter 5"/>
          <p:cNvSpPr txBox="1">
            <a:spLocks/>
          </p:cNvSpPr>
          <p:nvPr/>
        </p:nvSpPr>
        <p:spPr>
          <a:xfrm>
            <a:off x="4417995" y="1835103"/>
            <a:ext cx="3176337" cy="4546446"/>
          </a:xfrm>
          <a:prstGeom prst="rect">
            <a:avLst/>
          </a:prstGeom>
          <a:ln w="15875">
            <a:solidFill>
              <a:schemeClr val="accent5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de-DE" sz="1000" b="1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50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BW-40 Mix </a:t>
            </a:r>
            <a:r>
              <a:rPr lang="de-DE" sz="5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Cat</a:t>
            </a:r>
            <a:endParaRPr lang="de-DE" sz="5000" b="1" dirty="0">
              <a:solidFill>
                <a:srgbClr val="002060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2400" b="1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Premix</a:t>
            </a:r>
            <a:r>
              <a:rPr lang="de-DE" sz="2400" b="1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b="1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for</a:t>
            </a:r>
            <a:r>
              <a:rPr lang="de-DE" sz="2400" b="1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b="1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use</a:t>
            </a:r>
            <a:r>
              <a:rPr lang="de-DE" sz="2400" b="1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in </a:t>
            </a:r>
            <a:r>
              <a:rPr lang="de-DE" sz="2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complete</a:t>
            </a:r>
            <a:r>
              <a:rPr lang="de-DE" sz="2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b="1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food</a:t>
            </a:r>
            <a:r>
              <a:rPr lang="de-DE" sz="2400" b="1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for</a:t>
            </a:r>
            <a:r>
              <a:rPr lang="de-DE" sz="2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cats</a:t>
            </a:r>
            <a:r>
              <a:rPr lang="de-DE" sz="2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endParaRPr lang="de-DE" sz="2400" b="1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Combination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of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gelling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agents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(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does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not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include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cassia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gum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)</a:t>
            </a:r>
          </a:p>
          <a:p>
            <a:pPr marL="0" indent="0" algn="ctr">
              <a:buNone/>
            </a:pP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Nutritional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supplements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</a:t>
            </a:r>
          </a:p>
          <a:p>
            <a:pPr marL="0" indent="0" algn="ctr">
              <a:buNone/>
            </a:pP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Vitamin D3, Vitamin E, Vitamins B1, B2, B3, B5,</a:t>
            </a:r>
          </a:p>
          <a:p>
            <a:pPr marL="0" indent="0" algn="ctr">
              <a:buNone/>
            </a:pP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B6, B12, </a:t>
            </a:r>
            <a:r>
              <a:rPr lang="de-DE" sz="24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Taurine</a:t>
            </a:r>
            <a:r>
              <a:rPr lang="de-DE" sz="2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Biotin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Folic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acid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Choline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chloride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</a:t>
            </a:r>
          </a:p>
          <a:p>
            <a:pPr marL="0" indent="0" algn="ctr">
              <a:buNone/>
            </a:pP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Vitamin C,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Zinc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Manganese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Iodine</a:t>
            </a:r>
            <a:endParaRPr lang="de-DE" sz="2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endParaRPr lang="de-DE" sz="2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Crude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protein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</a:t>
            </a:r>
            <a:r>
              <a:rPr lang="de-DE" sz="2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21,5%</a:t>
            </a:r>
            <a:endParaRPr lang="de-DE" sz="2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Crude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fat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</a:t>
            </a:r>
            <a:r>
              <a:rPr lang="de-DE" sz="2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5,4%</a:t>
            </a:r>
            <a:endParaRPr lang="de-DE" sz="2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Crude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fibre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</a:t>
            </a:r>
            <a:r>
              <a:rPr lang="de-DE" sz="2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1,2%</a:t>
            </a:r>
            <a:endParaRPr lang="de-DE" sz="2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Ash: </a:t>
            </a:r>
            <a:r>
              <a:rPr lang="de-DE" sz="2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27,3 %</a:t>
            </a:r>
            <a:endParaRPr lang="de-DE" sz="2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Calcium: </a:t>
            </a:r>
            <a:r>
              <a:rPr lang="de-DE" sz="2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0,63%</a:t>
            </a:r>
            <a:endParaRPr lang="de-DE" sz="2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Phosphorus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</a:t>
            </a:r>
            <a:r>
              <a:rPr lang="de-DE" sz="2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3,26%</a:t>
            </a:r>
            <a:endParaRPr lang="de-DE" sz="2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pH: </a:t>
            </a:r>
            <a:r>
              <a:rPr lang="de-DE" sz="2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8-10</a:t>
            </a:r>
            <a:endParaRPr lang="de-DE" sz="2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endParaRPr lang="de-DE" sz="2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2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1,95</a:t>
            </a:r>
            <a:r>
              <a:rPr lang="de-DE" sz="2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% </a:t>
            </a:r>
            <a:r>
              <a:rPr lang="de-DE" sz="2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application</a:t>
            </a:r>
            <a:endParaRPr lang="de-DE" sz="2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de-DE" sz="14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" name="Inhaltsplatzhalter 5"/>
          <p:cNvSpPr txBox="1">
            <a:spLocks/>
          </p:cNvSpPr>
          <p:nvPr/>
        </p:nvSpPr>
        <p:spPr>
          <a:xfrm>
            <a:off x="8037095" y="1835103"/>
            <a:ext cx="3147460" cy="4546446"/>
          </a:xfrm>
          <a:prstGeom prst="rect">
            <a:avLst/>
          </a:prstGeom>
          <a:ln w="15875">
            <a:solidFill>
              <a:schemeClr val="accent5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de-DE" sz="1800" b="1" dirty="0" smtClean="0">
              <a:solidFill>
                <a:srgbClr val="002060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2000" b="1" dirty="0" err="1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V</a:t>
            </a:r>
            <a:r>
              <a:rPr lang="de-DE" sz="2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arious</a:t>
            </a:r>
            <a:r>
              <a:rPr lang="de-DE" sz="20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other</a:t>
            </a:r>
            <a:r>
              <a:rPr lang="de-DE" sz="20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premixes</a:t>
            </a:r>
            <a:r>
              <a:rPr lang="de-DE" sz="20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supplying</a:t>
            </a:r>
            <a:r>
              <a:rPr lang="de-DE" sz="20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complete</a:t>
            </a:r>
            <a:r>
              <a:rPr lang="de-DE" sz="20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solutions</a:t>
            </a:r>
            <a:endParaRPr lang="de-DE" sz="2000" b="1" dirty="0">
              <a:solidFill>
                <a:srgbClr val="002060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de-DE" sz="1800" b="1" dirty="0" smtClean="0">
              <a:solidFill>
                <a:srgbClr val="002060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Nutritional Supplements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tailored</a:t>
            </a:r>
            <a:r>
              <a:rPr lang="de-DE" sz="15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to</a:t>
            </a:r>
            <a:r>
              <a:rPr lang="de-DE" sz="15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your</a:t>
            </a:r>
            <a:r>
              <a:rPr lang="de-DE" sz="15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specific</a:t>
            </a:r>
            <a:r>
              <a:rPr lang="de-DE" sz="15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requirements</a:t>
            </a:r>
            <a:endParaRPr lang="de-DE" sz="1500" b="1" dirty="0" smtClean="0">
              <a:solidFill>
                <a:srgbClr val="002060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de-DE" sz="1500" b="1" dirty="0">
              <a:solidFill>
                <a:srgbClr val="002060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de-DE" sz="15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Natural </a:t>
            </a:r>
            <a:r>
              <a:rPr lang="de-DE" sz="15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palatability</a:t>
            </a:r>
            <a:r>
              <a:rPr lang="de-DE" sz="1500" b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500" b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enhancers</a:t>
            </a:r>
            <a:endParaRPr lang="de-DE" sz="1500" b="1" dirty="0" smtClean="0">
              <a:solidFill>
                <a:srgbClr val="002060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de-DE" sz="15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None/>
            </a:pPr>
            <a:r>
              <a:rPr lang="de-DE" sz="2000" b="1" dirty="0" err="1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Premixes</a:t>
            </a:r>
            <a:r>
              <a:rPr lang="de-DE" sz="2000" b="1" dirty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dirty="0" err="1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for</a:t>
            </a:r>
            <a:r>
              <a:rPr lang="de-DE" sz="2000" b="1" dirty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Snacks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de-DE" sz="15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de-DE" sz="15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de-DE" sz="15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1891" y="365125"/>
            <a:ext cx="1472664" cy="1098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620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44078" y="1645920"/>
            <a:ext cx="10409722" cy="4571999"/>
          </a:xfrm>
          <a:ln w="28575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b="1" i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About</a:t>
            </a:r>
            <a:r>
              <a:rPr lang="de-DE" sz="2000" b="1" i="1" dirty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i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us</a:t>
            </a:r>
            <a:r>
              <a:rPr lang="de-DE" sz="2000" b="1" i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:</a:t>
            </a:r>
            <a:endParaRPr lang="de-DE" sz="2000" b="1" i="1" dirty="0" smtClean="0">
              <a:solidFill>
                <a:srgbClr val="002060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Nutrist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has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been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successfully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operating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in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the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petfood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industry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since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1990.</a:t>
            </a:r>
          </a:p>
          <a:p>
            <a:pPr marL="0" indent="0">
              <a:buNone/>
            </a:pP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Our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founder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and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product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developer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Dr. Krunoslav Saric,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has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long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-term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experience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as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consultant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for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various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established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German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petfood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companies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. Professional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expertise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and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comprehensive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know-how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have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led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to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our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success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With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high quality </a:t>
            </a:r>
            <a:r>
              <a:rPr lang="de-DE" sz="16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standards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international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and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trustworthy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partners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a strong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focus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on </a:t>
            </a:r>
            <a:r>
              <a:rPr lang="de-DE" sz="16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product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safety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and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a </a:t>
            </a:r>
            <a:r>
              <a:rPr lang="de-DE" sz="16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small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but </a:t>
            </a:r>
            <a:r>
              <a:rPr lang="de-DE" sz="16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reliable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team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you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may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expect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a </a:t>
            </a:r>
            <a:r>
              <a:rPr lang="de-DE" sz="16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business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partnership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based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on </a:t>
            </a:r>
            <a:r>
              <a:rPr lang="de-DE" sz="16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responsibility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and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trust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de-DE" sz="16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Regular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monitoring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enables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us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to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guarantee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our</a:t>
            </a:r>
            <a:r>
              <a:rPr lang="de-DE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high quality </a:t>
            </a:r>
            <a:r>
              <a:rPr lang="de-DE" sz="1600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standards</a:t>
            </a:r>
            <a:r>
              <a:rPr lang="de-DE" sz="1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.</a:t>
            </a: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endParaRPr lang="de-DE" sz="16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endParaRPr lang="de-DE" sz="16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endParaRPr lang="de-DE" sz="16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078" y="365125"/>
            <a:ext cx="2107520" cy="751369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7094" y="4961097"/>
            <a:ext cx="1339237" cy="1256822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897" y="4943838"/>
            <a:ext cx="788592" cy="1280148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9164" y="365125"/>
            <a:ext cx="2164636" cy="1973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932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44078" y="1645920"/>
            <a:ext cx="10409722" cy="4571999"/>
          </a:xfrm>
          <a:ln w="28575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endParaRPr lang="de-DE" sz="16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endParaRPr lang="de-DE" sz="16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endParaRPr lang="de-DE" sz="16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>
              <a:buNone/>
            </a:pPr>
            <a:endParaRPr lang="de-DE" sz="16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944078" y="1332000"/>
            <a:ext cx="3291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i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How</a:t>
            </a:r>
            <a:r>
              <a:rPr lang="de-DE" sz="2000" b="1" i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i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may</a:t>
            </a:r>
            <a:r>
              <a:rPr lang="de-DE" sz="2000" b="1" i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i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we</a:t>
            </a:r>
            <a:r>
              <a:rPr lang="de-DE" sz="2000" b="1" i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i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assist</a:t>
            </a:r>
            <a:r>
              <a:rPr lang="de-DE" sz="2000" b="1" i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de-DE" sz="2000" b="1" i="1" dirty="0" err="1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you</a:t>
            </a:r>
            <a:r>
              <a:rPr lang="de-DE" sz="2000" b="1" i="1" dirty="0" smtClean="0">
                <a:solidFill>
                  <a:srgbClr val="00206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?</a:t>
            </a:r>
            <a:endParaRPr lang="de-DE" sz="2000" b="1" i="1" dirty="0">
              <a:solidFill>
                <a:srgbClr val="002060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944079" y="2016000"/>
            <a:ext cx="431372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Nutrist GmbH &amp; Co. KG</a:t>
            </a:r>
          </a:p>
          <a:p>
            <a:r>
              <a:rPr lang="de-DE" dirty="0" smtClean="0"/>
              <a:t>Roggenkamp 17</a:t>
            </a:r>
          </a:p>
          <a:p>
            <a:r>
              <a:rPr lang="de-DE" dirty="0" smtClean="0"/>
              <a:t>27283 Verden</a:t>
            </a:r>
          </a:p>
          <a:p>
            <a:r>
              <a:rPr lang="de-DE" dirty="0" smtClean="0"/>
              <a:t>Germany</a:t>
            </a:r>
          </a:p>
          <a:p>
            <a:endParaRPr lang="de-DE" dirty="0"/>
          </a:p>
          <a:p>
            <a:r>
              <a:rPr lang="de-DE" dirty="0" smtClean="0"/>
              <a:t>Tel. +49 (0) 4231 67 67 82</a:t>
            </a:r>
          </a:p>
          <a:p>
            <a:r>
              <a:rPr lang="de-DE" dirty="0" smtClean="0"/>
              <a:t>Fax +49 (0) 4231 67 67 84</a:t>
            </a:r>
          </a:p>
          <a:p>
            <a:endParaRPr lang="de-DE" dirty="0"/>
          </a:p>
          <a:p>
            <a:r>
              <a:rPr lang="de-DE" dirty="0" smtClean="0"/>
              <a:t>Mail: info@nutrist.de</a:t>
            </a:r>
          </a:p>
          <a:p>
            <a:endParaRPr lang="de-DE" dirty="0"/>
          </a:p>
          <a:p>
            <a:r>
              <a:rPr lang="de-DE" dirty="0" smtClean="0"/>
              <a:t>www.nutrist.eu   www.nutrist.de </a:t>
            </a:r>
            <a:endParaRPr lang="de-DE" dirty="0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3566" y="1535821"/>
            <a:ext cx="6096000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53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603</Words>
  <Application>Microsoft Office PowerPoint</Application>
  <PresentationFormat>Breitbild</PresentationFormat>
  <Paragraphs>137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Microsoft Sans Serif</vt:lpstr>
      <vt:lpstr>Office Theme</vt:lpstr>
      <vt:lpstr>PowerPoint-Präsentation</vt:lpstr>
      <vt:lpstr>Your demand is our challenge</vt:lpstr>
      <vt:lpstr>Our complete gelling solutions:</vt:lpstr>
      <vt:lpstr>Some of our complete premixes: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Angelika Meyer-Conley</dc:creator>
  <cp:lastModifiedBy>Angelika Meyer-Conley</cp:lastModifiedBy>
  <cp:revision>39</cp:revision>
  <cp:lastPrinted>2019-04-14T12:31:56Z</cp:lastPrinted>
  <dcterms:created xsi:type="dcterms:W3CDTF">2019-04-13T16:38:43Z</dcterms:created>
  <dcterms:modified xsi:type="dcterms:W3CDTF">2019-04-14T13:09:09Z</dcterms:modified>
</cp:coreProperties>
</file>