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275" r:id="rId21"/>
    <p:sldId id="280"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2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5347D7-2EE7-461F-AD10-4C90AB9DD6AD}" v="48" dt="2023-12-05T01:18:25.125"/>
  </p1510:revLst>
</p1510:revInfo>
</file>

<file path=ppt/tableStyles.xml><?xml version="1.0" encoding="utf-8"?>
<a:tblStyleLst xmlns:a="http://schemas.openxmlformats.org/drawingml/2006/main" def="{5C22544A-7EE6-4342-B048-85BDC9FD1C3A}">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s Saric" userId="04bc4f364919e787" providerId="LiveId" clId="{ED5347D7-2EE7-461F-AD10-4C90AB9DD6AD}"/>
    <pc:docChg chg="undo custSel delSld modSld">
      <pc:chgData name="Lucas Saric" userId="04bc4f364919e787" providerId="LiveId" clId="{ED5347D7-2EE7-461F-AD10-4C90AB9DD6AD}" dt="2023-12-05T01:33:22.563" v="654" actId="207"/>
      <pc:docMkLst>
        <pc:docMk/>
      </pc:docMkLst>
      <pc:sldChg chg="modSp mod">
        <pc:chgData name="Lucas Saric" userId="04bc4f364919e787" providerId="LiveId" clId="{ED5347D7-2EE7-461F-AD10-4C90AB9DD6AD}" dt="2023-12-05T01:33:09.951" v="653" actId="207"/>
        <pc:sldMkLst>
          <pc:docMk/>
          <pc:sldMk cId="2209133144" sldId="261"/>
        </pc:sldMkLst>
        <pc:spChg chg="mod">
          <ac:chgData name="Lucas Saric" userId="04bc4f364919e787" providerId="LiveId" clId="{ED5347D7-2EE7-461F-AD10-4C90AB9DD6AD}" dt="2023-12-05T01:33:09.951" v="653" actId="207"/>
          <ac:spMkLst>
            <pc:docMk/>
            <pc:sldMk cId="2209133144" sldId="261"/>
            <ac:spMk id="8" creationId="{47342029-D23E-3060-029B-F05E57830377}"/>
          </ac:spMkLst>
        </pc:spChg>
      </pc:sldChg>
      <pc:sldChg chg="modSp mod">
        <pc:chgData name="Lucas Saric" userId="04bc4f364919e787" providerId="LiveId" clId="{ED5347D7-2EE7-461F-AD10-4C90AB9DD6AD}" dt="2023-12-05T01:33:22.563" v="654" actId="207"/>
        <pc:sldMkLst>
          <pc:docMk/>
          <pc:sldMk cId="349539253" sldId="262"/>
        </pc:sldMkLst>
        <pc:spChg chg="mod">
          <ac:chgData name="Lucas Saric" userId="04bc4f364919e787" providerId="LiveId" clId="{ED5347D7-2EE7-461F-AD10-4C90AB9DD6AD}" dt="2023-12-05T01:33:22.563" v="654" actId="207"/>
          <ac:spMkLst>
            <pc:docMk/>
            <pc:sldMk cId="349539253" sldId="262"/>
            <ac:spMk id="11" creationId="{7BB58CA2-F4AF-A1D5-9254-1339888622F4}"/>
          </ac:spMkLst>
        </pc:spChg>
        <pc:picChg chg="mod">
          <ac:chgData name="Lucas Saric" userId="04bc4f364919e787" providerId="LiveId" clId="{ED5347D7-2EE7-461F-AD10-4C90AB9DD6AD}" dt="2023-12-04T22:41:27.138" v="0" actId="1076"/>
          <ac:picMkLst>
            <pc:docMk/>
            <pc:sldMk cId="349539253" sldId="262"/>
            <ac:picMk id="15" creationId="{7776B219-88BC-473E-604C-A5561F02FA6D}"/>
          </ac:picMkLst>
        </pc:picChg>
      </pc:sldChg>
      <pc:sldChg chg="modSp mod">
        <pc:chgData name="Lucas Saric" userId="04bc4f364919e787" providerId="LiveId" clId="{ED5347D7-2EE7-461F-AD10-4C90AB9DD6AD}" dt="2023-12-05T00:23:29.572" v="299" actId="14734"/>
        <pc:sldMkLst>
          <pc:docMk/>
          <pc:sldMk cId="1528733489" sldId="268"/>
        </pc:sldMkLst>
        <pc:spChg chg="mod">
          <ac:chgData name="Lucas Saric" userId="04bc4f364919e787" providerId="LiveId" clId="{ED5347D7-2EE7-461F-AD10-4C90AB9DD6AD}" dt="2023-12-04T23:25:29.201" v="7" actId="1076"/>
          <ac:spMkLst>
            <pc:docMk/>
            <pc:sldMk cId="1528733489" sldId="268"/>
            <ac:spMk id="11" creationId="{66B7314C-79D7-C14F-7A24-37D630E62D71}"/>
          </ac:spMkLst>
        </pc:spChg>
        <pc:graphicFrameChg chg="mod modGraphic">
          <ac:chgData name="Lucas Saric" userId="04bc4f364919e787" providerId="LiveId" clId="{ED5347D7-2EE7-461F-AD10-4C90AB9DD6AD}" dt="2023-12-05T00:23:29.572" v="299" actId="14734"/>
          <ac:graphicFrameMkLst>
            <pc:docMk/>
            <pc:sldMk cId="1528733489" sldId="268"/>
            <ac:graphicFrameMk id="8" creationId="{6B110345-3A27-7E8B-D927-BBF03E6A6D90}"/>
          </ac:graphicFrameMkLst>
        </pc:graphicFrameChg>
      </pc:sldChg>
      <pc:sldChg chg="addSp delSp modSp mod">
        <pc:chgData name="Lucas Saric" userId="04bc4f364919e787" providerId="LiveId" clId="{ED5347D7-2EE7-461F-AD10-4C90AB9DD6AD}" dt="2023-12-05T00:45:55.867" v="464" actId="1076"/>
        <pc:sldMkLst>
          <pc:docMk/>
          <pc:sldMk cId="3800390902" sldId="269"/>
        </pc:sldMkLst>
        <pc:spChg chg="add del mod">
          <ac:chgData name="Lucas Saric" userId="04bc4f364919e787" providerId="LiveId" clId="{ED5347D7-2EE7-461F-AD10-4C90AB9DD6AD}" dt="2023-12-04T23:54:46.441" v="116" actId="22"/>
          <ac:spMkLst>
            <pc:docMk/>
            <pc:sldMk cId="3800390902" sldId="269"/>
            <ac:spMk id="6" creationId="{4E012C0D-4116-DC72-3E21-8BF784E1B851}"/>
          </ac:spMkLst>
        </pc:spChg>
        <pc:spChg chg="add mod">
          <ac:chgData name="Lucas Saric" userId="04bc4f364919e787" providerId="LiveId" clId="{ED5347D7-2EE7-461F-AD10-4C90AB9DD6AD}" dt="2023-12-05T00:43:10.213" v="447"/>
          <ac:spMkLst>
            <pc:docMk/>
            <pc:sldMk cId="3800390902" sldId="269"/>
            <ac:spMk id="8" creationId="{925B6FA8-F387-7FFA-3F84-9EFFA29C1A90}"/>
          </ac:spMkLst>
        </pc:spChg>
        <pc:spChg chg="add del mod">
          <ac:chgData name="Lucas Saric" userId="04bc4f364919e787" providerId="LiveId" clId="{ED5347D7-2EE7-461F-AD10-4C90AB9DD6AD}" dt="2023-12-05T00:12:49.060" v="156" actId="478"/>
          <ac:spMkLst>
            <pc:docMk/>
            <pc:sldMk cId="3800390902" sldId="269"/>
            <ac:spMk id="9" creationId="{109198A0-2670-FF70-992D-8A8A405B972A}"/>
          </ac:spMkLst>
        </pc:spChg>
        <pc:spChg chg="add del mod">
          <ac:chgData name="Lucas Saric" userId="04bc4f364919e787" providerId="LiveId" clId="{ED5347D7-2EE7-461F-AD10-4C90AB9DD6AD}" dt="2023-12-05T00:12:48.603" v="155" actId="478"/>
          <ac:spMkLst>
            <pc:docMk/>
            <pc:sldMk cId="3800390902" sldId="269"/>
            <ac:spMk id="10" creationId="{C4D7D333-107A-93FB-7E2F-76984BAABFBF}"/>
          </ac:spMkLst>
        </pc:spChg>
        <pc:spChg chg="add del mod">
          <ac:chgData name="Lucas Saric" userId="04bc4f364919e787" providerId="LiveId" clId="{ED5347D7-2EE7-461F-AD10-4C90AB9DD6AD}" dt="2023-12-05T00:14:40.215" v="176"/>
          <ac:spMkLst>
            <pc:docMk/>
            <pc:sldMk cId="3800390902" sldId="269"/>
            <ac:spMk id="13" creationId="{496676BB-E690-D5A8-DD3A-B07057CC0B15}"/>
          </ac:spMkLst>
        </pc:spChg>
        <pc:spChg chg="add del mod">
          <ac:chgData name="Lucas Saric" userId="04bc4f364919e787" providerId="LiveId" clId="{ED5347D7-2EE7-461F-AD10-4C90AB9DD6AD}" dt="2023-12-05T00:14:46.248" v="182"/>
          <ac:spMkLst>
            <pc:docMk/>
            <pc:sldMk cId="3800390902" sldId="269"/>
            <ac:spMk id="14" creationId="{B321FDED-B5A4-D2E5-62A7-E091F3E52B50}"/>
          </ac:spMkLst>
        </pc:spChg>
        <pc:spChg chg="add mod">
          <ac:chgData name="Lucas Saric" userId="04bc4f364919e787" providerId="LiveId" clId="{ED5347D7-2EE7-461F-AD10-4C90AB9DD6AD}" dt="2023-12-05T00:14:57.767" v="185" actId="1076"/>
          <ac:spMkLst>
            <pc:docMk/>
            <pc:sldMk cId="3800390902" sldId="269"/>
            <ac:spMk id="15" creationId="{D8645F2E-69E4-854C-5A46-A088366689E4}"/>
          </ac:spMkLst>
        </pc:spChg>
        <pc:spChg chg="add del mod">
          <ac:chgData name="Lucas Saric" userId="04bc4f364919e787" providerId="LiveId" clId="{ED5347D7-2EE7-461F-AD10-4C90AB9DD6AD}" dt="2023-12-05T00:15:01.993" v="187"/>
          <ac:spMkLst>
            <pc:docMk/>
            <pc:sldMk cId="3800390902" sldId="269"/>
            <ac:spMk id="16" creationId="{8DEF1202-F145-DB62-0272-22D120F4E7AB}"/>
          </ac:spMkLst>
        </pc:spChg>
        <pc:spChg chg="add del mod">
          <ac:chgData name="Lucas Saric" userId="04bc4f364919e787" providerId="LiveId" clId="{ED5347D7-2EE7-461F-AD10-4C90AB9DD6AD}" dt="2023-12-05T00:15:57.061" v="208" actId="478"/>
          <ac:spMkLst>
            <pc:docMk/>
            <pc:sldMk cId="3800390902" sldId="269"/>
            <ac:spMk id="17" creationId="{CD8668F3-7258-68BA-7005-520655C8FE75}"/>
          </ac:spMkLst>
        </pc:spChg>
        <pc:spChg chg="add mod">
          <ac:chgData name="Lucas Saric" userId="04bc4f364919e787" providerId="LiveId" clId="{ED5347D7-2EE7-461F-AD10-4C90AB9DD6AD}" dt="2023-12-05T00:20:19.115" v="270" actId="1076"/>
          <ac:spMkLst>
            <pc:docMk/>
            <pc:sldMk cId="3800390902" sldId="269"/>
            <ac:spMk id="18" creationId="{3EE1ED68-8A5B-BCCD-E371-586A7C840E70}"/>
          </ac:spMkLst>
        </pc:spChg>
        <pc:spChg chg="add del mod">
          <ac:chgData name="Lucas Saric" userId="04bc4f364919e787" providerId="LiveId" clId="{ED5347D7-2EE7-461F-AD10-4C90AB9DD6AD}" dt="2023-12-05T00:16:14.437" v="211" actId="478"/>
          <ac:spMkLst>
            <pc:docMk/>
            <pc:sldMk cId="3800390902" sldId="269"/>
            <ac:spMk id="19" creationId="{6981BD4E-4EB6-D97A-CB80-D598589E5560}"/>
          </ac:spMkLst>
        </pc:spChg>
        <pc:spChg chg="add del mod">
          <ac:chgData name="Lucas Saric" userId="04bc4f364919e787" providerId="LiveId" clId="{ED5347D7-2EE7-461F-AD10-4C90AB9DD6AD}" dt="2023-12-05T00:15:33.084" v="197" actId="478"/>
          <ac:spMkLst>
            <pc:docMk/>
            <pc:sldMk cId="3800390902" sldId="269"/>
            <ac:spMk id="20" creationId="{352E2099-8ECC-96C5-B25C-05397845D455}"/>
          </ac:spMkLst>
        </pc:spChg>
        <pc:spChg chg="add mod">
          <ac:chgData name="Lucas Saric" userId="04bc4f364919e787" providerId="LiveId" clId="{ED5347D7-2EE7-461F-AD10-4C90AB9DD6AD}" dt="2023-12-05T00:20:22.844" v="271" actId="1076"/>
          <ac:spMkLst>
            <pc:docMk/>
            <pc:sldMk cId="3800390902" sldId="269"/>
            <ac:spMk id="21" creationId="{E78B4B47-C0E5-6407-4424-EB883C12FB29}"/>
          </ac:spMkLst>
        </pc:spChg>
        <pc:spChg chg="add del mod">
          <ac:chgData name="Lucas Saric" userId="04bc4f364919e787" providerId="LiveId" clId="{ED5347D7-2EE7-461F-AD10-4C90AB9DD6AD}" dt="2023-12-05T00:16:23.146" v="213" actId="478"/>
          <ac:spMkLst>
            <pc:docMk/>
            <pc:sldMk cId="3800390902" sldId="269"/>
            <ac:spMk id="22" creationId="{8530D1B1-C256-359B-3F45-455A222BF779}"/>
          </ac:spMkLst>
        </pc:spChg>
        <pc:spChg chg="add mod">
          <ac:chgData name="Lucas Saric" userId="04bc4f364919e787" providerId="LiveId" clId="{ED5347D7-2EE7-461F-AD10-4C90AB9DD6AD}" dt="2023-12-05T00:20:08.782" v="268" actId="1076"/>
          <ac:spMkLst>
            <pc:docMk/>
            <pc:sldMk cId="3800390902" sldId="269"/>
            <ac:spMk id="23" creationId="{A990F7E5-5BD8-0754-22D3-6DD0B2B9FE00}"/>
          </ac:spMkLst>
        </pc:spChg>
        <pc:spChg chg="add del mod">
          <ac:chgData name="Lucas Saric" userId="04bc4f364919e787" providerId="LiveId" clId="{ED5347D7-2EE7-461F-AD10-4C90AB9DD6AD}" dt="2023-12-05T00:17:54.778" v="238" actId="478"/>
          <ac:spMkLst>
            <pc:docMk/>
            <pc:sldMk cId="3800390902" sldId="269"/>
            <ac:spMk id="24" creationId="{8B8958B8-0BDD-C905-E957-00DAEF810270}"/>
          </ac:spMkLst>
        </pc:spChg>
        <pc:spChg chg="add mod">
          <ac:chgData name="Lucas Saric" userId="04bc4f364919e787" providerId="LiveId" clId="{ED5347D7-2EE7-461F-AD10-4C90AB9DD6AD}" dt="2023-12-05T00:20:16.017" v="269" actId="1076"/>
          <ac:spMkLst>
            <pc:docMk/>
            <pc:sldMk cId="3800390902" sldId="269"/>
            <ac:spMk id="25" creationId="{DE18FD56-366C-75AF-3A8A-0DE23092B34B}"/>
          </ac:spMkLst>
        </pc:spChg>
        <pc:spChg chg="add del">
          <ac:chgData name="Lucas Saric" userId="04bc4f364919e787" providerId="LiveId" clId="{ED5347D7-2EE7-461F-AD10-4C90AB9DD6AD}" dt="2023-12-05T00:18:59.273" v="248" actId="22"/>
          <ac:spMkLst>
            <pc:docMk/>
            <pc:sldMk cId="3800390902" sldId="269"/>
            <ac:spMk id="27" creationId="{65146E97-C5B9-E8C3-23C4-9077F88EF1CD}"/>
          </ac:spMkLst>
        </pc:spChg>
        <pc:picChg chg="mod">
          <ac:chgData name="Lucas Saric" userId="04bc4f364919e787" providerId="LiveId" clId="{ED5347D7-2EE7-461F-AD10-4C90AB9DD6AD}" dt="2023-12-05T00:45:55.867" v="464" actId="1076"/>
          <ac:picMkLst>
            <pc:docMk/>
            <pc:sldMk cId="3800390902" sldId="269"/>
            <ac:picMk id="5" creationId="{D1F3769A-68B6-52DD-EA50-94BBD6571281}"/>
          </ac:picMkLst>
        </pc:picChg>
        <pc:picChg chg="add del mod">
          <ac:chgData name="Lucas Saric" userId="04bc4f364919e787" providerId="LiveId" clId="{ED5347D7-2EE7-461F-AD10-4C90AB9DD6AD}" dt="2023-12-05T00:14:12.036" v="170" actId="478"/>
          <ac:picMkLst>
            <pc:docMk/>
            <pc:sldMk cId="3800390902" sldId="269"/>
            <ac:picMk id="12" creationId="{D64F1B06-E948-4EAB-C98C-7848B48F0FCE}"/>
          </ac:picMkLst>
        </pc:picChg>
        <pc:picChg chg="add del mod">
          <ac:chgData name="Lucas Saric" userId="04bc4f364919e787" providerId="LiveId" clId="{ED5347D7-2EE7-461F-AD10-4C90AB9DD6AD}" dt="2023-12-05T00:45:51.939" v="463" actId="478"/>
          <ac:picMkLst>
            <pc:docMk/>
            <pc:sldMk cId="3800390902" sldId="269"/>
            <ac:picMk id="28" creationId="{70148A13-5115-50B1-9DD4-F9B9E907B595}"/>
          </ac:picMkLst>
        </pc:picChg>
      </pc:sldChg>
      <pc:sldChg chg="addSp delSp modSp mod">
        <pc:chgData name="Lucas Saric" userId="04bc4f364919e787" providerId="LiveId" clId="{ED5347D7-2EE7-461F-AD10-4C90AB9DD6AD}" dt="2023-12-05T00:49:21.688" v="507" actId="1076"/>
        <pc:sldMkLst>
          <pc:docMk/>
          <pc:sldMk cId="2097451363" sldId="270"/>
        </pc:sldMkLst>
        <pc:spChg chg="add mod">
          <ac:chgData name="Lucas Saric" userId="04bc4f364919e787" providerId="LiveId" clId="{ED5347D7-2EE7-461F-AD10-4C90AB9DD6AD}" dt="2023-12-05T00:21:13.446" v="298" actId="20577"/>
          <ac:spMkLst>
            <pc:docMk/>
            <pc:sldMk cId="2097451363" sldId="270"/>
            <ac:spMk id="6" creationId="{36D6F3C1-B1BF-79C4-6550-D840419BCF12}"/>
          </ac:spMkLst>
        </pc:spChg>
        <pc:spChg chg="add mod">
          <ac:chgData name="Lucas Saric" userId="04bc4f364919e787" providerId="LiveId" clId="{ED5347D7-2EE7-461F-AD10-4C90AB9DD6AD}" dt="2023-12-05T00:19:22.309" v="254" actId="1076"/>
          <ac:spMkLst>
            <pc:docMk/>
            <pc:sldMk cId="2097451363" sldId="270"/>
            <ac:spMk id="8" creationId="{75610C6B-D61A-B978-1303-12E168F68B60}"/>
          </ac:spMkLst>
        </pc:spChg>
        <pc:spChg chg="add mod">
          <ac:chgData name="Lucas Saric" userId="04bc4f364919e787" providerId="LiveId" clId="{ED5347D7-2EE7-461F-AD10-4C90AB9DD6AD}" dt="2023-12-05T00:21:06.202" v="289" actId="1076"/>
          <ac:spMkLst>
            <pc:docMk/>
            <pc:sldMk cId="2097451363" sldId="270"/>
            <ac:spMk id="9" creationId="{601FEA6B-1BB6-0BFD-AA06-FAB11975ECB0}"/>
          </ac:spMkLst>
        </pc:spChg>
        <pc:spChg chg="add mod">
          <ac:chgData name="Lucas Saric" userId="04bc4f364919e787" providerId="LiveId" clId="{ED5347D7-2EE7-461F-AD10-4C90AB9DD6AD}" dt="2023-12-05T00:20:42.628" v="279" actId="1076"/>
          <ac:spMkLst>
            <pc:docMk/>
            <pc:sldMk cId="2097451363" sldId="270"/>
            <ac:spMk id="10" creationId="{79624F55-4B3C-EF65-AA46-3951B52C7EA7}"/>
          </ac:spMkLst>
        </pc:spChg>
        <pc:spChg chg="add mod">
          <ac:chgData name="Lucas Saric" userId="04bc4f364919e787" providerId="LiveId" clId="{ED5347D7-2EE7-461F-AD10-4C90AB9DD6AD}" dt="2023-12-05T00:20:47.278" v="282" actId="1076"/>
          <ac:spMkLst>
            <pc:docMk/>
            <pc:sldMk cId="2097451363" sldId="270"/>
            <ac:spMk id="11" creationId="{A6AC26D2-5BF9-E6D6-B60B-78DC07791C75}"/>
          </ac:spMkLst>
        </pc:spChg>
        <pc:spChg chg="add mod">
          <ac:chgData name="Lucas Saric" userId="04bc4f364919e787" providerId="LiveId" clId="{ED5347D7-2EE7-461F-AD10-4C90AB9DD6AD}" dt="2023-12-05T00:20:49.790" v="284" actId="1076"/>
          <ac:spMkLst>
            <pc:docMk/>
            <pc:sldMk cId="2097451363" sldId="270"/>
            <ac:spMk id="12" creationId="{C98A6F9E-4022-F542-84FA-DAAA597EC0EF}"/>
          </ac:spMkLst>
        </pc:spChg>
        <pc:spChg chg="add mod">
          <ac:chgData name="Lucas Saric" userId="04bc4f364919e787" providerId="LiveId" clId="{ED5347D7-2EE7-461F-AD10-4C90AB9DD6AD}" dt="2023-12-05T00:20:56.820" v="287" actId="1076"/>
          <ac:spMkLst>
            <pc:docMk/>
            <pc:sldMk cId="2097451363" sldId="270"/>
            <ac:spMk id="13" creationId="{D42AFB9D-B642-DD1F-291D-657AAFE5E719}"/>
          </ac:spMkLst>
        </pc:spChg>
        <pc:picChg chg="mod">
          <ac:chgData name="Lucas Saric" userId="04bc4f364919e787" providerId="LiveId" clId="{ED5347D7-2EE7-461F-AD10-4C90AB9DD6AD}" dt="2023-12-05T00:20:51.928" v="286" actId="1076"/>
          <ac:picMkLst>
            <pc:docMk/>
            <pc:sldMk cId="2097451363" sldId="270"/>
            <ac:picMk id="5" creationId="{D1F3769A-68B6-52DD-EA50-94BBD6571281}"/>
          </ac:picMkLst>
        </pc:picChg>
        <pc:picChg chg="add del mod">
          <ac:chgData name="Lucas Saric" userId="04bc4f364919e787" providerId="LiveId" clId="{ED5347D7-2EE7-461F-AD10-4C90AB9DD6AD}" dt="2023-12-05T00:46:09.538" v="471" actId="478"/>
          <ac:picMkLst>
            <pc:docMk/>
            <pc:sldMk cId="2097451363" sldId="270"/>
            <ac:picMk id="14" creationId="{8E3128FF-59C9-4CED-F4FE-6ABBB95C2014}"/>
          </ac:picMkLst>
        </pc:picChg>
        <pc:picChg chg="add mod">
          <ac:chgData name="Lucas Saric" userId="04bc4f364919e787" providerId="LiveId" clId="{ED5347D7-2EE7-461F-AD10-4C90AB9DD6AD}" dt="2023-12-05T00:49:21.688" v="507" actId="1076"/>
          <ac:picMkLst>
            <pc:docMk/>
            <pc:sldMk cId="2097451363" sldId="270"/>
            <ac:picMk id="16" creationId="{D478DA64-9FE1-E67F-4CE3-E77830C62CBB}"/>
          </ac:picMkLst>
        </pc:picChg>
      </pc:sldChg>
      <pc:sldChg chg="addSp modSp mod">
        <pc:chgData name="Lucas Saric" userId="04bc4f364919e787" providerId="LiveId" clId="{ED5347D7-2EE7-461F-AD10-4C90AB9DD6AD}" dt="2023-12-05T01:07:55.269" v="594" actId="1076"/>
        <pc:sldMkLst>
          <pc:docMk/>
          <pc:sldMk cId="2708157051" sldId="271"/>
        </pc:sldMkLst>
        <pc:spChg chg="add mod">
          <ac:chgData name="Lucas Saric" userId="04bc4f364919e787" providerId="LiveId" clId="{ED5347D7-2EE7-461F-AD10-4C90AB9DD6AD}" dt="2023-12-05T01:07:47.997" v="593" actId="255"/>
          <ac:spMkLst>
            <pc:docMk/>
            <pc:sldMk cId="2708157051" sldId="271"/>
            <ac:spMk id="4" creationId="{532A3F8C-7767-2ACB-C240-918E77C0F060}"/>
          </ac:spMkLst>
        </pc:spChg>
        <pc:picChg chg="add mod">
          <ac:chgData name="Lucas Saric" userId="04bc4f364919e787" providerId="LiveId" clId="{ED5347D7-2EE7-461F-AD10-4C90AB9DD6AD}" dt="2023-12-05T01:07:55.269" v="594" actId="1076"/>
          <ac:picMkLst>
            <pc:docMk/>
            <pc:sldMk cId="2708157051" sldId="271"/>
            <ac:picMk id="7" creationId="{EA2862ED-E72B-2125-EFFF-D14AE1483583}"/>
          </ac:picMkLst>
        </pc:picChg>
      </pc:sldChg>
      <pc:sldChg chg="addSp delSp modSp mod">
        <pc:chgData name="Lucas Saric" userId="04bc4f364919e787" providerId="LiveId" clId="{ED5347D7-2EE7-461F-AD10-4C90AB9DD6AD}" dt="2023-12-05T01:07:36.842" v="591" actId="113"/>
        <pc:sldMkLst>
          <pc:docMk/>
          <pc:sldMk cId="1020455883" sldId="272"/>
        </pc:sldMkLst>
        <pc:spChg chg="add mod">
          <ac:chgData name="Lucas Saric" userId="04bc4f364919e787" providerId="LiveId" clId="{ED5347D7-2EE7-461F-AD10-4C90AB9DD6AD}" dt="2023-12-05T01:07:36.842" v="591" actId="113"/>
          <ac:spMkLst>
            <pc:docMk/>
            <pc:sldMk cId="1020455883" sldId="272"/>
            <ac:spMk id="6" creationId="{5BA89805-F087-EEA9-D31B-819845F57F7E}"/>
          </ac:spMkLst>
        </pc:spChg>
        <pc:picChg chg="add mod">
          <ac:chgData name="Lucas Saric" userId="04bc4f364919e787" providerId="LiveId" clId="{ED5347D7-2EE7-461F-AD10-4C90AB9DD6AD}" dt="2023-12-05T00:38:28.701" v="426" actId="14100"/>
          <ac:picMkLst>
            <pc:docMk/>
            <pc:sldMk cId="1020455883" sldId="272"/>
            <ac:picMk id="8" creationId="{DBADF37D-7933-8357-9144-86153E999401}"/>
          </ac:picMkLst>
        </pc:picChg>
        <pc:picChg chg="add del mod">
          <ac:chgData name="Lucas Saric" userId="04bc4f364919e787" providerId="LiveId" clId="{ED5347D7-2EE7-461F-AD10-4C90AB9DD6AD}" dt="2023-12-05T00:38:47.189" v="435" actId="478"/>
          <ac:picMkLst>
            <pc:docMk/>
            <pc:sldMk cId="1020455883" sldId="272"/>
            <ac:picMk id="10" creationId="{921F2547-147E-691A-3498-ED537830EC35}"/>
          </ac:picMkLst>
        </pc:picChg>
      </pc:sldChg>
      <pc:sldChg chg="addSp delSp modSp mod">
        <pc:chgData name="Lucas Saric" userId="04bc4f364919e787" providerId="LiveId" clId="{ED5347D7-2EE7-461F-AD10-4C90AB9DD6AD}" dt="2023-12-05T00:39:18.954" v="446" actId="14100"/>
        <pc:sldMkLst>
          <pc:docMk/>
          <pc:sldMk cId="977036400" sldId="273"/>
        </pc:sldMkLst>
        <pc:spChg chg="add mod">
          <ac:chgData name="Lucas Saric" userId="04bc4f364919e787" providerId="LiveId" clId="{ED5347D7-2EE7-461F-AD10-4C90AB9DD6AD}" dt="2023-12-05T00:35:37.702" v="413" actId="1076"/>
          <ac:spMkLst>
            <pc:docMk/>
            <pc:sldMk cId="977036400" sldId="273"/>
            <ac:spMk id="6" creationId="{56288554-E287-0072-6591-83E6DCFBD53B}"/>
          </ac:spMkLst>
        </pc:spChg>
        <pc:spChg chg="add del">
          <ac:chgData name="Lucas Saric" userId="04bc4f364919e787" providerId="LiveId" clId="{ED5347D7-2EE7-461F-AD10-4C90AB9DD6AD}" dt="2023-12-05T00:38:54.970" v="437" actId="22"/>
          <ac:spMkLst>
            <pc:docMk/>
            <pc:sldMk cId="977036400" sldId="273"/>
            <ac:spMk id="8" creationId="{0D5DE2CC-8934-603C-D2CE-5491918C0064}"/>
          </ac:spMkLst>
        </pc:spChg>
        <pc:picChg chg="add mod">
          <ac:chgData name="Lucas Saric" userId="04bc4f364919e787" providerId="LiveId" clId="{ED5347D7-2EE7-461F-AD10-4C90AB9DD6AD}" dt="2023-12-05T00:39:18.954" v="446" actId="14100"/>
          <ac:picMkLst>
            <pc:docMk/>
            <pc:sldMk cId="977036400" sldId="273"/>
            <ac:picMk id="10" creationId="{BFDFC6FE-2D86-2549-779A-CDBE549305ED}"/>
          </ac:picMkLst>
        </pc:picChg>
      </pc:sldChg>
      <pc:sldChg chg="addSp delSp modSp mod">
        <pc:chgData name="Lucas Saric" userId="04bc4f364919e787" providerId="LiveId" clId="{ED5347D7-2EE7-461F-AD10-4C90AB9DD6AD}" dt="2023-12-05T01:11:31.442" v="642" actId="1076"/>
        <pc:sldMkLst>
          <pc:docMk/>
          <pc:sldMk cId="1199394823" sldId="274"/>
        </pc:sldMkLst>
        <pc:spChg chg="add mod">
          <ac:chgData name="Lucas Saric" userId="04bc4f364919e787" providerId="LiveId" clId="{ED5347D7-2EE7-461F-AD10-4C90AB9DD6AD}" dt="2023-12-05T01:07:29.635" v="590" actId="14100"/>
          <ac:spMkLst>
            <pc:docMk/>
            <pc:sldMk cId="1199394823" sldId="274"/>
            <ac:spMk id="6" creationId="{3D58AB64-5D69-1CC4-9218-E8C32BA643C0}"/>
          </ac:spMkLst>
        </pc:spChg>
        <pc:picChg chg="add del mod">
          <ac:chgData name="Lucas Saric" userId="04bc4f364919e787" providerId="LiveId" clId="{ED5347D7-2EE7-461F-AD10-4C90AB9DD6AD}" dt="2023-12-05T01:11:11.609" v="633" actId="478"/>
          <ac:picMkLst>
            <pc:docMk/>
            <pc:sldMk cId="1199394823" sldId="274"/>
            <ac:picMk id="7" creationId="{10215E82-D811-7A7D-355E-6DFD1769D5DE}"/>
          </ac:picMkLst>
        </pc:picChg>
        <pc:picChg chg="add mod">
          <ac:chgData name="Lucas Saric" userId="04bc4f364919e787" providerId="LiveId" clId="{ED5347D7-2EE7-461F-AD10-4C90AB9DD6AD}" dt="2023-12-05T01:11:31.442" v="642" actId="1076"/>
          <ac:picMkLst>
            <pc:docMk/>
            <pc:sldMk cId="1199394823" sldId="274"/>
            <ac:picMk id="9" creationId="{62AF0E0D-26BF-FEB6-A4A4-CF390412835D}"/>
          </ac:picMkLst>
        </pc:picChg>
      </pc:sldChg>
      <pc:sldChg chg="addSp delSp modSp mod">
        <pc:chgData name="Lucas Saric" userId="04bc4f364919e787" providerId="LiveId" clId="{ED5347D7-2EE7-461F-AD10-4C90AB9DD6AD}" dt="2023-12-05T01:32:27.889" v="652"/>
        <pc:sldMkLst>
          <pc:docMk/>
          <pc:sldMk cId="2237985143" sldId="275"/>
        </pc:sldMkLst>
        <pc:spChg chg="add mod">
          <ac:chgData name="Lucas Saric" userId="04bc4f364919e787" providerId="LiveId" clId="{ED5347D7-2EE7-461F-AD10-4C90AB9DD6AD}" dt="2023-12-05T01:32:27.889" v="652"/>
          <ac:spMkLst>
            <pc:docMk/>
            <pc:sldMk cId="2237985143" sldId="275"/>
            <ac:spMk id="6" creationId="{8BD227C9-C4B2-4939-CDAC-7A9362FA5EEA}"/>
          </ac:spMkLst>
        </pc:spChg>
        <pc:picChg chg="add del mod">
          <ac:chgData name="Lucas Saric" userId="04bc4f364919e787" providerId="LiveId" clId="{ED5347D7-2EE7-461F-AD10-4C90AB9DD6AD}" dt="2023-12-05T01:06:00.296" v="579" actId="478"/>
          <ac:picMkLst>
            <pc:docMk/>
            <pc:sldMk cId="2237985143" sldId="275"/>
            <ac:picMk id="7" creationId="{45BBAB98-4AAA-7C55-9946-2D2363FBCDD2}"/>
          </ac:picMkLst>
        </pc:picChg>
        <pc:picChg chg="add mod">
          <ac:chgData name="Lucas Saric" userId="04bc4f364919e787" providerId="LiveId" clId="{ED5347D7-2EE7-461F-AD10-4C90AB9DD6AD}" dt="2023-12-05T01:06:50.379" v="588" actId="1440"/>
          <ac:picMkLst>
            <pc:docMk/>
            <pc:sldMk cId="2237985143" sldId="275"/>
            <ac:picMk id="8" creationId="{CFF3B5DE-86A5-839A-E6B5-30BFBDAFD041}"/>
          </ac:picMkLst>
        </pc:picChg>
      </pc:sldChg>
      <pc:sldChg chg="del">
        <pc:chgData name="Lucas Saric" userId="04bc4f364919e787" providerId="LiveId" clId="{ED5347D7-2EE7-461F-AD10-4C90AB9DD6AD}" dt="2023-12-05T01:08:00.740" v="596" actId="47"/>
        <pc:sldMkLst>
          <pc:docMk/>
          <pc:sldMk cId="1408626479" sldId="276"/>
        </pc:sldMkLst>
      </pc:sldChg>
      <pc:sldChg chg="del">
        <pc:chgData name="Lucas Saric" userId="04bc4f364919e787" providerId="LiveId" clId="{ED5347D7-2EE7-461F-AD10-4C90AB9DD6AD}" dt="2023-12-05T01:07:59.754" v="595" actId="47"/>
        <pc:sldMkLst>
          <pc:docMk/>
          <pc:sldMk cId="2823951594" sldId="277"/>
        </pc:sldMkLst>
      </pc:sldChg>
      <pc:sldChg chg="del">
        <pc:chgData name="Lucas Saric" userId="04bc4f364919e787" providerId="LiveId" clId="{ED5347D7-2EE7-461F-AD10-4C90AB9DD6AD}" dt="2023-12-05T01:08:01.506" v="597" actId="47"/>
        <pc:sldMkLst>
          <pc:docMk/>
          <pc:sldMk cId="2165508128" sldId="278"/>
        </pc:sldMkLst>
      </pc:sldChg>
      <pc:sldChg chg="del">
        <pc:chgData name="Lucas Saric" userId="04bc4f364919e787" providerId="LiveId" clId="{ED5347D7-2EE7-461F-AD10-4C90AB9DD6AD}" dt="2023-12-05T01:08:02.644" v="598" actId="47"/>
        <pc:sldMkLst>
          <pc:docMk/>
          <pc:sldMk cId="1648196505" sldId="279"/>
        </pc:sldMkLst>
      </pc:sldChg>
      <pc:sldChg chg="addSp delSp modSp mod setBg">
        <pc:chgData name="Lucas Saric" userId="04bc4f364919e787" providerId="LiveId" clId="{ED5347D7-2EE7-461F-AD10-4C90AB9DD6AD}" dt="2023-12-05T01:18:35.076" v="649" actId="1076"/>
        <pc:sldMkLst>
          <pc:docMk/>
          <pc:sldMk cId="4087576394" sldId="280"/>
        </pc:sldMkLst>
        <pc:spChg chg="mod">
          <ac:chgData name="Lucas Saric" userId="04bc4f364919e787" providerId="LiveId" clId="{ED5347D7-2EE7-461F-AD10-4C90AB9DD6AD}" dt="2023-12-05T01:18:21.239" v="643"/>
          <ac:spMkLst>
            <pc:docMk/>
            <pc:sldMk cId="4087576394" sldId="280"/>
            <ac:spMk id="3" creationId="{8CE9EB1F-C4F6-142D-98D5-0FB9642F538B}"/>
          </ac:spMkLst>
        </pc:spChg>
        <pc:picChg chg="del">
          <ac:chgData name="Lucas Saric" userId="04bc4f364919e787" providerId="LiveId" clId="{ED5347D7-2EE7-461F-AD10-4C90AB9DD6AD}" dt="2023-12-05T01:08:13.961" v="599" actId="478"/>
          <ac:picMkLst>
            <pc:docMk/>
            <pc:sldMk cId="4087576394" sldId="280"/>
            <ac:picMk id="5" creationId="{D1F3769A-68B6-52DD-EA50-94BBD6571281}"/>
          </ac:picMkLst>
        </pc:picChg>
        <pc:picChg chg="add del mod">
          <ac:chgData name="Lucas Saric" userId="04bc4f364919e787" providerId="LiveId" clId="{ED5347D7-2EE7-461F-AD10-4C90AB9DD6AD}" dt="2023-12-05T01:09:27.684" v="628" actId="478"/>
          <ac:picMkLst>
            <pc:docMk/>
            <pc:sldMk cId="4087576394" sldId="280"/>
            <ac:picMk id="6" creationId="{CA739BAE-A946-3FA2-C264-CB7BCB1E0FAE}"/>
          </ac:picMkLst>
        </pc:picChg>
        <pc:picChg chg="add mod">
          <ac:chgData name="Lucas Saric" userId="04bc4f364919e787" providerId="LiveId" clId="{ED5347D7-2EE7-461F-AD10-4C90AB9DD6AD}" dt="2023-12-05T01:18:35.076" v="649" actId="1076"/>
          <ac:picMkLst>
            <pc:docMk/>
            <pc:sldMk cId="4087576394" sldId="280"/>
            <ac:picMk id="7" creationId="{A63EA225-B47C-D3FA-EF86-9863F84CE82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279D9-ABA2-29EF-B3DA-86C78FB6391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F6F28B2-2E13-CF28-EE1F-634FBA51E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AC1D673-5D3D-7F38-1C86-DA4FD04F3BD8}"/>
              </a:ext>
            </a:extLst>
          </p:cNvPr>
          <p:cNvSpPr>
            <a:spLocks noGrp="1"/>
          </p:cNvSpPr>
          <p:nvPr>
            <p:ph type="dt" sz="half" idx="10"/>
          </p:nvPr>
        </p:nvSpPr>
        <p:spPr/>
        <p:txBody>
          <a:bodyPr/>
          <a:lstStyle/>
          <a:p>
            <a:fld id="{34C32FA1-F547-4A37-8574-7AE705660941}" type="datetimeFigureOut">
              <a:rPr lang="de-DE" smtClean="0"/>
              <a:t>04.12.2023</a:t>
            </a:fld>
            <a:endParaRPr lang="de-DE"/>
          </a:p>
        </p:txBody>
      </p:sp>
      <p:sp>
        <p:nvSpPr>
          <p:cNvPr id="5" name="Fußzeilenplatzhalter 4">
            <a:extLst>
              <a:ext uri="{FF2B5EF4-FFF2-40B4-BE49-F238E27FC236}">
                <a16:creationId xmlns:a16="http://schemas.microsoft.com/office/drawing/2014/main" id="{0043F64C-26AE-5DE1-A8C6-42A3DC08529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687859F-9E4F-E24F-8AC1-CE50D4F53800}"/>
              </a:ext>
            </a:extLst>
          </p:cNvPr>
          <p:cNvSpPr>
            <a:spLocks noGrp="1"/>
          </p:cNvSpPr>
          <p:nvPr>
            <p:ph type="sldNum" sz="quarter" idx="12"/>
          </p:nvPr>
        </p:nvSpPr>
        <p:spPr/>
        <p:txBody>
          <a:bodyPr/>
          <a:lstStyle/>
          <a:p>
            <a:fld id="{8F94F96C-48EA-4EA2-8A21-6FFB449E2C0A}" type="slidenum">
              <a:rPr lang="de-DE" smtClean="0"/>
              <a:t>‹Nr.›</a:t>
            </a:fld>
            <a:endParaRPr lang="de-DE"/>
          </a:p>
        </p:txBody>
      </p:sp>
    </p:spTree>
    <p:extLst>
      <p:ext uri="{BB962C8B-B14F-4D97-AF65-F5344CB8AC3E}">
        <p14:creationId xmlns:p14="http://schemas.microsoft.com/office/powerpoint/2010/main" val="435119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C6823-75CC-F35B-E46F-B66AABC0187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0A9AE58-EF17-FB29-208E-9F1EE62E8EA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DED32BD-1218-AFC5-968E-6B87EE462C06}"/>
              </a:ext>
            </a:extLst>
          </p:cNvPr>
          <p:cNvSpPr>
            <a:spLocks noGrp="1"/>
          </p:cNvSpPr>
          <p:nvPr>
            <p:ph type="dt" sz="half" idx="10"/>
          </p:nvPr>
        </p:nvSpPr>
        <p:spPr/>
        <p:txBody>
          <a:bodyPr/>
          <a:lstStyle/>
          <a:p>
            <a:fld id="{34C32FA1-F547-4A37-8574-7AE705660941}" type="datetimeFigureOut">
              <a:rPr lang="de-DE" smtClean="0"/>
              <a:t>04.12.2023</a:t>
            </a:fld>
            <a:endParaRPr lang="de-DE"/>
          </a:p>
        </p:txBody>
      </p:sp>
      <p:sp>
        <p:nvSpPr>
          <p:cNvPr id="5" name="Fußzeilenplatzhalter 4">
            <a:extLst>
              <a:ext uri="{FF2B5EF4-FFF2-40B4-BE49-F238E27FC236}">
                <a16:creationId xmlns:a16="http://schemas.microsoft.com/office/drawing/2014/main" id="{44DEAFAC-021B-6FAB-CE59-F12565E61AD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C7CFE9-9AAE-0951-7C73-C26B6C1E834B}"/>
              </a:ext>
            </a:extLst>
          </p:cNvPr>
          <p:cNvSpPr>
            <a:spLocks noGrp="1"/>
          </p:cNvSpPr>
          <p:nvPr>
            <p:ph type="sldNum" sz="quarter" idx="12"/>
          </p:nvPr>
        </p:nvSpPr>
        <p:spPr/>
        <p:txBody>
          <a:bodyPr/>
          <a:lstStyle/>
          <a:p>
            <a:fld id="{8F94F96C-48EA-4EA2-8A21-6FFB449E2C0A}" type="slidenum">
              <a:rPr lang="de-DE" smtClean="0"/>
              <a:t>‹Nr.›</a:t>
            </a:fld>
            <a:endParaRPr lang="de-DE"/>
          </a:p>
        </p:txBody>
      </p:sp>
    </p:spTree>
    <p:extLst>
      <p:ext uri="{BB962C8B-B14F-4D97-AF65-F5344CB8AC3E}">
        <p14:creationId xmlns:p14="http://schemas.microsoft.com/office/powerpoint/2010/main" val="404370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5CAF9CA-FB26-79F9-DB9F-72798A753E3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8CA01F5-72A7-61CF-3E02-ECC3E69956D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5BB3EB4-46FC-1167-4C1D-F5274A05A755}"/>
              </a:ext>
            </a:extLst>
          </p:cNvPr>
          <p:cNvSpPr>
            <a:spLocks noGrp="1"/>
          </p:cNvSpPr>
          <p:nvPr>
            <p:ph type="dt" sz="half" idx="10"/>
          </p:nvPr>
        </p:nvSpPr>
        <p:spPr/>
        <p:txBody>
          <a:bodyPr/>
          <a:lstStyle/>
          <a:p>
            <a:fld id="{34C32FA1-F547-4A37-8574-7AE705660941}" type="datetimeFigureOut">
              <a:rPr lang="de-DE" smtClean="0"/>
              <a:t>04.12.2023</a:t>
            </a:fld>
            <a:endParaRPr lang="de-DE"/>
          </a:p>
        </p:txBody>
      </p:sp>
      <p:sp>
        <p:nvSpPr>
          <p:cNvPr id="5" name="Fußzeilenplatzhalter 4">
            <a:extLst>
              <a:ext uri="{FF2B5EF4-FFF2-40B4-BE49-F238E27FC236}">
                <a16:creationId xmlns:a16="http://schemas.microsoft.com/office/drawing/2014/main" id="{8062B67F-8BB6-C6A8-EEA5-79B1E76E3F2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4C33119-6FA3-CBB9-4BE7-CED9C5D75048}"/>
              </a:ext>
            </a:extLst>
          </p:cNvPr>
          <p:cNvSpPr>
            <a:spLocks noGrp="1"/>
          </p:cNvSpPr>
          <p:nvPr>
            <p:ph type="sldNum" sz="quarter" idx="12"/>
          </p:nvPr>
        </p:nvSpPr>
        <p:spPr/>
        <p:txBody>
          <a:bodyPr/>
          <a:lstStyle/>
          <a:p>
            <a:fld id="{8F94F96C-48EA-4EA2-8A21-6FFB449E2C0A}" type="slidenum">
              <a:rPr lang="de-DE" smtClean="0"/>
              <a:t>‹Nr.›</a:t>
            </a:fld>
            <a:endParaRPr lang="de-DE"/>
          </a:p>
        </p:txBody>
      </p:sp>
    </p:spTree>
    <p:extLst>
      <p:ext uri="{BB962C8B-B14F-4D97-AF65-F5344CB8AC3E}">
        <p14:creationId xmlns:p14="http://schemas.microsoft.com/office/powerpoint/2010/main" val="1170090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4712E5-B8E8-16D3-68C9-2126EE393BB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5EEA612-7B87-C6E9-6001-CD4647B6138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5541E3C-8B45-7F31-E53F-1A624DD1DA34}"/>
              </a:ext>
            </a:extLst>
          </p:cNvPr>
          <p:cNvSpPr>
            <a:spLocks noGrp="1"/>
          </p:cNvSpPr>
          <p:nvPr>
            <p:ph type="dt" sz="half" idx="10"/>
          </p:nvPr>
        </p:nvSpPr>
        <p:spPr/>
        <p:txBody>
          <a:bodyPr/>
          <a:lstStyle/>
          <a:p>
            <a:fld id="{34C32FA1-F547-4A37-8574-7AE705660941}" type="datetimeFigureOut">
              <a:rPr lang="de-DE" smtClean="0"/>
              <a:t>04.12.2023</a:t>
            </a:fld>
            <a:endParaRPr lang="de-DE"/>
          </a:p>
        </p:txBody>
      </p:sp>
      <p:sp>
        <p:nvSpPr>
          <p:cNvPr id="5" name="Fußzeilenplatzhalter 4">
            <a:extLst>
              <a:ext uri="{FF2B5EF4-FFF2-40B4-BE49-F238E27FC236}">
                <a16:creationId xmlns:a16="http://schemas.microsoft.com/office/drawing/2014/main" id="{54D234B5-20F1-76B4-4A5D-1388F155678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24FA3E8-00BE-2597-FDE8-DB9BA9AB5A88}"/>
              </a:ext>
            </a:extLst>
          </p:cNvPr>
          <p:cNvSpPr>
            <a:spLocks noGrp="1"/>
          </p:cNvSpPr>
          <p:nvPr>
            <p:ph type="sldNum" sz="quarter" idx="12"/>
          </p:nvPr>
        </p:nvSpPr>
        <p:spPr/>
        <p:txBody>
          <a:bodyPr/>
          <a:lstStyle/>
          <a:p>
            <a:fld id="{8F94F96C-48EA-4EA2-8A21-6FFB449E2C0A}" type="slidenum">
              <a:rPr lang="de-DE" smtClean="0"/>
              <a:t>‹Nr.›</a:t>
            </a:fld>
            <a:endParaRPr lang="de-DE"/>
          </a:p>
        </p:txBody>
      </p:sp>
    </p:spTree>
    <p:extLst>
      <p:ext uri="{BB962C8B-B14F-4D97-AF65-F5344CB8AC3E}">
        <p14:creationId xmlns:p14="http://schemas.microsoft.com/office/powerpoint/2010/main" val="2832555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0B8C4-9A8C-1E6C-B733-E802E854BAB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A7B6AC6-D9F6-3983-CAC1-6CF740E813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A34CDD9-35F7-EB20-70DE-B84E8229D779}"/>
              </a:ext>
            </a:extLst>
          </p:cNvPr>
          <p:cNvSpPr>
            <a:spLocks noGrp="1"/>
          </p:cNvSpPr>
          <p:nvPr>
            <p:ph type="dt" sz="half" idx="10"/>
          </p:nvPr>
        </p:nvSpPr>
        <p:spPr/>
        <p:txBody>
          <a:bodyPr/>
          <a:lstStyle/>
          <a:p>
            <a:fld id="{34C32FA1-F547-4A37-8574-7AE705660941}" type="datetimeFigureOut">
              <a:rPr lang="de-DE" smtClean="0"/>
              <a:t>04.12.2023</a:t>
            </a:fld>
            <a:endParaRPr lang="de-DE"/>
          </a:p>
        </p:txBody>
      </p:sp>
      <p:sp>
        <p:nvSpPr>
          <p:cNvPr id="5" name="Fußzeilenplatzhalter 4">
            <a:extLst>
              <a:ext uri="{FF2B5EF4-FFF2-40B4-BE49-F238E27FC236}">
                <a16:creationId xmlns:a16="http://schemas.microsoft.com/office/drawing/2014/main" id="{CF878D2E-500D-05E1-E7B7-32148C77AA0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F1BFA9D-94CF-21F3-73D2-EFE820F41478}"/>
              </a:ext>
            </a:extLst>
          </p:cNvPr>
          <p:cNvSpPr>
            <a:spLocks noGrp="1"/>
          </p:cNvSpPr>
          <p:nvPr>
            <p:ph type="sldNum" sz="quarter" idx="12"/>
          </p:nvPr>
        </p:nvSpPr>
        <p:spPr/>
        <p:txBody>
          <a:bodyPr/>
          <a:lstStyle/>
          <a:p>
            <a:fld id="{8F94F96C-48EA-4EA2-8A21-6FFB449E2C0A}" type="slidenum">
              <a:rPr lang="de-DE" smtClean="0"/>
              <a:t>‹Nr.›</a:t>
            </a:fld>
            <a:endParaRPr lang="de-DE"/>
          </a:p>
        </p:txBody>
      </p:sp>
    </p:spTree>
    <p:extLst>
      <p:ext uri="{BB962C8B-B14F-4D97-AF65-F5344CB8AC3E}">
        <p14:creationId xmlns:p14="http://schemas.microsoft.com/office/powerpoint/2010/main" val="321085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399C1-8EC4-C2A9-4F4C-212205B178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66874E0-3ADF-B403-247D-5BD1B08DDF3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5A04F32-9512-DF41-7651-80DCE6A7269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EA3F8AE-43BA-3C11-9B5B-B3115C130D55}"/>
              </a:ext>
            </a:extLst>
          </p:cNvPr>
          <p:cNvSpPr>
            <a:spLocks noGrp="1"/>
          </p:cNvSpPr>
          <p:nvPr>
            <p:ph type="dt" sz="half" idx="10"/>
          </p:nvPr>
        </p:nvSpPr>
        <p:spPr/>
        <p:txBody>
          <a:bodyPr/>
          <a:lstStyle/>
          <a:p>
            <a:fld id="{34C32FA1-F547-4A37-8574-7AE705660941}" type="datetimeFigureOut">
              <a:rPr lang="de-DE" smtClean="0"/>
              <a:t>04.12.2023</a:t>
            </a:fld>
            <a:endParaRPr lang="de-DE"/>
          </a:p>
        </p:txBody>
      </p:sp>
      <p:sp>
        <p:nvSpPr>
          <p:cNvPr id="6" name="Fußzeilenplatzhalter 5">
            <a:extLst>
              <a:ext uri="{FF2B5EF4-FFF2-40B4-BE49-F238E27FC236}">
                <a16:creationId xmlns:a16="http://schemas.microsoft.com/office/drawing/2014/main" id="{CB8A94E3-AF21-BE86-550E-65E40874FE9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30A315B-60E1-004E-08EE-23AEE2F35CAD}"/>
              </a:ext>
            </a:extLst>
          </p:cNvPr>
          <p:cNvSpPr>
            <a:spLocks noGrp="1"/>
          </p:cNvSpPr>
          <p:nvPr>
            <p:ph type="sldNum" sz="quarter" idx="12"/>
          </p:nvPr>
        </p:nvSpPr>
        <p:spPr/>
        <p:txBody>
          <a:bodyPr/>
          <a:lstStyle/>
          <a:p>
            <a:fld id="{8F94F96C-48EA-4EA2-8A21-6FFB449E2C0A}" type="slidenum">
              <a:rPr lang="de-DE" smtClean="0"/>
              <a:t>‹Nr.›</a:t>
            </a:fld>
            <a:endParaRPr lang="de-DE"/>
          </a:p>
        </p:txBody>
      </p:sp>
    </p:spTree>
    <p:extLst>
      <p:ext uri="{BB962C8B-B14F-4D97-AF65-F5344CB8AC3E}">
        <p14:creationId xmlns:p14="http://schemas.microsoft.com/office/powerpoint/2010/main" val="3392167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6884D-68B1-85AF-00CC-C844992B27B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B7AF8AD-836D-D2CF-5E67-3CE86CDA6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0A3E33F-3B00-039F-9576-1746B10AE0A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2583465-4D4E-FC52-401A-8D2A4BB68B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4E56CE9-E16D-843D-4EDD-DE2B2931384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31692FE-55FC-9CA6-9931-ABED670420FE}"/>
              </a:ext>
            </a:extLst>
          </p:cNvPr>
          <p:cNvSpPr>
            <a:spLocks noGrp="1"/>
          </p:cNvSpPr>
          <p:nvPr>
            <p:ph type="dt" sz="half" idx="10"/>
          </p:nvPr>
        </p:nvSpPr>
        <p:spPr/>
        <p:txBody>
          <a:bodyPr/>
          <a:lstStyle/>
          <a:p>
            <a:fld id="{34C32FA1-F547-4A37-8574-7AE705660941}" type="datetimeFigureOut">
              <a:rPr lang="de-DE" smtClean="0"/>
              <a:t>04.12.2023</a:t>
            </a:fld>
            <a:endParaRPr lang="de-DE"/>
          </a:p>
        </p:txBody>
      </p:sp>
      <p:sp>
        <p:nvSpPr>
          <p:cNvPr id="8" name="Fußzeilenplatzhalter 7">
            <a:extLst>
              <a:ext uri="{FF2B5EF4-FFF2-40B4-BE49-F238E27FC236}">
                <a16:creationId xmlns:a16="http://schemas.microsoft.com/office/drawing/2014/main" id="{AD23A093-E404-BADD-EBC7-6970D7BC48F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2F9200C-0622-35BA-4472-A09937EB61A5}"/>
              </a:ext>
            </a:extLst>
          </p:cNvPr>
          <p:cNvSpPr>
            <a:spLocks noGrp="1"/>
          </p:cNvSpPr>
          <p:nvPr>
            <p:ph type="sldNum" sz="quarter" idx="12"/>
          </p:nvPr>
        </p:nvSpPr>
        <p:spPr/>
        <p:txBody>
          <a:bodyPr/>
          <a:lstStyle/>
          <a:p>
            <a:fld id="{8F94F96C-48EA-4EA2-8A21-6FFB449E2C0A}" type="slidenum">
              <a:rPr lang="de-DE" smtClean="0"/>
              <a:t>‹Nr.›</a:t>
            </a:fld>
            <a:endParaRPr lang="de-DE"/>
          </a:p>
        </p:txBody>
      </p:sp>
    </p:spTree>
    <p:extLst>
      <p:ext uri="{BB962C8B-B14F-4D97-AF65-F5344CB8AC3E}">
        <p14:creationId xmlns:p14="http://schemas.microsoft.com/office/powerpoint/2010/main" val="397823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9677F-D8B2-EE5C-792F-B5A8D8611A7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3162BC5-440F-7B1A-D3C7-D276EB34AB42}"/>
              </a:ext>
            </a:extLst>
          </p:cNvPr>
          <p:cNvSpPr>
            <a:spLocks noGrp="1"/>
          </p:cNvSpPr>
          <p:nvPr>
            <p:ph type="dt" sz="half" idx="10"/>
          </p:nvPr>
        </p:nvSpPr>
        <p:spPr/>
        <p:txBody>
          <a:bodyPr/>
          <a:lstStyle/>
          <a:p>
            <a:fld id="{34C32FA1-F547-4A37-8574-7AE705660941}" type="datetimeFigureOut">
              <a:rPr lang="de-DE" smtClean="0"/>
              <a:t>04.12.2023</a:t>
            </a:fld>
            <a:endParaRPr lang="de-DE"/>
          </a:p>
        </p:txBody>
      </p:sp>
      <p:sp>
        <p:nvSpPr>
          <p:cNvPr id="4" name="Fußzeilenplatzhalter 3">
            <a:extLst>
              <a:ext uri="{FF2B5EF4-FFF2-40B4-BE49-F238E27FC236}">
                <a16:creationId xmlns:a16="http://schemas.microsoft.com/office/drawing/2014/main" id="{CBEAC5BC-3358-BA10-3E77-9AE1EA79431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03E8773-8562-BDF3-B04E-E903D0297121}"/>
              </a:ext>
            </a:extLst>
          </p:cNvPr>
          <p:cNvSpPr>
            <a:spLocks noGrp="1"/>
          </p:cNvSpPr>
          <p:nvPr>
            <p:ph type="sldNum" sz="quarter" idx="12"/>
          </p:nvPr>
        </p:nvSpPr>
        <p:spPr/>
        <p:txBody>
          <a:bodyPr/>
          <a:lstStyle/>
          <a:p>
            <a:fld id="{8F94F96C-48EA-4EA2-8A21-6FFB449E2C0A}" type="slidenum">
              <a:rPr lang="de-DE" smtClean="0"/>
              <a:t>‹Nr.›</a:t>
            </a:fld>
            <a:endParaRPr lang="de-DE"/>
          </a:p>
        </p:txBody>
      </p:sp>
    </p:spTree>
    <p:extLst>
      <p:ext uri="{BB962C8B-B14F-4D97-AF65-F5344CB8AC3E}">
        <p14:creationId xmlns:p14="http://schemas.microsoft.com/office/powerpoint/2010/main" val="80897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ABCD452-1E43-62F4-52E1-6BFE37830468}"/>
              </a:ext>
            </a:extLst>
          </p:cNvPr>
          <p:cNvSpPr>
            <a:spLocks noGrp="1"/>
          </p:cNvSpPr>
          <p:nvPr>
            <p:ph type="dt" sz="half" idx="10"/>
          </p:nvPr>
        </p:nvSpPr>
        <p:spPr/>
        <p:txBody>
          <a:bodyPr/>
          <a:lstStyle/>
          <a:p>
            <a:fld id="{34C32FA1-F547-4A37-8574-7AE705660941}" type="datetimeFigureOut">
              <a:rPr lang="de-DE" smtClean="0"/>
              <a:t>04.12.2023</a:t>
            </a:fld>
            <a:endParaRPr lang="de-DE"/>
          </a:p>
        </p:txBody>
      </p:sp>
      <p:sp>
        <p:nvSpPr>
          <p:cNvPr id="3" name="Fußzeilenplatzhalter 2">
            <a:extLst>
              <a:ext uri="{FF2B5EF4-FFF2-40B4-BE49-F238E27FC236}">
                <a16:creationId xmlns:a16="http://schemas.microsoft.com/office/drawing/2014/main" id="{0B3F61EC-59F0-BA8E-9EB0-73EEBD67258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7311635-A578-861D-DD4B-1EAB20038590}"/>
              </a:ext>
            </a:extLst>
          </p:cNvPr>
          <p:cNvSpPr>
            <a:spLocks noGrp="1"/>
          </p:cNvSpPr>
          <p:nvPr>
            <p:ph type="sldNum" sz="quarter" idx="12"/>
          </p:nvPr>
        </p:nvSpPr>
        <p:spPr/>
        <p:txBody>
          <a:bodyPr/>
          <a:lstStyle/>
          <a:p>
            <a:fld id="{8F94F96C-48EA-4EA2-8A21-6FFB449E2C0A}" type="slidenum">
              <a:rPr lang="de-DE" smtClean="0"/>
              <a:t>‹Nr.›</a:t>
            </a:fld>
            <a:endParaRPr lang="de-DE"/>
          </a:p>
        </p:txBody>
      </p:sp>
    </p:spTree>
    <p:extLst>
      <p:ext uri="{BB962C8B-B14F-4D97-AF65-F5344CB8AC3E}">
        <p14:creationId xmlns:p14="http://schemas.microsoft.com/office/powerpoint/2010/main" val="906993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78AB9E-A2EB-6C7B-74FB-36543E3886A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F4735B2-A0B0-CBFE-DD0B-680B6E22AF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C009BBA-DBAF-3A31-D970-F59225E4F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9CDA414-5F03-E179-AEA2-701CC1E5BC4C}"/>
              </a:ext>
            </a:extLst>
          </p:cNvPr>
          <p:cNvSpPr>
            <a:spLocks noGrp="1"/>
          </p:cNvSpPr>
          <p:nvPr>
            <p:ph type="dt" sz="half" idx="10"/>
          </p:nvPr>
        </p:nvSpPr>
        <p:spPr/>
        <p:txBody>
          <a:bodyPr/>
          <a:lstStyle/>
          <a:p>
            <a:fld id="{34C32FA1-F547-4A37-8574-7AE705660941}" type="datetimeFigureOut">
              <a:rPr lang="de-DE" smtClean="0"/>
              <a:t>04.12.2023</a:t>
            </a:fld>
            <a:endParaRPr lang="de-DE"/>
          </a:p>
        </p:txBody>
      </p:sp>
      <p:sp>
        <p:nvSpPr>
          <p:cNvPr id="6" name="Fußzeilenplatzhalter 5">
            <a:extLst>
              <a:ext uri="{FF2B5EF4-FFF2-40B4-BE49-F238E27FC236}">
                <a16:creationId xmlns:a16="http://schemas.microsoft.com/office/drawing/2014/main" id="{0314CF35-8142-D584-1D7D-BB592213EBF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B7F5E9C-1E8B-3464-2A8B-A44A8CEDFD17}"/>
              </a:ext>
            </a:extLst>
          </p:cNvPr>
          <p:cNvSpPr>
            <a:spLocks noGrp="1"/>
          </p:cNvSpPr>
          <p:nvPr>
            <p:ph type="sldNum" sz="quarter" idx="12"/>
          </p:nvPr>
        </p:nvSpPr>
        <p:spPr/>
        <p:txBody>
          <a:bodyPr/>
          <a:lstStyle/>
          <a:p>
            <a:fld id="{8F94F96C-48EA-4EA2-8A21-6FFB449E2C0A}" type="slidenum">
              <a:rPr lang="de-DE" smtClean="0"/>
              <a:t>‹Nr.›</a:t>
            </a:fld>
            <a:endParaRPr lang="de-DE"/>
          </a:p>
        </p:txBody>
      </p:sp>
    </p:spTree>
    <p:extLst>
      <p:ext uri="{BB962C8B-B14F-4D97-AF65-F5344CB8AC3E}">
        <p14:creationId xmlns:p14="http://schemas.microsoft.com/office/powerpoint/2010/main" val="1795144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AFA803-A2F3-9C43-E09E-A76551045B7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8105FBD-C878-893D-6915-E327760B6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E2B3484-C9DC-D640-554B-2406979D5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CB2E103-C6FB-0B4E-0DAF-0AB0CEA56FF4}"/>
              </a:ext>
            </a:extLst>
          </p:cNvPr>
          <p:cNvSpPr>
            <a:spLocks noGrp="1"/>
          </p:cNvSpPr>
          <p:nvPr>
            <p:ph type="dt" sz="half" idx="10"/>
          </p:nvPr>
        </p:nvSpPr>
        <p:spPr/>
        <p:txBody>
          <a:bodyPr/>
          <a:lstStyle/>
          <a:p>
            <a:fld id="{34C32FA1-F547-4A37-8574-7AE705660941}" type="datetimeFigureOut">
              <a:rPr lang="de-DE" smtClean="0"/>
              <a:t>04.12.2023</a:t>
            </a:fld>
            <a:endParaRPr lang="de-DE"/>
          </a:p>
        </p:txBody>
      </p:sp>
      <p:sp>
        <p:nvSpPr>
          <p:cNvPr id="6" name="Fußzeilenplatzhalter 5">
            <a:extLst>
              <a:ext uri="{FF2B5EF4-FFF2-40B4-BE49-F238E27FC236}">
                <a16:creationId xmlns:a16="http://schemas.microsoft.com/office/drawing/2014/main" id="{9F242D28-8118-5C08-00E5-8FB14429666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0528A30-3046-0EAE-7361-F833CA1E1051}"/>
              </a:ext>
            </a:extLst>
          </p:cNvPr>
          <p:cNvSpPr>
            <a:spLocks noGrp="1"/>
          </p:cNvSpPr>
          <p:nvPr>
            <p:ph type="sldNum" sz="quarter" idx="12"/>
          </p:nvPr>
        </p:nvSpPr>
        <p:spPr/>
        <p:txBody>
          <a:bodyPr/>
          <a:lstStyle/>
          <a:p>
            <a:fld id="{8F94F96C-48EA-4EA2-8A21-6FFB449E2C0A}" type="slidenum">
              <a:rPr lang="de-DE" smtClean="0"/>
              <a:t>‹Nr.›</a:t>
            </a:fld>
            <a:endParaRPr lang="de-DE"/>
          </a:p>
        </p:txBody>
      </p:sp>
    </p:spTree>
    <p:extLst>
      <p:ext uri="{BB962C8B-B14F-4D97-AF65-F5344CB8AC3E}">
        <p14:creationId xmlns:p14="http://schemas.microsoft.com/office/powerpoint/2010/main" val="374312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9239EA9-E792-CFD8-70D4-29C8E7831D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3A82C0E-5DCD-6379-53CC-DE62992064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AD7CFB9-8D70-66A6-93A7-6572B8503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C32FA1-F547-4A37-8574-7AE705660941}" type="datetimeFigureOut">
              <a:rPr lang="de-DE" smtClean="0"/>
              <a:t>04.12.2023</a:t>
            </a:fld>
            <a:endParaRPr lang="de-DE"/>
          </a:p>
        </p:txBody>
      </p:sp>
      <p:sp>
        <p:nvSpPr>
          <p:cNvPr id="5" name="Fußzeilenplatzhalter 4">
            <a:extLst>
              <a:ext uri="{FF2B5EF4-FFF2-40B4-BE49-F238E27FC236}">
                <a16:creationId xmlns:a16="http://schemas.microsoft.com/office/drawing/2014/main" id="{7B769A07-1D31-EB62-961D-FA5332F5B8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7FA3CEC-53AB-D506-9BD7-E6CF3A0B1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4F96C-48EA-4EA2-8A21-6FFB449E2C0A}" type="slidenum">
              <a:rPr lang="de-DE" smtClean="0"/>
              <a:t>‹Nr.›</a:t>
            </a:fld>
            <a:endParaRPr lang="de-DE"/>
          </a:p>
        </p:txBody>
      </p:sp>
    </p:spTree>
    <p:extLst>
      <p:ext uri="{BB962C8B-B14F-4D97-AF65-F5344CB8AC3E}">
        <p14:creationId xmlns:p14="http://schemas.microsoft.com/office/powerpoint/2010/main" val="1600209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7" name="Grafik 6" descr="Ein Bild, das Himmel, Baum, draußen, Silhouette enthält.&#10;&#10;Automatisch generierte Beschreibung">
            <a:extLst>
              <a:ext uri="{FF2B5EF4-FFF2-40B4-BE49-F238E27FC236}">
                <a16:creationId xmlns:a16="http://schemas.microsoft.com/office/drawing/2014/main" id="{143834A9-0993-2C28-B717-99C008626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129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feld 5">
            <a:extLst>
              <a:ext uri="{FF2B5EF4-FFF2-40B4-BE49-F238E27FC236}">
                <a16:creationId xmlns:a16="http://schemas.microsoft.com/office/drawing/2014/main" id="{E2D86BB9-0736-AB09-E162-02E417702DC3}"/>
              </a:ext>
            </a:extLst>
          </p:cNvPr>
          <p:cNvSpPr txBox="1"/>
          <p:nvPr/>
        </p:nvSpPr>
        <p:spPr>
          <a:xfrm>
            <a:off x="2276094" y="1536192"/>
            <a:ext cx="7379970" cy="2616101"/>
          </a:xfrm>
          <a:prstGeom prst="rect">
            <a:avLst/>
          </a:prstGeom>
          <a:noFill/>
        </p:spPr>
        <p:txBody>
          <a:bodyPr wrap="square">
            <a:spAutoFit/>
          </a:bodyPr>
          <a:lstStyle/>
          <a:p>
            <a:r>
              <a:rPr lang="de-DE" sz="2800" b="1" dirty="0"/>
              <a:t>Beispiel offene Deklaration</a:t>
            </a:r>
          </a:p>
          <a:p>
            <a:endParaRPr lang="de-DE" sz="2800" b="1" dirty="0"/>
          </a:p>
          <a:p>
            <a:r>
              <a:rPr lang="de-DE" b="1" dirty="0"/>
              <a:t>Zusammensetzung:</a:t>
            </a:r>
            <a:br>
              <a:rPr lang="de-DE" dirty="0"/>
            </a:br>
            <a:r>
              <a:rPr lang="de-DE" dirty="0"/>
              <a:t>Zusammensetzung: Insektenmehl (33 % </a:t>
            </a:r>
            <a:r>
              <a:rPr lang="de-DE" dirty="0" err="1"/>
              <a:t>Hermetia</a:t>
            </a:r>
            <a:r>
              <a:rPr lang="de-DE" dirty="0"/>
              <a:t> </a:t>
            </a:r>
            <a:r>
              <a:rPr lang="de-DE" dirty="0" err="1"/>
              <a:t>illucens</a:t>
            </a:r>
            <a:r>
              <a:rPr lang="de-DE" dirty="0"/>
              <a:t> – entspricht ca. 80 % frischen Insekten), Kartoffelflocken (31 %), Kartoffelstärke (16 %), Rapsöl (6,0 %), Bierhefe (3,5 %), Mineralstoffe (3 %), Cranberry, getrocknet (1,4 %), Rote Bete Pulver (1,4 %), Käsepulver (1,2 %), Distelöl (1 %), Tomatenpulver (0,4 %), Selleriepulver (0,4 %), Flohsamenschalen (0,2 %).</a:t>
            </a:r>
          </a:p>
        </p:txBody>
      </p:sp>
    </p:spTree>
    <p:extLst>
      <p:ext uri="{BB962C8B-B14F-4D97-AF65-F5344CB8AC3E}">
        <p14:creationId xmlns:p14="http://schemas.microsoft.com/office/powerpoint/2010/main" val="1830251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0"/>
            <a:ext cx="12192000" cy="6858000"/>
          </a:xfrm>
          <a:prstGeom prst="rect">
            <a:avLst/>
          </a:prstGeom>
        </p:spPr>
      </p:pic>
      <p:sp>
        <p:nvSpPr>
          <p:cNvPr id="4" name="Textfeld 3">
            <a:extLst>
              <a:ext uri="{FF2B5EF4-FFF2-40B4-BE49-F238E27FC236}">
                <a16:creationId xmlns:a16="http://schemas.microsoft.com/office/drawing/2014/main" id="{3E76E90A-8920-EBF8-CDBE-9CC73DC4652A}"/>
              </a:ext>
            </a:extLst>
          </p:cNvPr>
          <p:cNvSpPr txBox="1"/>
          <p:nvPr/>
        </p:nvSpPr>
        <p:spPr>
          <a:xfrm>
            <a:off x="2116836" y="914400"/>
            <a:ext cx="8122920" cy="3847207"/>
          </a:xfrm>
          <a:prstGeom prst="rect">
            <a:avLst/>
          </a:prstGeom>
          <a:noFill/>
        </p:spPr>
        <p:txBody>
          <a:bodyPr wrap="square" rtlCol="0">
            <a:spAutoFit/>
          </a:bodyPr>
          <a:lstStyle/>
          <a:p>
            <a:r>
              <a:rPr lang="de-DE" sz="2800" b="1" dirty="0" err="1"/>
              <a:t>Janna's</a:t>
            </a:r>
            <a:r>
              <a:rPr lang="de-DE" sz="2800" b="1" dirty="0"/>
              <a:t> Tipp!!!</a:t>
            </a:r>
            <a:br>
              <a:rPr lang="de-DE" dirty="0"/>
            </a:br>
            <a:br>
              <a:rPr lang="de-DE" dirty="0"/>
            </a:br>
            <a:r>
              <a:rPr lang="de-DE" dirty="0"/>
              <a:t>Kauft bei einem gesunden Hund ausschließlich Alleinfuttermittel und vor allen Dingen nur Futter mit einer offenen Deklaration. Ist diese nicht offen, fragt beim Hersteller an. Ist der Hersteller nicht bereit euch diese zu geben, stellt das Futter zurück ins Regal bzw. kauft es nicht!</a:t>
            </a:r>
            <a:br>
              <a:rPr lang="de-DE" dirty="0"/>
            </a:br>
            <a:br>
              <a:rPr lang="de-DE" dirty="0"/>
            </a:br>
            <a:r>
              <a:rPr lang="de-DE" dirty="0"/>
              <a:t>denn wir als Kunden können dieses dann einfach nicht beurteilen.</a:t>
            </a:r>
            <a:br>
              <a:rPr lang="de-DE" dirty="0"/>
            </a:br>
            <a:br>
              <a:rPr lang="de-DE" dirty="0"/>
            </a:br>
            <a:r>
              <a:rPr lang="de-DE" dirty="0"/>
              <a:t>und Einblicke in alle Inhaltsstoffe und </a:t>
            </a:r>
            <a:r>
              <a:rPr lang="de-DE" dirty="0" err="1"/>
              <a:t>und</a:t>
            </a:r>
            <a:r>
              <a:rPr lang="de-DE" dirty="0"/>
              <a:t> der prozentualen Verteilung zu geben, ist in gewisser Hinsicht ein Qualitätsmerkmal!</a:t>
            </a:r>
            <a:br>
              <a:rPr lang="de-DE" dirty="0"/>
            </a:br>
            <a:br>
              <a:rPr lang="de-DE" dirty="0"/>
            </a:br>
            <a:r>
              <a:rPr lang="de-DE" dirty="0"/>
              <a:t>auch Fleisch und tierische Nebenerzeugnisse sollte genauestens aufgeschlüsselt sein</a:t>
            </a:r>
          </a:p>
        </p:txBody>
      </p:sp>
      <p:sp>
        <p:nvSpPr>
          <p:cNvPr id="6" name="Pfeil: nach rechts 5">
            <a:extLst>
              <a:ext uri="{FF2B5EF4-FFF2-40B4-BE49-F238E27FC236}">
                <a16:creationId xmlns:a16="http://schemas.microsoft.com/office/drawing/2014/main" id="{5D51006E-4AF0-FB37-9892-94DCA8F9E244}"/>
              </a:ext>
            </a:extLst>
          </p:cNvPr>
          <p:cNvSpPr/>
          <p:nvPr/>
        </p:nvSpPr>
        <p:spPr>
          <a:xfrm>
            <a:off x="1495044" y="2001838"/>
            <a:ext cx="621792" cy="374424"/>
          </a:xfrm>
          <a:prstGeom prst="rightArrow">
            <a:avLst/>
          </a:prstGeom>
          <a:solidFill>
            <a:srgbClr val="00B050"/>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rgbClr val="00B050"/>
              </a:solidFill>
            </a:endParaRPr>
          </a:p>
        </p:txBody>
      </p:sp>
      <p:sp>
        <p:nvSpPr>
          <p:cNvPr id="7" name="Pfeil: nach rechts 6">
            <a:extLst>
              <a:ext uri="{FF2B5EF4-FFF2-40B4-BE49-F238E27FC236}">
                <a16:creationId xmlns:a16="http://schemas.microsoft.com/office/drawing/2014/main" id="{F5D19E41-09EE-3423-2627-9CA6F0F47F0A}"/>
              </a:ext>
            </a:extLst>
          </p:cNvPr>
          <p:cNvSpPr/>
          <p:nvPr/>
        </p:nvSpPr>
        <p:spPr>
          <a:xfrm>
            <a:off x="1501140" y="3702389"/>
            <a:ext cx="621792" cy="374424"/>
          </a:xfrm>
          <a:prstGeom prst="rightArrow">
            <a:avLst/>
          </a:prstGeom>
          <a:solidFill>
            <a:srgbClr val="00B050"/>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rgbClr val="00B050"/>
              </a:solidFill>
            </a:endParaRPr>
          </a:p>
        </p:txBody>
      </p:sp>
      <p:sp>
        <p:nvSpPr>
          <p:cNvPr id="8" name="Pfeil: nach rechts 7">
            <a:extLst>
              <a:ext uri="{FF2B5EF4-FFF2-40B4-BE49-F238E27FC236}">
                <a16:creationId xmlns:a16="http://schemas.microsoft.com/office/drawing/2014/main" id="{9D3417CA-22A6-1073-9A11-22E0A2D78AB8}"/>
              </a:ext>
            </a:extLst>
          </p:cNvPr>
          <p:cNvSpPr/>
          <p:nvPr/>
        </p:nvSpPr>
        <p:spPr>
          <a:xfrm>
            <a:off x="1495044" y="4387183"/>
            <a:ext cx="621792" cy="374424"/>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sp>
        <p:nvSpPr>
          <p:cNvPr id="9" name="Pfeil: nach rechts 8">
            <a:extLst>
              <a:ext uri="{FF2B5EF4-FFF2-40B4-BE49-F238E27FC236}">
                <a16:creationId xmlns:a16="http://schemas.microsoft.com/office/drawing/2014/main" id="{224F712A-B016-7BF5-117A-EFBEFCDF86D8}"/>
              </a:ext>
            </a:extLst>
          </p:cNvPr>
          <p:cNvSpPr/>
          <p:nvPr/>
        </p:nvSpPr>
        <p:spPr>
          <a:xfrm>
            <a:off x="1495044" y="3007298"/>
            <a:ext cx="621792" cy="374424"/>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spTree>
    <p:extLst>
      <p:ext uri="{BB962C8B-B14F-4D97-AF65-F5344CB8AC3E}">
        <p14:creationId xmlns:p14="http://schemas.microsoft.com/office/powerpoint/2010/main" val="3603569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elle 3">
            <a:extLst>
              <a:ext uri="{FF2B5EF4-FFF2-40B4-BE49-F238E27FC236}">
                <a16:creationId xmlns:a16="http://schemas.microsoft.com/office/drawing/2014/main" id="{F5B99FEE-3B7D-D048-FBBD-640115EF1E48}"/>
              </a:ext>
            </a:extLst>
          </p:cNvPr>
          <p:cNvGraphicFramePr>
            <a:graphicFrameLocks noGrp="1"/>
          </p:cNvGraphicFramePr>
          <p:nvPr>
            <p:extLst>
              <p:ext uri="{D42A27DB-BD31-4B8C-83A1-F6EECF244321}">
                <p14:modId xmlns:p14="http://schemas.microsoft.com/office/powerpoint/2010/main" val="3073351775"/>
              </p:ext>
            </p:extLst>
          </p:nvPr>
        </p:nvGraphicFramePr>
        <p:xfrm>
          <a:off x="2187028" y="1468110"/>
          <a:ext cx="3382957" cy="4169221"/>
        </p:xfrm>
        <a:graphic>
          <a:graphicData uri="http://schemas.openxmlformats.org/drawingml/2006/table">
            <a:tbl>
              <a:tblPr>
                <a:tableStyleId>{08FB837D-C827-4EFA-A057-4D05807E0F7C}</a:tableStyleId>
              </a:tblPr>
              <a:tblGrid>
                <a:gridCol w="3382957">
                  <a:extLst>
                    <a:ext uri="{9D8B030D-6E8A-4147-A177-3AD203B41FA5}">
                      <a16:colId xmlns:a16="http://schemas.microsoft.com/office/drawing/2014/main" val="1795300663"/>
                    </a:ext>
                  </a:extLst>
                </a:gridCol>
              </a:tblGrid>
              <a:tr h="309900">
                <a:tc>
                  <a:txBody>
                    <a:bodyPr/>
                    <a:lstStyle/>
                    <a:p>
                      <a:pPr algn="ctr" fontAlgn="b"/>
                      <a:r>
                        <a:rPr lang="de-DE" b="1" dirty="0">
                          <a:effectLst/>
                        </a:rPr>
                        <a:t>Vorteile</a:t>
                      </a:r>
                    </a:p>
                  </a:txBody>
                  <a:tcPr anchor="b"/>
                </a:tc>
                <a:extLst>
                  <a:ext uri="{0D108BD9-81ED-4DB2-BD59-A6C34878D82A}">
                    <a16:rowId xmlns:a16="http://schemas.microsoft.com/office/drawing/2014/main" val="97054114"/>
                  </a:ext>
                </a:extLst>
              </a:tr>
              <a:tr h="498376">
                <a:tc>
                  <a:txBody>
                    <a:bodyPr/>
                    <a:lstStyle/>
                    <a:p>
                      <a:pPr marL="285750" indent="-285750" fontAlgn="base">
                        <a:buFont typeface="Wingdings" panose="05000000000000000000" pitchFamily="2" charset="2"/>
                        <a:buChar char="Ø"/>
                      </a:pPr>
                      <a:r>
                        <a:rPr lang="de-DE" sz="1400" dirty="0">
                          <a:effectLst/>
                        </a:rPr>
                        <a:t>Einfach zu lagern, kaum Zeitaufwand</a:t>
                      </a:r>
                    </a:p>
                  </a:txBody>
                  <a:tcPr anchor="ctr"/>
                </a:tc>
                <a:extLst>
                  <a:ext uri="{0D108BD9-81ED-4DB2-BD59-A6C34878D82A}">
                    <a16:rowId xmlns:a16="http://schemas.microsoft.com/office/drawing/2014/main" val="1371167840"/>
                  </a:ext>
                </a:extLst>
              </a:tr>
              <a:tr h="372320">
                <a:tc>
                  <a:txBody>
                    <a:bodyPr/>
                    <a:lstStyle/>
                    <a:p>
                      <a:pPr marL="285750" indent="-285750" fontAlgn="base">
                        <a:buFont typeface="Wingdings" panose="05000000000000000000" pitchFamily="2" charset="2"/>
                        <a:buChar char="Ø"/>
                      </a:pPr>
                      <a:r>
                        <a:rPr lang="de-DE" sz="1400" dirty="0">
                          <a:effectLst/>
                        </a:rPr>
                        <a:t>Kostengünstig</a:t>
                      </a:r>
                    </a:p>
                  </a:txBody>
                  <a:tcPr anchor="ctr"/>
                </a:tc>
                <a:extLst>
                  <a:ext uri="{0D108BD9-81ED-4DB2-BD59-A6C34878D82A}">
                    <a16:rowId xmlns:a16="http://schemas.microsoft.com/office/drawing/2014/main" val="100190976"/>
                  </a:ext>
                </a:extLst>
              </a:tr>
              <a:tr h="372320">
                <a:tc>
                  <a:txBody>
                    <a:bodyPr/>
                    <a:lstStyle/>
                    <a:p>
                      <a:pPr marL="285750" indent="-285750" fontAlgn="base">
                        <a:buFont typeface="Wingdings" panose="05000000000000000000" pitchFamily="2" charset="2"/>
                        <a:buChar char="Ø"/>
                      </a:pPr>
                      <a:r>
                        <a:rPr lang="de-DE" sz="1400" dirty="0">
                          <a:effectLst/>
                        </a:rPr>
                        <a:t>Lange Haltbarkeit</a:t>
                      </a:r>
                    </a:p>
                  </a:txBody>
                  <a:tcPr anchor="ctr"/>
                </a:tc>
                <a:extLst>
                  <a:ext uri="{0D108BD9-81ED-4DB2-BD59-A6C34878D82A}">
                    <a16:rowId xmlns:a16="http://schemas.microsoft.com/office/drawing/2014/main" val="2572245295"/>
                  </a:ext>
                </a:extLst>
              </a:tr>
              <a:tr h="372320">
                <a:tc>
                  <a:txBody>
                    <a:bodyPr/>
                    <a:lstStyle/>
                    <a:p>
                      <a:pPr marL="285750" indent="-285750" fontAlgn="base">
                        <a:buFont typeface="Wingdings" panose="05000000000000000000" pitchFamily="2" charset="2"/>
                        <a:buChar char="Ø"/>
                      </a:pPr>
                      <a:r>
                        <a:rPr lang="de-DE" sz="1400" dirty="0">
                          <a:effectLst/>
                        </a:rPr>
                        <a:t>Weniger Verpackungsmüll</a:t>
                      </a:r>
                    </a:p>
                  </a:txBody>
                  <a:tcPr anchor="ctr"/>
                </a:tc>
                <a:extLst>
                  <a:ext uri="{0D108BD9-81ED-4DB2-BD59-A6C34878D82A}">
                    <a16:rowId xmlns:a16="http://schemas.microsoft.com/office/drawing/2014/main" val="622041556"/>
                  </a:ext>
                </a:extLst>
              </a:tr>
              <a:tr h="372320">
                <a:tc>
                  <a:txBody>
                    <a:bodyPr/>
                    <a:lstStyle/>
                    <a:p>
                      <a:pPr marL="285750" indent="-285750" fontAlgn="base">
                        <a:buFont typeface="Wingdings" panose="05000000000000000000" pitchFamily="2" charset="2"/>
                        <a:buChar char="Ø"/>
                      </a:pPr>
                      <a:r>
                        <a:rPr lang="de-DE" sz="1400" dirty="0">
                          <a:effectLst/>
                        </a:rPr>
                        <a:t>Einfach zu portionieren</a:t>
                      </a:r>
                    </a:p>
                  </a:txBody>
                  <a:tcPr anchor="ctr"/>
                </a:tc>
                <a:extLst>
                  <a:ext uri="{0D108BD9-81ED-4DB2-BD59-A6C34878D82A}">
                    <a16:rowId xmlns:a16="http://schemas.microsoft.com/office/drawing/2014/main" val="2288428182"/>
                  </a:ext>
                </a:extLst>
              </a:tr>
              <a:tr h="372320">
                <a:tc>
                  <a:txBody>
                    <a:bodyPr/>
                    <a:lstStyle/>
                    <a:p>
                      <a:pPr marL="285750" indent="-285750" fontAlgn="base">
                        <a:buFont typeface="Wingdings" panose="05000000000000000000" pitchFamily="2" charset="2"/>
                        <a:buChar char="Ø"/>
                      </a:pPr>
                      <a:r>
                        <a:rPr lang="de-DE" sz="1400" dirty="0">
                          <a:effectLst/>
                        </a:rPr>
                        <a:t>Geruchsärmer</a:t>
                      </a:r>
                    </a:p>
                  </a:txBody>
                  <a:tcPr anchor="ctr"/>
                </a:tc>
                <a:extLst>
                  <a:ext uri="{0D108BD9-81ED-4DB2-BD59-A6C34878D82A}">
                    <a16:rowId xmlns:a16="http://schemas.microsoft.com/office/drawing/2014/main" val="1225435995"/>
                  </a:ext>
                </a:extLst>
              </a:tr>
              <a:tr h="711965">
                <a:tc>
                  <a:txBody>
                    <a:bodyPr/>
                    <a:lstStyle/>
                    <a:p>
                      <a:pPr marL="285750" indent="-285750" fontAlgn="base">
                        <a:buFont typeface="Wingdings" panose="05000000000000000000" pitchFamily="2" charset="2"/>
                        <a:buChar char="Ø"/>
                      </a:pPr>
                      <a:r>
                        <a:rPr lang="de-DE" sz="1400" dirty="0">
                          <a:effectLst/>
                        </a:rPr>
                        <a:t>Durch höheren Fettgehalt nehmen Hunde in der Regel nicht ab</a:t>
                      </a:r>
                    </a:p>
                  </a:txBody>
                  <a:tcPr anchor="ctr"/>
                </a:tc>
                <a:extLst>
                  <a:ext uri="{0D108BD9-81ED-4DB2-BD59-A6C34878D82A}">
                    <a16:rowId xmlns:a16="http://schemas.microsoft.com/office/drawing/2014/main" val="3127269755"/>
                  </a:ext>
                </a:extLst>
              </a:tr>
              <a:tr h="711965">
                <a:tc>
                  <a:txBody>
                    <a:bodyPr/>
                    <a:lstStyle/>
                    <a:p>
                      <a:pPr marL="285750" indent="-285750" fontAlgn="base">
                        <a:buFont typeface="Wingdings" panose="05000000000000000000" pitchFamily="2" charset="2"/>
                        <a:buChar char="Ø"/>
                      </a:pPr>
                      <a:r>
                        <a:rPr lang="de-DE" sz="1400" dirty="0">
                          <a:effectLst/>
                        </a:rPr>
                        <a:t>Zahngesundheit: streiten sich die Gelehrten, also nehmen wir einfach Jannas Meinung ...😄</a:t>
                      </a:r>
                    </a:p>
                  </a:txBody>
                  <a:tcPr anchor="ctr"/>
                </a:tc>
                <a:extLst>
                  <a:ext uri="{0D108BD9-81ED-4DB2-BD59-A6C34878D82A}">
                    <a16:rowId xmlns:a16="http://schemas.microsoft.com/office/drawing/2014/main" val="752473476"/>
                  </a:ext>
                </a:extLst>
              </a:tr>
            </a:tbl>
          </a:graphicData>
        </a:graphic>
      </p:graphicFrame>
      <p:graphicFrame>
        <p:nvGraphicFramePr>
          <p:cNvPr id="8" name="Tabelle 7">
            <a:extLst>
              <a:ext uri="{FF2B5EF4-FFF2-40B4-BE49-F238E27FC236}">
                <a16:creationId xmlns:a16="http://schemas.microsoft.com/office/drawing/2014/main" id="{6B110345-3A27-7E8B-D927-BBF03E6A6D90}"/>
              </a:ext>
            </a:extLst>
          </p:cNvPr>
          <p:cNvGraphicFramePr>
            <a:graphicFrameLocks noGrp="1"/>
          </p:cNvGraphicFramePr>
          <p:nvPr>
            <p:extLst>
              <p:ext uri="{D42A27DB-BD31-4B8C-83A1-F6EECF244321}">
                <p14:modId xmlns:p14="http://schemas.microsoft.com/office/powerpoint/2010/main" val="2385643623"/>
              </p:ext>
            </p:extLst>
          </p:nvPr>
        </p:nvGraphicFramePr>
        <p:xfrm>
          <a:off x="5554570" y="1470368"/>
          <a:ext cx="5637686" cy="4871085"/>
        </p:xfrm>
        <a:graphic>
          <a:graphicData uri="http://schemas.openxmlformats.org/drawingml/2006/table">
            <a:tbl>
              <a:tblPr>
                <a:tableStyleId>{284E427A-3D55-4303-BF80-6455036E1DE7}</a:tableStyleId>
              </a:tblPr>
              <a:tblGrid>
                <a:gridCol w="5637686">
                  <a:extLst>
                    <a:ext uri="{9D8B030D-6E8A-4147-A177-3AD203B41FA5}">
                      <a16:colId xmlns:a16="http://schemas.microsoft.com/office/drawing/2014/main" val="2214766783"/>
                    </a:ext>
                  </a:extLst>
                </a:gridCol>
              </a:tblGrid>
              <a:tr h="360690">
                <a:tc>
                  <a:txBody>
                    <a:bodyPr/>
                    <a:lstStyle/>
                    <a:p>
                      <a:pPr algn="ctr" fontAlgn="b"/>
                      <a:r>
                        <a:rPr lang="de-DE" sz="1800" b="1" dirty="0">
                          <a:effectLst/>
                        </a:rPr>
                        <a:t>Nachteile</a:t>
                      </a:r>
                    </a:p>
                  </a:txBody>
                  <a:tcPr marL="70183" marR="70183" marT="35091" marB="35091" anchor="b"/>
                </a:tc>
                <a:extLst>
                  <a:ext uri="{0D108BD9-81ED-4DB2-BD59-A6C34878D82A}">
                    <a16:rowId xmlns:a16="http://schemas.microsoft.com/office/drawing/2014/main" val="1672684927"/>
                  </a:ext>
                </a:extLst>
              </a:tr>
              <a:tr h="272885">
                <a:tc>
                  <a:txBody>
                    <a:bodyPr/>
                    <a:lstStyle/>
                    <a:p>
                      <a:pPr marL="285750" indent="-285750" fontAlgn="base">
                        <a:buFont typeface="Wingdings" panose="05000000000000000000" pitchFamily="2" charset="2"/>
                        <a:buChar char="Ø"/>
                      </a:pPr>
                      <a:r>
                        <a:rPr lang="de-DE" sz="1400" dirty="0">
                          <a:effectLst/>
                        </a:rPr>
                        <a:t>Unnatürlichste Ernährungsform</a:t>
                      </a:r>
                    </a:p>
                  </a:txBody>
                  <a:tcPr marL="70183" marR="70183" marT="35091" marB="35091" anchor="ctr"/>
                </a:tc>
                <a:extLst>
                  <a:ext uri="{0D108BD9-81ED-4DB2-BD59-A6C34878D82A}">
                    <a16:rowId xmlns:a16="http://schemas.microsoft.com/office/drawing/2014/main" val="4213639183"/>
                  </a:ext>
                </a:extLst>
              </a:tr>
              <a:tr h="683566">
                <a:tc>
                  <a:txBody>
                    <a:bodyPr/>
                    <a:lstStyle/>
                    <a:p>
                      <a:pPr marL="285750" indent="-285750" fontAlgn="base">
                        <a:buFont typeface="Wingdings" panose="05000000000000000000" pitchFamily="2" charset="2"/>
                        <a:buChar char="Ø"/>
                      </a:pPr>
                      <a:r>
                        <a:rPr lang="de-DE" sz="1400" dirty="0">
                          <a:effectLst/>
                        </a:rPr>
                        <a:t> Geringer Feuchtigkeitsgehalt (Hunde müssten deutlich mehr trinken). Oft 10% und weniger Feuchtigkeit enthalten, daher entfällt </a:t>
                      </a:r>
                      <a:r>
                        <a:rPr lang="de-DE" sz="1400" dirty="0" err="1">
                          <a:effectLst/>
                        </a:rPr>
                        <a:t>Angabepflicht</a:t>
                      </a:r>
                      <a:r>
                        <a:rPr lang="de-DE" sz="1400" dirty="0">
                          <a:effectLst/>
                        </a:rPr>
                        <a:t> (ab 14%).</a:t>
                      </a:r>
                    </a:p>
                  </a:txBody>
                  <a:tcPr marL="70183" marR="70183" marT="35091" marB="35091" anchor="ctr"/>
                </a:tc>
                <a:extLst>
                  <a:ext uri="{0D108BD9-81ED-4DB2-BD59-A6C34878D82A}">
                    <a16:rowId xmlns:a16="http://schemas.microsoft.com/office/drawing/2014/main" val="3853176496"/>
                  </a:ext>
                </a:extLst>
              </a:tr>
              <a:tr h="421106">
                <a:tc>
                  <a:txBody>
                    <a:bodyPr/>
                    <a:lstStyle/>
                    <a:p>
                      <a:pPr marL="285750" indent="-285750" fontAlgn="base">
                        <a:buFont typeface="Wingdings" panose="05000000000000000000" pitchFamily="2" charset="2"/>
                        <a:buChar char="Ø"/>
                      </a:pPr>
                      <a:r>
                        <a:rPr lang="de-DE" sz="1400" dirty="0">
                          <a:effectLst/>
                        </a:rPr>
                        <a:t>Futtermilben / Schimmel (kommen ausschließlich im Trockenfutter vor)</a:t>
                      </a:r>
                    </a:p>
                  </a:txBody>
                  <a:tcPr marL="70183" marR="70183" marT="35091" marB="35091" anchor="ctr"/>
                </a:tc>
                <a:extLst>
                  <a:ext uri="{0D108BD9-81ED-4DB2-BD59-A6C34878D82A}">
                    <a16:rowId xmlns:a16="http://schemas.microsoft.com/office/drawing/2014/main" val="2784415799"/>
                  </a:ext>
                </a:extLst>
              </a:tr>
              <a:tr h="607779">
                <a:tc>
                  <a:txBody>
                    <a:bodyPr/>
                    <a:lstStyle/>
                    <a:p>
                      <a:pPr marL="285750" indent="-285750" fontAlgn="base">
                        <a:buFont typeface="Wingdings" panose="05000000000000000000" pitchFamily="2" charset="2"/>
                        <a:buChar char="Ø"/>
                      </a:pPr>
                      <a:r>
                        <a:rPr lang="de-DE" sz="1400" dirty="0">
                          <a:effectLst/>
                        </a:rPr>
                        <a:t>Hohe Temperaturen bei der Herstellung (Vitamine und Mineralien gehen kaputt, diese müssen dann wieder synthetisch zugefügt werden)</a:t>
                      </a:r>
                    </a:p>
                  </a:txBody>
                  <a:tcPr marL="70183" marR="70183" marT="35091" marB="35091" anchor="ctr"/>
                </a:tc>
                <a:extLst>
                  <a:ext uri="{0D108BD9-81ED-4DB2-BD59-A6C34878D82A}">
                    <a16:rowId xmlns:a16="http://schemas.microsoft.com/office/drawing/2014/main" val="3808222794"/>
                  </a:ext>
                </a:extLst>
              </a:tr>
              <a:tr h="272885">
                <a:tc>
                  <a:txBody>
                    <a:bodyPr/>
                    <a:lstStyle/>
                    <a:p>
                      <a:pPr marL="285750" indent="-285750" fontAlgn="base">
                        <a:buFont typeface="Wingdings" panose="05000000000000000000" pitchFamily="2" charset="2"/>
                        <a:buChar char="Ø"/>
                      </a:pPr>
                      <a:r>
                        <a:rPr lang="de-DE" sz="1400" dirty="0">
                          <a:effectLst/>
                        </a:rPr>
                        <a:t>Konservierungsstoffe</a:t>
                      </a:r>
                    </a:p>
                  </a:txBody>
                  <a:tcPr marL="70183" marR="70183" marT="35091" marB="35091" anchor="ctr"/>
                </a:tc>
                <a:extLst>
                  <a:ext uri="{0D108BD9-81ED-4DB2-BD59-A6C34878D82A}">
                    <a16:rowId xmlns:a16="http://schemas.microsoft.com/office/drawing/2014/main" val="4189622134"/>
                  </a:ext>
                </a:extLst>
              </a:tr>
              <a:tr h="272885">
                <a:tc>
                  <a:txBody>
                    <a:bodyPr/>
                    <a:lstStyle/>
                    <a:p>
                      <a:pPr marL="285750" indent="-285750" fontAlgn="base">
                        <a:buFont typeface="Wingdings" panose="05000000000000000000" pitchFamily="2" charset="2"/>
                        <a:buChar char="Ø"/>
                      </a:pPr>
                      <a:r>
                        <a:rPr lang="de-DE" sz="1400" dirty="0">
                          <a:effectLst/>
                        </a:rPr>
                        <a:t>Teilweise keine frischen Rohstoffe (wie z.B. Fleischmehl)</a:t>
                      </a:r>
                    </a:p>
                  </a:txBody>
                  <a:tcPr marL="70183" marR="70183" marT="35091" marB="35091" anchor="ctr"/>
                </a:tc>
                <a:extLst>
                  <a:ext uri="{0D108BD9-81ED-4DB2-BD59-A6C34878D82A}">
                    <a16:rowId xmlns:a16="http://schemas.microsoft.com/office/drawing/2014/main" val="1249707685"/>
                  </a:ext>
                </a:extLst>
              </a:tr>
              <a:tr h="272885">
                <a:tc>
                  <a:txBody>
                    <a:bodyPr/>
                    <a:lstStyle/>
                    <a:p>
                      <a:pPr marL="285750" indent="-285750" fontAlgn="base">
                        <a:buFont typeface="Wingdings" panose="05000000000000000000" pitchFamily="2" charset="2"/>
                        <a:buChar char="Ø"/>
                      </a:pPr>
                      <a:r>
                        <a:rPr lang="de-DE" sz="1400" dirty="0">
                          <a:effectLst/>
                        </a:rPr>
                        <a:t>Da es nicht saftig ist, fressen einige Hunde es nicht</a:t>
                      </a:r>
                    </a:p>
                  </a:txBody>
                  <a:tcPr marL="70183" marR="70183" marT="35091" marB="35091" anchor="ctr"/>
                </a:tc>
                <a:extLst>
                  <a:ext uri="{0D108BD9-81ED-4DB2-BD59-A6C34878D82A}">
                    <a16:rowId xmlns:a16="http://schemas.microsoft.com/office/drawing/2014/main" val="2079385464"/>
                  </a:ext>
                </a:extLst>
              </a:tr>
              <a:tr h="478225">
                <a:tc>
                  <a:txBody>
                    <a:bodyPr/>
                    <a:lstStyle/>
                    <a:p>
                      <a:pPr marL="285750" indent="-285750" fontAlgn="base">
                        <a:buFont typeface="Wingdings" panose="05000000000000000000" pitchFamily="2" charset="2"/>
                        <a:buChar char="Ø"/>
                      </a:pPr>
                      <a:r>
                        <a:rPr lang="de-DE" sz="1400" dirty="0">
                          <a:effectLst/>
                        </a:rPr>
                        <a:t>Teilweise versteckter Zucker (oft als Glukose, Saccharose, Karamellsirup, Gerstenmalz oder Dextrose bezeichnet)</a:t>
                      </a:r>
                    </a:p>
                  </a:txBody>
                  <a:tcPr marL="70183" marR="70183" marT="35091" marB="35091" anchor="ctr"/>
                </a:tc>
                <a:extLst>
                  <a:ext uri="{0D108BD9-81ED-4DB2-BD59-A6C34878D82A}">
                    <a16:rowId xmlns:a16="http://schemas.microsoft.com/office/drawing/2014/main" val="1903248879"/>
                  </a:ext>
                </a:extLst>
              </a:tr>
              <a:tr h="272885">
                <a:tc>
                  <a:txBody>
                    <a:bodyPr/>
                    <a:lstStyle/>
                    <a:p>
                      <a:pPr marL="285750" indent="-285750" fontAlgn="base">
                        <a:buFont typeface="Wingdings" panose="05000000000000000000" pitchFamily="2" charset="2"/>
                        <a:buChar char="Ø"/>
                      </a:pPr>
                      <a:r>
                        <a:rPr lang="de-DE" sz="1400" dirty="0">
                          <a:effectLst/>
                        </a:rPr>
                        <a:t>Quillt erst im Magen auf (vorher in Wasser einweichen)</a:t>
                      </a:r>
                    </a:p>
                  </a:txBody>
                  <a:tcPr marL="70183" marR="70183" marT="35091" marB="35091" anchor="ctr"/>
                </a:tc>
                <a:extLst>
                  <a:ext uri="{0D108BD9-81ED-4DB2-BD59-A6C34878D82A}">
                    <a16:rowId xmlns:a16="http://schemas.microsoft.com/office/drawing/2014/main" val="3066178534"/>
                  </a:ext>
                </a:extLst>
              </a:tr>
              <a:tr h="573094">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lang="de-DE" sz="1400" dirty="0">
                          <a:effectLst/>
                        </a:rPr>
                        <a:t>Teilweise geringerer Fleischanteil und hoher Kohlenhydratanteil (günstig)</a:t>
                      </a:r>
                    </a:p>
                  </a:txBody>
                  <a:tcPr marL="70183" marR="70183" marT="35091" marB="35091" anchor="ctr"/>
                </a:tc>
                <a:extLst>
                  <a:ext uri="{0D108BD9-81ED-4DB2-BD59-A6C34878D82A}">
                    <a16:rowId xmlns:a16="http://schemas.microsoft.com/office/drawing/2014/main" val="3653796656"/>
                  </a:ext>
                </a:extLst>
              </a:tr>
              <a:tr h="272885">
                <a:tc>
                  <a:txBody>
                    <a:bodyPr/>
                    <a:lstStyle/>
                    <a:p>
                      <a:pPr marL="285750" indent="-285750" fontAlgn="base">
                        <a:buFont typeface="Wingdings" panose="05000000000000000000" pitchFamily="2" charset="2"/>
                        <a:buChar char="Ø"/>
                      </a:pPr>
                      <a:r>
                        <a:rPr lang="de-DE" sz="1400" dirty="0">
                          <a:effectLst/>
                        </a:rPr>
                        <a:t>(Studie: frühe Alterung, geringere Lebenserwartung)</a:t>
                      </a:r>
                    </a:p>
                  </a:txBody>
                  <a:tcPr marL="70183" marR="70183" marT="35091" marB="35091" anchor="ctr"/>
                </a:tc>
                <a:extLst>
                  <a:ext uri="{0D108BD9-81ED-4DB2-BD59-A6C34878D82A}">
                    <a16:rowId xmlns:a16="http://schemas.microsoft.com/office/drawing/2014/main" val="2407885189"/>
                  </a:ext>
                </a:extLst>
              </a:tr>
            </a:tbl>
          </a:graphicData>
        </a:graphic>
      </p:graphicFrame>
      <p:sp>
        <p:nvSpPr>
          <p:cNvPr id="11" name="Textfeld 10">
            <a:extLst>
              <a:ext uri="{FF2B5EF4-FFF2-40B4-BE49-F238E27FC236}">
                <a16:creationId xmlns:a16="http://schemas.microsoft.com/office/drawing/2014/main" id="{66B7314C-79D7-C14F-7A24-37D630E62D71}"/>
              </a:ext>
            </a:extLst>
          </p:cNvPr>
          <p:cNvSpPr txBox="1"/>
          <p:nvPr/>
        </p:nvSpPr>
        <p:spPr>
          <a:xfrm>
            <a:off x="4730379" y="944890"/>
            <a:ext cx="6158484" cy="523220"/>
          </a:xfrm>
          <a:prstGeom prst="rect">
            <a:avLst/>
          </a:prstGeom>
          <a:noFill/>
        </p:spPr>
        <p:txBody>
          <a:bodyPr wrap="square">
            <a:spAutoFit/>
          </a:bodyPr>
          <a:lstStyle/>
          <a:p>
            <a:r>
              <a:rPr lang="de-DE" sz="2800" b="1" dirty="0"/>
              <a:t>Trockenfutter</a:t>
            </a:r>
            <a:endParaRPr lang="de-DE" sz="2800" dirty="0"/>
          </a:p>
        </p:txBody>
      </p:sp>
    </p:spTree>
    <p:extLst>
      <p:ext uri="{BB962C8B-B14F-4D97-AF65-F5344CB8AC3E}">
        <p14:creationId xmlns:p14="http://schemas.microsoft.com/office/powerpoint/2010/main" val="1528733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elle 3">
            <a:extLst>
              <a:ext uri="{FF2B5EF4-FFF2-40B4-BE49-F238E27FC236}">
                <a16:creationId xmlns:a16="http://schemas.microsoft.com/office/drawing/2014/main" id="{8E29479B-F7F6-2516-C714-CF6317B10819}"/>
              </a:ext>
            </a:extLst>
          </p:cNvPr>
          <p:cNvGraphicFramePr>
            <a:graphicFrameLocks noGrp="1"/>
          </p:cNvGraphicFramePr>
          <p:nvPr>
            <p:extLst>
              <p:ext uri="{D42A27DB-BD31-4B8C-83A1-F6EECF244321}">
                <p14:modId xmlns:p14="http://schemas.microsoft.com/office/powerpoint/2010/main" val="872217576"/>
              </p:ext>
            </p:extLst>
          </p:nvPr>
        </p:nvGraphicFramePr>
        <p:xfrm>
          <a:off x="2057400" y="956500"/>
          <a:ext cx="5941276" cy="5454224"/>
        </p:xfrm>
        <a:graphic>
          <a:graphicData uri="http://schemas.openxmlformats.org/drawingml/2006/table">
            <a:tbl>
              <a:tblPr>
                <a:tableStyleId>{08FB837D-C827-4EFA-A057-4D05807E0F7C}</a:tableStyleId>
              </a:tblPr>
              <a:tblGrid>
                <a:gridCol w="5941276">
                  <a:extLst>
                    <a:ext uri="{9D8B030D-6E8A-4147-A177-3AD203B41FA5}">
                      <a16:colId xmlns:a16="http://schemas.microsoft.com/office/drawing/2014/main" val="1795300663"/>
                    </a:ext>
                  </a:extLst>
                </a:gridCol>
              </a:tblGrid>
              <a:tr h="368957">
                <a:tc>
                  <a:txBody>
                    <a:bodyPr/>
                    <a:lstStyle/>
                    <a:p>
                      <a:pPr algn="ctr" fontAlgn="b"/>
                      <a:r>
                        <a:rPr lang="de-DE" b="1" dirty="0">
                          <a:effectLst/>
                        </a:rPr>
                        <a:t>Vorteile</a:t>
                      </a:r>
                    </a:p>
                  </a:txBody>
                  <a:tcPr anchor="b"/>
                </a:tc>
                <a:extLst>
                  <a:ext uri="{0D108BD9-81ED-4DB2-BD59-A6C34878D82A}">
                    <a16:rowId xmlns:a16="http://schemas.microsoft.com/office/drawing/2014/main" val="97054114"/>
                  </a:ext>
                </a:extLst>
              </a:tr>
              <a:tr h="1168363">
                <a:tc>
                  <a:txBody>
                    <a:bodyPr/>
                    <a:lstStyle/>
                    <a:p>
                      <a:pPr marL="285750" indent="-285750" fontAlgn="base">
                        <a:buFont typeface="Wingdings" panose="05000000000000000000" pitchFamily="2" charset="2"/>
                        <a:buChar char="Ø"/>
                      </a:pPr>
                      <a:r>
                        <a:rPr lang="de-DE" sz="1400" dirty="0">
                          <a:effectLst/>
                        </a:rPr>
                        <a:t>Nassfutter enthält einen hohen Feuchtigkeitsgehalt, was zur Hydratation beitragen kann, insbesondere bei Hunden, die wenig Wasser trinken. Bei Erkrankungen wie Leishmaniose, Nieren- &amp; Lebererkrankungen oder Gicht ist die Fütterung von Nassfutter empfehlenswert, da die Nährstoffe in verdünnten Mengen dem Körper zugesetzt werden.</a:t>
                      </a:r>
                    </a:p>
                  </a:txBody>
                  <a:tcPr anchor="ctr"/>
                </a:tc>
                <a:extLst>
                  <a:ext uri="{0D108BD9-81ED-4DB2-BD59-A6C34878D82A}">
                    <a16:rowId xmlns:a16="http://schemas.microsoft.com/office/drawing/2014/main" val="1371167840"/>
                  </a:ext>
                </a:extLst>
              </a:tr>
              <a:tr h="522689">
                <a:tc>
                  <a:txBody>
                    <a:bodyPr/>
                    <a:lstStyle/>
                    <a:p>
                      <a:pPr marL="285750" indent="-285750" fontAlgn="base">
                        <a:buFont typeface="Wingdings" panose="05000000000000000000" pitchFamily="2" charset="2"/>
                        <a:buChar char="Ø"/>
                      </a:pPr>
                      <a:r>
                        <a:rPr lang="de-DE" sz="1400" dirty="0">
                          <a:effectLst/>
                        </a:rPr>
                        <a:t>Unverarbeitete, frische und gefrorene Ware kann verwendet werden. Enthält noch Nährstoffe und Vitamine</a:t>
                      </a:r>
                    </a:p>
                  </a:txBody>
                  <a:tcPr anchor="ctr"/>
                </a:tc>
                <a:extLst>
                  <a:ext uri="{0D108BD9-81ED-4DB2-BD59-A6C34878D82A}">
                    <a16:rowId xmlns:a16="http://schemas.microsoft.com/office/drawing/2014/main" val="100190976"/>
                  </a:ext>
                </a:extLst>
              </a:tr>
              <a:tr h="522689">
                <a:tc>
                  <a:txBody>
                    <a:bodyPr/>
                    <a:lstStyle/>
                    <a:p>
                      <a:pPr marL="285750" indent="-285750" fontAlgn="base">
                        <a:buFont typeface="Wingdings" panose="05000000000000000000" pitchFamily="2" charset="2"/>
                        <a:buChar char="Ø"/>
                      </a:pPr>
                      <a:r>
                        <a:rPr lang="de-DE" sz="1400" dirty="0">
                          <a:effectLst/>
                        </a:rPr>
                        <a:t>Futtermilben kommen nicht vor (für viele Hunde eine bedeutende Allergiequelle)</a:t>
                      </a:r>
                    </a:p>
                  </a:txBody>
                  <a:tcPr anchor="ctr"/>
                </a:tc>
                <a:extLst>
                  <a:ext uri="{0D108BD9-81ED-4DB2-BD59-A6C34878D82A}">
                    <a16:rowId xmlns:a16="http://schemas.microsoft.com/office/drawing/2014/main" val="2572245295"/>
                  </a:ext>
                </a:extLst>
              </a:tr>
              <a:tr h="346718">
                <a:tc>
                  <a:txBody>
                    <a:bodyPr/>
                    <a:lstStyle/>
                    <a:p>
                      <a:pPr marL="285750" indent="-285750" fontAlgn="base">
                        <a:buFont typeface="Wingdings" panose="05000000000000000000" pitchFamily="2" charset="2"/>
                        <a:buChar char="Ø"/>
                      </a:pPr>
                      <a:r>
                        <a:rPr lang="de-DE" sz="1400" dirty="0">
                          <a:effectLst/>
                        </a:rPr>
                        <a:t>Hunde fressen es oft lieber (Geruchs- und Geschmacksintensiver)</a:t>
                      </a:r>
                    </a:p>
                  </a:txBody>
                  <a:tcPr anchor="ctr"/>
                </a:tc>
                <a:extLst>
                  <a:ext uri="{0D108BD9-81ED-4DB2-BD59-A6C34878D82A}">
                    <a16:rowId xmlns:a16="http://schemas.microsoft.com/office/drawing/2014/main" val="622041556"/>
                  </a:ext>
                </a:extLst>
              </a:tr>
              <a:tr h="346718">
                <a:tc>
                  <a:txBody>
                    <a:bodyPr/>
                    <a:lstStyle/>
                    <a:p>
                      <a:pPr marL="285750" indent="-285750" fontAlgn="base">
                        <a:buFont typeface="Wingdings" panose="05000000000000000000" pitchFamily="2" charset="2"/>
                        <a:buChar char="Ø"/>
                      </a:pPr>
                      <a:r>
                        <a:rPr lang="de-DE" sz="1400" dirty="0">
                          <a:effectLst/>
                        </a:rPr>
                        <a:t>Bessere Verdaulichkeit</a:t>
                      </a:r>
                    </a:p>
                  </a:txBody>
                  <a:tcPr anchor="ctr"/>
                </a:tc>
                <a:extLst>
                  <a:ext uri="{0D108BD9-81ED-4DB2-BD59-A6C34878D82A}">
                    <a16:rowId xmlns:a16="http://schemas.microsoft.com/office/drawing/2014/main" val="2288428182"/>
                  </a:ext>
                </a:extLst>
              </a:tr>
              <a:tr h="346718">
                <a:tc>
                  <a:txBody>
                    <a:bodyPr/>
                    <a:lstStyle/>
                    <a:p>
                      <a:pPr marL="285750" indent="-285750" fontAlgn="base">
                        <a:buFont typeface="Wingdings" panose="05000000000000000000" pitchFamily="2" charset="2"/>
                        <a:buChar char="Ø"/>
                      </a:pPr>
                      <a:r>
                        <a:rPr lang="de-DE" sz="1400" dirty="0">
                          <a:effectLst/>
                        </a:rPr>
                        <a:t>Natürlicher für Hunde als Trockenfutter</a:t>
                      </a:r>
                    </a:p>
                  </a:txBody>
                  <a:tcPr anchor="ctr"/>
                </a:tc>
                <a:extLst>
                  <a:ext uri="{0D108BD9-81ED-4DB2-BD59-A6C34878D82A}">
                    <a16:rowId xmlns:a16="http://schemas.microsoft.com/office/drawing/2014/main" val="1225435995"/>
                  </a:ext>
                </a:extLst>
              </a:tr>
              <a:tr h="1168363">
                <a:tc>
                  <a:txBody>
                    <a:bodyPr/>
                    <a:lstStyle/>
                    <a:p>
                      <a:pPr marL="285750" indent="-285750" fontAlgn="base">
                        <a:buFont typeface="Wingdings" panose="05000000000000000000" pitchFamily="2" charset="2"/>
                        <a:buChar char="Ø"/>
                      </a:pPr>
                      <a:r>
                        <a:rPr lang="de-DE" sz="1400" dirty="0">
                          <a:effectLst/>
                        </a:rPr>
                        <a:t>Nassfutter enthält einen hohen Feuchtigkeitsgehalt, was zur Hydratation beitragen kann, insbesondere bei Hunden, die wenig Wasser trinken. Bei Erkrankungen wie Leishmaniose, Nieren- &amp; Lebererkrankungen oder Gicht ist die Fütterung von Nassfutter empfehlenswert, da die Nährstoffe in verdünnten Mengen dem Körper zugesetzt werden.</a:t>
                      </a:r>
                    </a:p>
                  </a:txBody>
                  <a:tcPr anchor="ctr"/>
                </a:tc>
                <a:extLst>
                  <a:ext uri="{0D108BD9-81ED-4DB2-BD59-A6C34878D82A}">
                    <a16:rowId xmlns:a16="http://schemas.microsoft.com/office/drawing/2014/main" val="3127269755"/>
                  </a:ext>
                </a:extLst>
              </a:tr>
              <a:tr h="663009">
                <a:tc>
                  <a:txBody>
                    <a:bodyPr/>
                    <a:lstStyle/>
                    <a:p>
                      <a:pPr marL="285750" indent="-285750" fontAlgn="base">
                        <a:buFont typeface="Wingdings" panose="05000000000000000000" pitchFamily="2" charset="2"/>
                        <a:buChar char="Ø"/>
                      </a:pPr>
                      <a:r>
                        <a:rPr lang="de-DE" sz="1400" dirty="0">
                          <a:effectLst/>
                        </a:rPr>
                        <a:t>Unverarbeitete, frische und gefrorene Ware kann verwendet werden. Enthält noch Nährstoffe und Vitamine</a:t>
                      </a:r>
                    </a:p>
                  </a:txBody>
                  <a:tcPr anchor="ctr"/>
                </a:tc>
                <a:extLst>
                  <a:ext uri="{0D108BD9-81ED-4DB2-BD59-A6C34878D82A}">
                    <a16:rowId xmlns:a16="http://schemas.microsoft.com/office/drawing/2014/main" val="752473476"/>
                  </a:ext>
                </a:extLst>
              </a:tr>
            </a:tbl>
          </a:graphicData>
        </a:graphic>
      </p:graphicFrame>
      <p:sp>
        <p:nvSpPr>
          <p:cNvPr id="6" name="Rectangle 1">
            <a:extLst>
              <a:ext uri="{FF2B5EF4-FFF2-40B4-BE49-F238E27FC236}">
                <a16:creationId xmlns:a16="http://schemas.microsoft.com/office/drawing/2014/main" id="{1577AE65-EC5A-B57C-96B6-5378FC755462}"/>
              </a:ext>
            </a:extLst>
          </p:cNvPr>
          <p:cNvSpPr>
            <a:spLocks noChangeArrowheads="1"/>
          </p:cNvSpPr>
          <p:nvPr/>
        </p:nvSpPr>
        <p:spPr bwMode="auto">
          <a:xfrm>
            <a:off x="3176588" y="2081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elle 6">
            <a:extLst>
              <a:ext uri="{FF2B5EF4-FFF2-40B4-BE49-F238E27FC236}">
                <a16:creationId xmlns:a16="http://schemas.microsoft.com/office/drawing/2014/main" id="{1E22991B-FBAC-0D93-4C5A-FA45FB42835D}"/>
              </a:ext>
            </a:extLst>
          </p:cNvPr>
          <p:cNvGraphicFramePr>
            <a:graphicFrameLocks noGrp="1"/>
          </p:cNvGraphicFramePr>
          <p:nvPr>
            <p:extLst>
              <p:ext uri="{D42A27DB-BD31-4B8C-83A1-F6EECF244321}">
                <p14:modId xmlns:p14="http://schemas.microsoft.com/office/powerpoint/2010/main" val="2175772926"/>
              </p:ext>
            </p:extLst>
          </p:nvPr>
        </p:nvGraphicFramePr>
        <p:xfrm>
          <a:off x="7998676" y="956028"/>
          <a:ext cx="3659924" cy="5454696"/>
        </p:xfrm>
        <a:graphic>
          <a:graphicData uri="http://schemas.openxmlformats.org/drawingml/2006/table">
            <a:tbl>
              <a:tblPr>
                <a:tableStyleId>{284E427A-3D55-4303-BF80-6455036E1DE7}</a:tableStyleId>
              </a:tblPr>
              <a:tblGrid>
                <a:gridCol w="3659924">
                  <a:extLst>
                    <a:ext uri="{9D8B030D-6E8A-4147-A177-3AD203B41FA5}">
                      <a16:colId xmlns:a16="http://schemas.microsoft.com/office/drawing/2014/main" val="447066341"/>
                    </a:ext>
                  </a:extLst>
                </a:gridCol>
              </a:tblGrid>
              <a:tr h="382172">
                <a:tc>
                  <a:txBody>
                    <a:bodyPr/>
                    <a:lstStyle/>
                    <a:p>
                      <a:pPr algn="ctr" fontAlgn="b"/>
                      <a:r>
                        <a:rPr lang="de-DE" sz="1800" b="1" dirty="0">
                          <a:effectLst/>
                        </a:rPr>
                        <a:t>Nachteile</a:t>
                      </a:r>
                    </a:p>
                  </a:txBody>
                  <a:tcPr marL="70183" marR="70183" marT="35091" marB="35091" anchor="b"/>
                </a:tc>
                <a:extLst>
                  <a:ext uri="{0D108BD9-81ED-4DB2-BD59-A6C34878D82A}">
                    <a16:rowId xmlns:a16="http://schemas.microsoft.com/office/drawing/2014/main" val="756085043"/>
                  </a:ext>
                </a:extLst>
              </a:tr>
              <a:tr h="281382">
                <a:tc>
                  <a:txBody>
                    <a:bodyPr/>
                    <a:lstStyle/>
                    <a:p>
                      <a:pPr marL="285750" indent="-285750" fontAlgn="base">
                        <a:buFont typeface="Wingdings" panose="05000000000000000000" pitchFamily="2" charset="2"/>
                        <a:buChar char="Ø"/>
                      </a:pPr>
                      <a:r>
                        <a:rPr lang="de-DE" sz="1400" dirty="0">
                          <a:effectLst/>
                        </a:rPr>
                        <a:t>Starker Geruch</a:t>
                      </a:r>
                    </a:p>
                  </a:txBody>
                  <a:tcPr anchor="ctr"/>
                </a:tc>
                <a:extLst>
                  <a:ext uri="{0D108BD9-81ED-4DB2-BD59-A6C34878D82A}">
                    <a16:rowId xmlns:a16="http://schemas.microsoft.com/office/drawing/2014/main" val="2914002936"/>
                  </a:ext>
                </a:extLst>
              </a:tr>
              <a:tr h="624190">
                <a:tc>
                  <a:txBody>
                    <a:bodyPr/>
                    <a:lstStyle/>
                    <a:p>
                      <a:pPr marL="285750" indent="-285750" fontAlgn="base">
                        <a:buFont typeface="Wingdings" panose="05000000000000000000" pitchFamily="2" charset="2"/>
                        <a:buChar char="Ø"/>
                      </a:pPr>
                      <a:r>
                        <a:rPr lang="de-DE" sz="1400" dirty="0">
                          <a:effectLst/>
                        </a:rPr>
                        <a:t>Kostet mehr als Trockenfutter</a:t>
                      </a:r>
                    </a:p>
                  </a:txBody>
                  <a:tcPr anchor="ctr"/>
                </a:tc>
                <a:extLst>
                  <a:ext uri="{0D108BD9-81ED-4DB2-BD59-A6C34878D82A}">
                    <a16:rowId xmlns:a16="http://schemas.microsoft.com/office/drawing/2014/main" val="1775474270"/>
                  </a:ext>
                </a:extLst>
              </a:tr>
              <a:tr h="384528">
                <a:tc>
                  <a:txBody>
                    <a:bodyPr/>
                    <a:lstStyle/>
                    <a:p>
                      <a:pPr marL="285750" indent="-285750" fontAlgn="base">
                        <a:buFont typeface="Wingdings" panose="05000000000000000000" pitchFamily="2" charset="2"/>
                        <a:buChar char="Ø"/>
                      </a:pPr>
                      <a:r>
                        <a:rPr lang="de-DE" sz="1400" dirty="0">
                          <a:effectLst/>
                        </a:rPr>
                        <a:t>Mehr Verpackungsmüll</a:t>
                      </a:r>
                    </a:p>
                  </a:txBody>
                  <a:tcPr anchor="ctr"/>
                </a:tc>
                <a:extLst>
                  <a:ext uri="{0D108BD9-81ED-4DB2-BD59-A6C34878D82A}">
                    <a16:rowId xmlns:a16="http://schemas.microsoft.com/office/drawing/2014/main" val="1062448372"/>
                  </a:ext>
                </a:extLst>
              </a:tr>
              <a:tr h="922696">
                <a:tc>
                  <a:txBody>
                    <a:bodyPr/>
                    <a:lstStyle/>
                    <a:p>
                      <a:pPr marL="285750" indent="-285750" fontAlgn="base">
                        <a:buFont typeface="Wingdings" panose="05000000000000000000" pitchFamily="2" charset="2"/>
                        <a:buChar char="Ø"/>
                      </a:pPr>
                      <a:r>
                        <a:rPr lang="de-DE" sz="1400" dirty="0" err="1">
                          <a:effectLst/>
                        </a:rPr>
                        <a:t>Casia</a:t>
                      </a:r>
                      <a:r>
                        <a:rPr lang="de-DE" sz="1400" dirty="0">
                          <a:effectLst/>
                        </a:rPr>
                        <a:t> Cum (macht Wasser schnittfest). Viele Hunde reagieren negativ darauf. "Technologische Zusatzstoffe" zu finden (E 427/ E 499).</a:t>
                      </a:r>
                    </a:p>
                  </a:txBody>
                  <a:tcPr anchor="ctr"/>
                </a:tc>
                <a:extLst>
                  <a:ext uri="{0D108BD9-81ED-4DB2-BD59-A6C34878D82A}">
                    <a16:rowId xmlns:a16="http://schemas.microsoft.com/office/drawing/2014/main" val="1448519639"/>
                  </a:ext>
                </a:extLst>
              </a:tr>
              <a:tr h="505995">
                <a:tc>
                  <a:txBody>
                    <a:bodyPr/>
                    <a:lstStyle/>
                    <a:p>
                      <a:pPr marL="285750" indent="-285750" fontAlgn="base">
                        <a:buFont typeface="Wingdings" panose="05000000000000000000" pitchFamily="2" charset="2"/>
                        <a:buChar char="Ø"/>
                      </a:pPr>
                      <a:r>
                        <a:rPr lang="de-DE" sz="1400" dirty="0">
                          <a:effectLst/>
                        </a:rPr>
                        <a:t>Manche Hunde nehmen durch den geringen Fettgehalt ab</a:t>
                      </a:r>
                    </a:p>
                  </a:txBody>
                  <a:tcPr anchor="ctr"/>
                </a:tc>
                <a:extLst>
                  <a:ext uri="{0D108BD9-81ED-4DB2-BD59-A6C34878D82A}">
                    <a16:rowId xmlns:a16="http://schemas.microsoft.com/office/drawing/2014/main" val="1314463582"/>
                  </a:ext>
                </a:extLst>
              </a:tr>
              <a:tr h="297644">
                <a:tc>
                  <a:txBody>
                    <a:bodyPr/>
                    <a:lstStyle/>
                    <a:p>
                      <a:pPr marL="285750" indent="-285750" fontAlgn="base">
                        <a:buFont typeface="Wingdings" panose="05000000000000000000" pitchFamily="2" charset="2"/>
                        <a:buChar char="Ø"/>
                      </a:pPr>
                      <a:r>
                        <a:rPr lang="de-DE" sz="1400" dirty="0">
                          <a:effectLst/>
                        </a:rPr>
                        <a:t>Kurze Haltbarkeit angebrochener Dosen</a:t>
                      </a:r>
                    </a:p>
                  </a:txBody>
                  <a:tcPr anchor="ctr"/>
                </a:tc>
                <a:extLst>
                  <a:ext uri="{0D108BD9-81ED-4DB2-BD59-A6C34878D82A}">
                    <a16:rowId xmlns:a16="http://schemas.microsoft.com/office/drawing/2014/main" val="1625811307"/>
                  </a:ext>
                </a:extLst>
              </a:tr>
              <a:tr h="297644">
                <a:tc>
                  <a:txBody>
                    <a:bodyPr/>
                    <a:lstStyle/>
                    <a:p>
                      <a:pPr marL="285750" indent="-285750" fontAlgn="base">
                        <a:buFont typeface="Wingdings" panose="05000000000000000000" pitchFamily="2" charset="2"/>
                        <a:buChar char="Ø"/>
                      </a:pPr>
                      <a:r>
                        <a:rPr lang="de-DE" sz="1400">
                          <a:effectLst/>
                        </a:rPr>
                        <a:t>Starker Geruch</a:t>
                      </a:r>
                    </a:p>
                  </a:txBody>
                  <a:tcPr anchor="ctr"/>
                </a:tc>
                <a:extLst>
                  <a:ext uri="{0D108BD9-81ED-4DB2-BD59-A6C34878D82A}">
                    <a16:rowId xmlns:a16="http://schemas.microsoft.com/office/drawing/2014/main" val="4025474501"/>
                  </a:ext>
                </a:extLst>
              </a:tr>
              <a:tr h="436686">
                <a:tc>
                  <a:txBody>
                    <a:bodyPr/>
                    <a:lstStyle/>
                    <a:p>
                      <a:pPr marL="285750" indent="-285750" fontAlgn="base">
                        <a:buFont typeface="Wingdings" panose="05000000000000000000" pitchFamily="2" charset="2"/>
                        <a:buChar char="Ø"/>
                      </a:pPr>
                      <a:r>
                        <a:rPr lang="de-DE" sz="1400" dirty="0">
                          <a:effectLst/>
                        </a:rPr>
                        <a:t>Kostet mehr als Trockenfutter</a:t>
                      </a:r>
                    </a:p>
                  </a:txBody>
                  <a:tcPr anchor="ctr"/>
                </a:tc>
                <a:extLst>
                  <a:ext uri="{0D108BD9-81ED-4DB2-BD59-A6C34878D82A}">
                    <a16:rowId xmlns:a16="http://schemas.microsoft.com/office/drawing/2014/main" val="3831172368"/>
                  </a:ext>
                </a:extLst>
              </a:tr>
              <a:tr h="297644">
                <a:tc>
                  <a:txBody>
                    <a:bodyPr/>
                    <a:lstStyle/>
                    <a:p>
                      <a:pPr marL="285750" indent="-285750" fontAlgn="base">
                        <a:buFont typeface="Wingdings" panose="05000000000000000000" pitchFamily="2" charset="2"/>
                        <a:buChar char="Ø"/>
                      </a:pPr>
                      <a:r>
                        <a:rPr lang="de-DE" sz="1400" dirty="0">
                          <a:effectLst/>
                        </a:rPr>
                        <a:t>Mehr Verpackungsmüll</a:t>
                      </a:r>
                    </a:p>
                  </a:txBody>
                  <a:tcPr anchor="ctr"/>
                </a:tc>
                <a:extLst>
                  <a:ext uri="{0D108BD9-81ED-4DB2-BD59-A6C34878D82A}">
                    <a16:rowId xmlns:a16="http://schemas.microsoft.com/office/drawing/2014/main" val="2142822197"/>
                  </a:ext>
                </a:extLst>
              </a:tr>
              <a:tr h="922696">
                <a:tc>
                  <a:txBody>
                    <a:bodyPr/>
                    <a:lstStyle/>
                    <a:p>
                      <a:pPr marL="285750" indent="-285750" fontAlgn="base">
                        <a:buFont typeface="Wingdings" panose="05000000000000000000" pitchFamily="2" charset="2"/>
                        <a:buChar char="Ø"/>
                      </a:pPr>
                      <a:r>
                        <a:rPr lang="de-DE" sz="1400" dirty="0" err="1">
                          <a:effectLst/>
                        </a:rPr>
                        <a:t>Casia</a:t>
                      </a:r>
                      <a:r>
                        <a:rPr lang="de-DE" sz="1400" dirty="0">
                          <a:effectLst/>
                        </a:rPr>
                        <a:t> Cum (macht Wasser schnittfest). Viele Hunde reagieren negativ darauf. "Technologische Zusatzstoffe" zu finden (E 427/ E 499).</a:t>
                      </a:r>
                    </a:p>
                  </a:txBody>
                  <a:tcPr anchor="ctr"/>
                </a:tc>
                <a:extLst>
                  <a:ext uri="{0D108BD9-81ED-4DB2-BD59-A6C34878D82A}">
                    <a16:rowId xmlns:a16="http://schemas.microsoft.com/office/drawing/2014/main" val="1862357127"/>
                  </a:ext>
                </a:extLst>
              </a:tr>
            </a:tbl>
          </a:graphicData>
        </a:graphic>
      </p:graphicFrame>
      <p:sp>
        <p:nvSpPr>
          <p:cNvPr id="8" name="Textfeld 7">
            <a:extLst>
              <a:ext uri="{FF2B5EF4-FFF2-40B4-BE49-F238E27FC236}">
                <a16:creationId xmlns:a16="http://schemas.microsoft.com/office/drawing/2014/main" id="{5EE58471-95A1-E701-1F12-72E00F486C4A}"/>
              </a:ext>
            </a:extLst>
          </p:cNvPr>
          <p:cNvSpPr txBox="1"/>
          <p:nvPr/>
        </p:nvSpPr>
        <p:spPr>
          <a:xfrm>
            <a:off x="5140014" y="469712"/>
            <a:ext cx="5717323" cy="523220"/>
          </a:xfrm>
          <a:prstGeom prst="rect">
            <a:avLst/>
          </a:prstGeom>
          <a:noFill/>
        </p:spPr>
        <p:txBody>
          <a:bodyPr wrap="square" rtlCol="0">
            <a:spAutoFit/>
          </a:bodyPr>
          <a:lstStyle/>
          <a:p>
            <a:r>
              <a:rPr lang="de-DE" sz="2800" b="1" dirty="0"/>
              <a:t>Nassfutter</a:t>
            </a:r>
          </a:p>
        </p:txBody>
      </p:sp>
    </p:spTree>
    <p:extLst>
      <p:ext uri="{BB962C8B-B14F-4D97-AF65-F5344CB8AC3E}">
        <p14:creationId xmlns:p14="http://schemas.microsoft.com/office/powerpoint/2010/main" val="3453451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feld 7">
            <a:extLst>
              <a:ext uri="{FF2B5EF4-FFF2-40B4-BE49-F238E27FC236}">
                <a16:creationId xmlns:a16="http://schemas.microsoft.com/office/drawing/2014/main" id="{925B6FA8-F387-7FFA-3F84-9EFFA29C1A90}"/>
              </a:ext>
            </a:extLst>
          </p:cNvPr>
          <p:cNvSpPr txBox="1"/>
          <p:nvPr/>
        </p:nvSpPr>
        <p:spPr>
          <a:xfrm>
            <a:off x="2331339" y="717667"/>
            <a:ext cx="8336280" cy="5109091"/>
          </a:xfrm>
          <a:prstGeom prst="rect">
            <a:avLst/>
          </a:prstGeom>
          <a:noFill/>
        </p:spPr>
        <p:txBody>
          <a:bodyPr wrap="square">
            <a:spAutoFit/>
          </a:bodyPr>
          <a:lstStyle/>
          <a:p>
            <a:r>
              <a:rPr lang="de-DE" sz="2800" b="1" dirty="0"/>
              <a:t>Folgende Zutaten sollten in einem guten Futter enthalten sein:</a:t>
            </a:r>
            <a:br>
              <a:rPr lang="de-DE" sz="2800" b="1" dirty="0"/>
            </a:br>
            <a:r>
              <a:rPr lang="de-DE" dirty="0"/>
              <a:t>1) Muskelfleisch</a:t>
            </a:r>
            <a:br>
              <a:rPr lang="de-DE" dirty="0"/>
            </a:br>
            <a:r>
              <a:rPr lang="de-DE" dirty="0"/>
              <a:t> ist die Hauptzutat von hochwertigem Hundefutter Vorsicht: Oft steht da nur Fleisch- und tierische Nebenerzeugnisse. Gerade tierische Nebenerzeugnisse sollten genau aufgeführt sein, da diese auch Feder, Häute, Hühnerfüße bedeuten können</a:t>
            </a:r>
            <a:br>
              <a:rPr lang="de-DE" dirty="0"/>
            </a:br>
            <a:br>
              <a:rPr lang="de-DE" dirty="0"/>
            </a:br>
            <a:r>
              <a:rPr lang="de-DE" dirty="0"/>
              <a:t>2) Innereien - Vitamine A und B, Spurenelemente</a:t>
            </a:r>
            <a:br>
              <a:rPr lang="de-DE" dirty="0"/>
            </a:br>
            <a:r>
              <a:rPr lang="de-DE" dirty="0"/>
              <a:t> dürfen nicht fehlen</a:t>
            </a:r>
            <a:br>
              <a:rPr lang="de-DE" dirty="0"/>
            </a:br>
            <a:r>
              <a:rPr lang="de-DE" dirty="0"/>
              <a:t>Leber als Quelle für Vitamin A, B und Spurenelemente</a:t>
            </a:r>
            <a:br>
              <a:rPr lang="de-DE" dirty="0"/>
            </a:br>
            <a:r>
              <a:rPr lang="de-DE" dirty="0"/>
              <a:t>wenn keine Leber vorhanden ist, muss es ergänzt werden </a:t>
            </a:r>
            <a:br>
              <a:rPr lang="de-DE" dirty="0"/>
            </a:br>
            <a:br>
              <a:rPr lang="de-DE" dirty="0"/>
            </a:br>
            <a:r>
              <a:rPr lang="de-DE" dirty="0"/>
              <a:t>3) Fisch (Vitamin D)</a:t>
            </a:r>
            <a:br>
              <a:rPr lang="de-DE" dirty="0"/>
            </a:br>
            <a:r>
              <a:rPr lang="de-DE" dirty="0"/>
              <a:t>Lachs, Forelle, Hering</a:t>
            </a:r>
          </a:p>
          <a:p>
            <a:r>
              <a:rPr lang="de-DE" dirty="0"/>
              <a:t>kann durch Lebertran oder  künstliches  Vitamin D ersetzt werden</a:t>
            </a:r>
          </a:p>
          <a:p>
            <a:r>
              <a:rPr lang="de-DE" dirty="0"/>
              <a:t>sollte explizit bei Inhaltsstoffen enthalten sein </a:t>
            </a:r>
            <a:br>
              <a:rPr lang="de-DE" dirty="0"/>
            </a:br>
            <a:endParaRPr lang="de-DE" dirty="0"/>
          </a:p>
        </p:txBody>
      </p:sp>
      <p:sp>
        <p:nvSpPr>
          <p:cNvPr id="15" name="Pfeil: nach rechts 14">
            <a:extLst>
              <a:ext uri="{FF2B5EF4-FFF2-40B4-BE49-F238E27FC236}">
                <a16:creationId xmlns:a16="http://schemas.microsoft.com/office/drawing/2014/main" id="{D8645F2E-69E4-854C-5A46-A088366689E4}"/>
              </a:ext>
            </a:extLst>
          </p:cNvPr>
          <p:cNvSpPr/>
          <p:nvPr/>
        </p:nvSpPr>
        <p:spPr>
          <a:xfrm>
            <a:off x="1815084" y="1873265"/>
            <a:ext cx="516636" cy="327626"/>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sp>
        <p:nvSpPr>
          <p:cNvPr id="18" name="Pfeil: nach rechts 17">
            <a:extLst>
              <a:ext uri="{FF2B5EF4-FFF2-40B4-BE49-F238E27FC236}">
                <a16:creationId xmlns:a16="http://schemas.microsoft.com/office/drawing/2014/main" id="{3EE1ED68-8A5B-BCCD-E371-586A7C840E70}"/>
              </a:ext>
            </a:extLst>
          </p:cNvPr>
          <p:cNvSpPr/>
          <p:nvPr/>
        </p:nvSpPr>
        <p:spPr>
          <a:xfrm>
            <a:off x="1926908" y="3558890"/>
            <a:ext cx="416052" cy="235551"/>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sp>
        <p:nvSpPr>
          <p:cNvPr id="21" name="Pfeil: nach rechts 20">
            <a:extLst>
              <a:ext uri="{FF2B5EF4-FFF2-40B4-BE49-F238E27FC236}">
                <a16:creationId xmlns:a16="http://schemas.microsoft.com/office/drawing/2014/main" id="{E78B4B47-C0E5-6407-4424-EB883C12FB29}"/>
              </a:ext>
            </a:extLst>
          </p:cNvPr>
          <p:cNvSpPr/>
          <p:nvPr/>
        </p:nvSpPr>
        <p:spPr>
          <a:xfrm>
            <a:off x="1915668" y="3267689"/>
            <a:ext cx="416052" cy="235551"/>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sp>
        <p:nvSpPr>
          <p:cNvPr id="23" name="Pfeil: nach rechts 22">
            <a:extLst>
              <a:ext uri="{FF2B5EF4-FFF2-40B4-BE49-F238E27FC236}">
                <a16:creationId xmlns:a16="http://schemas.microsoft.com/office/drawing/2014/main" id="{A990F7E5-5BD8-0754-22D3-6DD0B2B9FE00}"/>
              </a:ext>
            </a:extLst>
          </p:cNvPr>
          <p:cNvSpPr/>
          <p:nvPr/>
        </p:nvSpPr>
        <p:spPr>
          <a:xfrm>
            <a:off x="1915668" y="4666592"/>
            <a:ext cx="416052" cy="235551"/>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sp>
        <p:nvSpPr>
          <p:cNvPr id="25" name="Pfeil: nach rechts 24">
            <a:extLst>
              <a:ext uri="{FF2B5EF4-FFF2-40B4-BE49-F238E27FC236}">
                <a16:creationId xmlns:a16="http://schemas.microsoft.com/office/drawing/2014/main" id="{DE18FD56-366C-75AF-3A8A-0DE23092B34B}"/>
              </a:ext>
            </a:extLst>
          </p:cNvPr>
          <p:cNvSpPr/>
          <p:nvPr/>
        </p:nvSpPr>
        <p:spPr>
          <a:xfrm>
            <a:off x="1915668" y="3858897"/>
            <a:ext cx="416052" cy="235551"/>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spTree>
    <p:extLst>
      <p:ext uri="{BB962C8B-B14F-4D97-AF65-F5344CB8AC3E}">
        <p14:creationId xmlns:p14="http://schemas.microsoft.com/office/powerpoint/2010/main" val="3800390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 y="-1"/>
            <a:ext cx="12192000" cy="6858000"/>
          </a:xfrm>
          <a:prstGeom prst="rect">
            <a:avLst/>
          </a:prstGeom>
        </p:spPr>
      </p:pic>
      <p:sp>
        <p:nvSpPr>
          <p:cNvPr id="6" name="Textfeld 5">
            <a:extLst>
              <a:ext uri="{FF2B5EF4-FFF2-40B4-BE49-F238E27FC236}">
                <a16:creationId xmlns:a16="http://schemas.microsoft.com/office/drawing/2014/main" id="{36D6F3C1-B1BF-79C4-6550-D840419BCF12}"/>
              </a:ext>
            </a:extLst>
          </p:cNvPr>
          <p:cNvSpPr txBox="1"/>
          <p:nvPr/>
        </p:nvSpPr>
        <p:spPr>
          <a:xfrm>
            <a:off x="2457450" y="1860126"/>
            <a:ext cx="6988302" cy="2862322"/>
          </a:xfrm>
          <a:prstGeom prst="rect">
            <a:avLst/>
          </a:prstGeom>
          <a:noFill/>
        </p:spPr>
        <p:txBody>
          <a:bodyPr wrap="square">
            <a:spAutoFit/>
          </a:bodyPr>
          <a:lstStyle/>
          <a:p>
            <a:r>
              <a:rPr lang="de-DE" dirty="0"/>
              <a:t>4) Algen (</a:t>
            </a:r>
            <a:r>
              <a:rPr lang="de-DE" dirty="0" err="1"/>
              <a:t>Seealgen</a:t>
            </a:r>
            <a:r>
              <a:rPr lang="de-DE" dirty="0"/>
              <a:t> / Meeresalgen </a:t>
            </a:r>
            <a:br>
              <a:rPr lang="de-DE" dirty="0"/>
            </a:br>
            <a:r>
              <a:rPr lang="de-DE" dirty="0"/>
              <a:t>Bedarf an Jod</a:t>
            </a:r>
            <a:br>
              <a:rPr lang="de-DE" dirty="0"/>
            </a:br>
            <a:br>
              <a:rPr lang="de-DE" dirty="0"/>
            </a:br>
            <a:r>
              <a:rPr lang="de-DE" dirty="0"/>
              <a:t>5) Knochen(-mehl), Eierschalen</a:t>
            </a:r>
            <a:br>
              <a:rPr lang="de-DE" dirty="0"/>
            </a:br>
            <a:r>
              <a:rPr lang="de-DE" dirty="0"/>
              <a:t>für Kalzium</a:t>
            </a:r>
            <a:br>
              <a:rPr lang="de-DE" dirty="0"/>
            </a:br>
            <a:r>
              <a:rPr lang="de-DE" dirty="0"/>
              <a:t>wichtig für Knochen &amp; Wachstum</a:t>
            </a:r>
            <a:br>
              <a:rPr lang="de-DE" dirty="0"/>
            </a:br>
            <a:r>
              <a:rPr lang="de-DE" dirty="0"/>
              <a:t>siehe Verhältnis Kalzium / Phosphor</a:t>
            </a:r>
            <a:br>
              <a:rPr lang="de-DE" dirty="0"/>
            </a:br>
            <a:br>
              <a:rPr lang="de-DE" dirty="0"/>
            </a:br>
            <a:r>
              <a:rPr lang="de-DE" dirty="0"/>
              <a:t>6) Spurenelemente (Mangan, Selen, Eisen, Kupfer, Zink)</a:t>
            </a:r>
            <a:br>
              <a:rPr lang="de-DE" dirty="0"/>
            </a:br>
            <a:r>
              <a:rPr lang="de-DE" dirty="0"/>
              <a:t>muss oft durch Zusatzstoffe ergänzt werden, sollte aber vorhanden sein</a:t>
            </a:r>
          </a:p>
        </p:txBody>
      </p:sp>
      <p:sp>
        <p:nvSpPr>
          <p:cNvPr id="8" name="Textfeld 7">
            <a:extLst>
              <a:ext uri="{FF2B5EF4-FFF2-40B4-BE49-F238E27FC236}">
                <a16:creationId xmlns:a16="http://schemas.microsoft.com/office/drawing/2014/main" id="{75610C6B-D61A-B978-1303-12E168F68B60}"/>
              </a:ext>
            </a:extLst>
          </p:cNvPr>
          <p:cNvSpPr txBox="1"/>
          <p:nvPr/>
        </p:nvSpPr>
        <p:spPr>
          <a:xfrm>
            <a:off x="2183130" y="981975"/>
            <a:ext cx="10216134" cy="523220"/>
          </a:xfrm>
          <a:prstGeom prst="rect">
            <a:avLst/>
          </a:prstGeom>
          <a:noFill/>
        </p:spPr>
        <p:txBody>
          <a:bodyPr wrap="square">
            <a:spAutoFit/>
          </a:bodyPr>
          <a:lstStyle/>
          <a:p>
            <a:r>
              <a:rPr lang="de-DE" sz="2800" b="1" dirty="0"/>
              <a:t>Folgende Zutaten sollten in einem guten Futter enthalten sein:</a:t>
            </a:r>
            <a:endParaRPr lang="de-DE" sz="2800" dirty="0"/>
          </a:p>
        </p:txBody>
      </p:sp>
      <p:sp>
        <p:nvSpPr>
          <p:cNvPr id="9" name="Pfeil: nach rechts 8">
            <a:extLst>
              <a:ext uri="{FF2B5EF4-FFF2-40B4-BE49-F238E27FC236}">
                <a16:creationId xmlns:a16="http://schemas.microsoft.com/office/drawing/2014/main" id="{601FEA6B-1BB6-0BFD-AA06-FAB11975ECB0}"/>
              </a:ext>
            </a:extLst>
          </p:cNvPr>
          <p:cNvSpPr/>
          <p:nvPr/>
        </p:nvSpPr>
        <p:spPr>
          <a:xfrm>
            <a:off x="1975104" y="2187519"/>
            <a:ext cx="416052" cy="235551"/>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sp>
        <p:nvSpPr>
          <p:cNvPr id="10" name="Pfeil: nach rechts 9">
            <a:extLst>
              <a:ext uri="{FF2B5EF4-FFF2-40B4-BE49-F238E27FC236}">
                <a16:creationId xmlns:a16="http://schemas.microsoft.com/office/drawing/2014/main" id="{79624F55-4B3C-EF65-AA46-3951B52C7EA7}"/>
              </a:ext>
            </a:extLst>
          </p:cNvPr>
          <p:cNvSpPr/>
          <p:nvPr/>
        </p:nvSpPr>
        <p:spPr>
          <a:xfrm>
            <a:off x="2041398" y="3021844"/>
            <a:ext cx="416052" cy="235551"/>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sp>
        <p:nvSpPr>
          <p:cNvPr id="11" name="Pfeil: nach rechts 10">
            <a:extLst>
              <a:ext uri="{FF2B5EF4-FFF2-40B4-BE49-F238E27FC236}">
                <a16:creationId xmlns:a16="http://schemas.microsoft.com/office/drawing/2014/main" id="{A6AC26D2-5BF9-E6D6-B60B-78DC07791C75}"/>
              </a:ext>
            </a:extLst>
          </p:cNvPr>
          <p:cNvSpPr/>
          <p:nvPr/>
        </p:nvSpPr>
        <p:spPr>
          <a:xfrm>
            <a:off x="2041398" y="3311224"/>
            <a:ext cx="416052" cy="235551"/>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sp>
        <p:nvSpPr>
          <p:cNvPr id="12" name="Pfeil: nach rechts 11">
            <a:extLst>
              <a:ext uri="{FF2B5EF4-FFF2-40B4-BE49-F238E27FC236}">
                <a16:creationId xmlns:a16="http://schemas.microsoft.com/office/drawing/2014/main" id="{C98A6F9E-4022-F542-84FA-DAAA597EC0EF}"/>
              </a:ext>
            </a:extLst>
          </p:cNvPr>
          <p:cNvSpPr/>
          <p:nvPr/>
        </p:nvSpPr>
        <p:spPr>
          <a:xfrm>
            <a:off x="2043684" y="3628440"/>
            <a:ext cx="416052" cy="235551"/>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sp>
        <p:nvSpPr>
          <p:cNvPr id="13" name="Pfeil: nach rechts 12">
            <a:extLst>
              <a:ext uri="{FF2B5EF4-FFF2-40B4-BE49-F238E27FC236}">
                <a16:creationId xmlns:a16="http://schemas.microsoft.com/office/drawing/2014/main" id="{D42AFB9D-B642-DD1F-291D-657AAFE5E719}"/>
              </a:ext>
            </a:extLst>
          </p:cNvPr>
          <p:cNvSpPr/>
          <p:nvPr/>
        </p:nvSpPr>
        <p:spPr>
          <a:xfrm>
            <a:off x="2041398" y="4386729"/>
            <a:ext cx="416052" cy="235551"/>
          </a:xfrm>
          <a:prstGeom prst="rightArrow">
            <a:avLst/>
          </a:prstGeom>
          <a:no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solidFill>
                <a:srgbClr val="00B050"/>
              </a:solidFill>
            </a:endParaRPr>
          </a:p>
        </p:txBody>
      </p:sp>
      <p:pic>
        <p:nvPicPr>
          <p:cNvPr id="16" name="Grafik 15" descr="Ein Bild, das Essen, Gemüse, Zutaten, Kochkunst enthält.&#10;&#10;Automatisch generierte Beschreibung">
            <a:extLst>
              <a:ext uri="{FF2B5EF4-FFF2-40B4-BE49-F238E27FC236}">
                <a16:creationId xmlns:a16="http://schemas.microsoft.com/office/drawing/2014/main" id="{D478DA64-9FE1-E67F-4CE3-E77830C62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354" y="1626496"/>
            <a:ext cx="2864044" cy="2864044"/>
          </a:xfrm>
          <a:prstGeom prst="rect">
            <a:avLst/>
          </a:prstGeom>
        </p:spPr>
      </p:pic>
    </p:spTree>
    <p:extLst>
      <p:ext uri="{BB962C8B-B14F-4D97-AF65-F5344CB8AC3E}">
        <p14:creationId xmlns:p14="http://schemas.microsoft.com/office/powerpoint/2010/main" val="2097451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532A3F8C-7767-2ACB-C240-918E77C0F060}"/>
              </a:ext>
            </a:extLst>
          </p:cNvPr>
          <p:cNvSpPr txBox="1"/>
          <p:nvPr/>
        </p:nvSpPr>
        <p:spPr>
          <a:xfrm>
            <a:off x="2423160" y="1122363"/>
            <a:ext cx="5870448" cy="2523768"/>
          </a:xfrm>
          <a:prstGeom prst="rect">
            <a:avLst/>
          </a:prstGeom>
          <a:noFill/>
        </p:spPr>
        <p:txBody>
          <a:bodyPr wrap="square" rtlCol="0">
            <a:spAutoFit/>
          </a:bodyPr>
          <a:lstStyle/>
          <a:p>
            <a:r>
              <a:rPr lang="de-DE" sz="2800" b="1" dirty="0"/>
              <a:t>Marketing &amp; Mythen enthüllt:</a:t>
            </a:r>
            <a:br>
              <a:rPr lang="de-DE" sz="2800" b="1" dirty="0"/>
            </a:br>
            <a:endParaRPr lang="de-DE" sz="2800" b="1" dirty="0"/>
          </a:p>
          <a:p>
            <a:endParaRPr lang="de-DE" sz="2800" b="1" dirty="0"/>
          </a:p>
          <a:p>
            <a:endParaRPr lang="de-DE" sz="2800" b="1" dirty="0"/>
          </a:p>
          <a:p>
            <a:br>
              <a:rPr lang="de-DE" sz="2000" b="1" dirty="0"/>
            </a:br>
            <a:r>
              <a:rPr lang="de-DE" sz="2000" b="1" dirty="0"/>
              <a:t>1) Hundefutter im Test</a:t>
            </a:r>
          </a:p>
        </p:txBody>
      </p:sp>
      <p:pic>
        <p:nvPicPr>
          <p:cNvPr id="7" name="Grafik 6" descr="Ein Bild, das Text, Haustier, Hunderasse, Säugetier enthält.&#10;&#10;Automatisch generierte Beschreibung">
            <a:extLst>
              <a:ext uri="{FF2B5EF4-FFF2-40B4-BE49-F238E27FC236}">
                <a16:creationId xmlns:a16="http://schemas.microsoft.com/office/drawing/2014/main" id="{EA2862ED-E72B-2125-EFFF-D14AE1483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0061" y="1600200"/>
            <a:ext cx="2567565" cy="3851347"/>
          </a:xfrm>
          <a:prstGeom prst="rect">
            <a:avLst/>
          </a:prstGeom>
          <a:ln>
            <a:noFill/>
          </a:ln>
          <a:effectLst>
            <a:softEdge rad="112500"/>
          </a:effectLst>
        </p:spPr>
      </p:pic>
    </p:spTree>
    <p:extLst>
      <p:ext uri="{BB962C8B-B14F-4D97-AF65-F5344CB8AC3E}">
        <p14:creationId xmlns:p14="http://schemas.microsoft.com/office/powerpoint/2010/main" val="2708157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feld 5">
            <a:extLst>
              <a:ext uri="{FF2B5EF4-FFF2-40B4-BE49-F238E27FC236}">
                <a16:creationId xmlns:a16="http://schemas.microsoft.com/office/drawing/2014/main" id="{5BA89805-F087-EEA9-D31B-819845F57F7E}"/>
              </a:ext>
            </a:extLst>
          </p:cNvPr>
          <p:cNvSpPr txBox="1"/>
          <p:nvPr/>
        </p:nvSpPr>
        <p:spPr>
          <a:xfrm>
            <a:off x="2106930" y="1206330"/>
            <a:ext cx="8655558" cy="2554545"/>
          </a:xfrm>
          <a:prstGeom prst="rect">
            <a:avLst/>
          </a:prstGeom>
          <a:noFill/>
        </p:spPr>
        <p:txBody>
          <a:bodyPr wrap="square">
            <a:spAutoFit/>
          </a:bodyPr>
          <a:lstStyle/>
          <a:p>
            <a:r>
              <a:rPr lang="de-DE" sz="2800" dirty="0"/>
              <a:t>2) </a:t>
            </a:r>
            <a:r>
              <a:rPr lang="de-DE" sz="2800" b="1" dirty="0"/>
              <a:t>Getreide verursacht Allergien Wahrheit oder Irrtum???</a:t>
            </a:r>
            <a:br>
              <a:rPr lang="de-DE" dirty="0"/>
            </a:br>
            <a:br>
              <a:rPr lang="de-DE" dirty="0"/>
            </a:br>
            <a:br>
              <a:rPr lang="de-DE" dirty="0"/>
            </a:br>
            <a:r>
              <a:rPr lang="de-DE" sz="1600" dirty="0"/>
              <a:t>》Hunde sind definitiv in der Lage Getreide/Kohlenhydrate zu verdauen </a:t>
            </a:r>
            <a:br>
              <a:rPr lang="de-DE" sz="1600" dirty="0"/>
            </a:br>
            <a:r>
              <a:rPr lang="de-DE" sz="1600" dirty="0"/>
              <a:t>》schneller Energielieferant.</a:t>
            </a:r>
            <a:br>
              <a:rPr lang="de-DE" sz="1600" dirty="0"/>
            </a:br>
            <a:r>
              <a:rPr lang="de-DE" sz="1600" dirty="0"/>
              <a:t>》Getreide nicht gleich Getreide. </a:t>
            </a:r>
            <a:br>
              <a:rPr lang="de-DE" sz="1600" dirty="0"/>
            </a:br>
            <a:r>
              <a:rPr lang="de-DE" sz="1600" dirty="0"/>
              <a:t>》Mais z.B. dient oft als günstiger Füllstoff </a:t>
            </a:r>
            <a:br>
              <a:rPr lang="de-DE" sz="1600" dirty="0"/>
            </a:br>
            <a:r>
              <a:rPr lang="de-DE" sz="1600" dirty="0"/>
              <a:t>》hemmt sogar die Bildung von Serotonin (Glückshormon) </a:t>
            </a:r>
            <a:br>
              <a:rPr lang="de-DE" sz="1600" dirty="0"/>
            </a:br>
            <a:r>
              <a:rPr lang="de-DE" sz="1600" dirty="0"/>
              <a:t>》Insbesondere bei gestressten Hunden oder Hunden mit Aggressionsproblem nicht gut</a:t>
            </a:r>
          </a:p>
        </p:txBody>
      </p:sp>
      <p:pic>
        <p:nvPicPr>
          <p:cNvPr id="8" name="Grafik 7" descr="Ein Bild, das Pflanze, Speisegetreide, Gras enthält.&#10;&#10;Automatisch generierte Beschreibung">
            <a:extLst>
              <a:ext uri="{FF2B5EF4-FFF2-40B4-BE49-F238E27FC236}">
                <a16:creationId xmlns:a16="http://schemas.microsoft.com/office/drawing/2014/main" id="{DBADF37D-7933-8357-9144-86153E999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4424" y="2599944"/>
            <a:ext cx="3800856" cy="3800856"/>
          </a:xfrm>
          <a:prstGeom prst="rect">
            <a:avLst/>
          </a:prstGeom>
        </p:spPr>
      </p:pic>
    </p:spTree>
    <p:extLst>
      <p:ext uri="{BB962C8B-B14F-4D97-AF65-F5344CB8AC3E}">
        <p14:creationId xmlns:p14="http://schemas.microsoft.com/office/powerpoint/2010/main" val="1020455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feld 5">
            <a:extLst>
              <a:ext uri="{FF2B5EF4-FFF2-40B4-BE49-F238E27FC236}">
                <a16:creationId xmlns:a16="http://schemas.microsoft.com/office/drawing/2014/main" id="{56288554-E287-0072-6591-83E6DCFBD53B}"/>
              </a:ext>
            </a:extLst>
          </p:cNvPr>
          <p:cNvSpPr txBox="1"/>
          <p:nvPr/>
        </p:nvSpPr>
        <p:spPr>
          <a:xfrm>
            <a:off x="2548890" y="2001838"/>
            <a:ext cx="6768846" cy="2000548"/>
          </a:xfrm>
          <a:prstGeom prst="rect">
            <a:avLst/>
          </a:prstGeom>
          <a:noFill/>
        </p:spPr>
        <p:txBody>
          <a:bodyPr wrap="square">
            <a:spAutoFit/>
          </a:bodyPr>
          <a:lstStyle/>
          <a:p>
            <a:r>
              <a:rPr lang="de-DE" sz="2800" b="1" dirty="0"/>
              <a:t>Fazit: </a:t>
            </a:r>
          </a:p>
          <a:p>
            <a:r>
              <a:rPr lang="de-DE" sz="1600" dirty="0"/>
              <a:t>》Getreide ist für Hunde generell nicht ungesund. </a:t>
            </a:r>
          </a:p>
          <a:p>
            <a:r>
              <a:rPr lang="de-DE" sz="1600" dirty="0"/>
              <a:t>》Individualität Hund</a:t>
            </a:r>
          </a:p>
          <a:p>
            <a:r>
              <a:rPr lang="de-DE" sz="1600" dirty="0"/>
              <a:t>》Nicht jedes Getreide ist schlecht</a:t>
            </a:r>
          </a:p>
          <a:p>
            <a:r>
              <a:rPr lang="de-DE" sz="1600" dirty="0"/>
              <a:t>》Hunde können davon sogar profitieren + Förderung  Wohlbefinden </a:t>
            </a:r>
          </a:p>
          <a:p>
            <a:r>
              <a:rPr lang="de-DE" sz="1600" dirty="0"/>
              <a:t>》oft Unverträglichkeit Gluten </a:t>
            </a:r>
          </a:p>
          <a:p>
            <a:r>
              <a:rPr lang="de-DE" sz="1600" dirty="0"/>
              <a:t>》häufigster Auslöser von Allergien Milch-, Rinder und Hühnerproteine</a:t>
            </a:r>
          </a:p>
        </p:txBody>
      </p:sp>
      <p:pic>
        <p:nvPicPr>
          <p:cNvPr id="10" name="Grafik 9" descr="Ein Bild, das Tasche enthält.&#10;&#10;Automatisch generierte Beschreibung">
            <a:extLst>
              <a:ext uri="{FF2B5EF4-FFF2-40B4-BE49-F238E27FC236}">
                <a16:creationId xmlns:a16="http://schemas.microsoft.com/office/drawing/2014/main" id="{BFDFC6FE-2D86-2549-779A-CDBE54930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2876" y="4215384"/>
            <a:ext cx="2300014" cy="2300014"/>
          </a:xfrm>
          <a:prstGeom prst="rect">
            <a:avLst/>
          </a:prstGeom>
        </p:spPr>
      </p:pic>
    </p:spTree>
    <p:extLst>
      <p:ext uri="{BB962C8B-B14F-4D97-AF65-F5344CB8AC3E}">
        <p14:creationId xmlns:p14="http://schemas.microsoft.com/office/powerpoint/2010/main" val="977036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feld 5">
            <a:extLst>
              <a:ext uri="{FF2B5EF4-FFF2-40B4-BE49-F238E27FC236}">
                <a16:creationId xmlns:a16="http://schemas.microsoft.com/office/drawing/2014/main" id="{3D58AB64-5D69-1CC4-9218-E8C32BA643C0}"/>
              </a:ext>
            </a:extLst>
          </p:cNvPr>
          <p:cNvSpPr txBox="1"/>
          <p:nvPr/>
        </p:nvSpPr>
        <p:spPr>
          <a:xfrm>
            <a:off x="2247138" y="1025343"/>
            <a:ext cx="8231886" cy="3108543"/>
          </a:xfrm>
          <a:prstGeom prst="rect">
            <a:avLst/>
          </a:prstGeom>
          <a:noFill/>
        </p:spPr>
        <p:txBody>
          <a:bodyPr wrap="square">
            <a:spAutoFit/>
          </a:bodyPr>
          <a:lstStyle/>
          <a:p>
            <a:r>
              <a:rPr lang="de-DE" sz="2000" b="1" dirty="0"/>
              <a:t>3) Alles was schön drauf steht, ist sicherlich auch im Hundefutter enthalten und ausschließlich positiv für meinen Hund ... Oder vielleicht doch nicht?</a:t>
            </a:r>
            <a:br>
              <a:rPr lang="de-DE" sz="2800" dirty="0"/>
            </a:br>
            <a:br>
              <a:rPr lang="de-DE" sz="2800" dirty="0"/>
            </a:br>
            <a:r>
              <a:rPr lang="de-DE" sz="1600" dirty="0"/>
              <a:t>》 vorne Verpackung/Dose </a:t>
            </a:r>
            <a:r>
              <a:rPr lang="de-DE" sz="1600" dirty="0" err="1"/>
              <a:t>Werbung:"mit</a:t>
            </a:r>
            <a:r>
              <a:rPr lang="de-DE" sz="1600" dirty="0"/>
              <a:t> viel Rind" (mind. 4%)</a:t>
            </a:r>
          </a:p>
          <a:p>
            <a:br>
              <a:rPr lang="de-DE" sz="1600" dirty="0"/>
            </a:br>
            <a:r>
              <a:rPr lang="de-DE" sz="1600" dirty="0"/>
              <a:t>》 tierische Nebenerzeugnisse:(Federn, Schnäbel, Hühnerfüße)</a:t>
            </a:r>
          </a:p>
          <a:p>
            <a:br>
              <a:rPr lang="de-DE" sz="1600" dirty="0"/>
            </a:br>
            <a:r>
              <a:rPr lang="de-DE" sz="1600" dirty="0"/>
              <a:t>》 pflanzliche Nebenerzeugnisse:(Erdnussschalen, Rübentrockenschnitzel)</a:t>
            </a:r>
          </a:p>
          <a:p>
            <a:endParaRPr lang="de-DE" sz="1600" dirty="0"/>
          </a:p>
          <a:p>
            <a:r>
              <a:rPr lang="de-DE" sz="1600" dirty="0"/>
              <a:t>》 kein Zucker (Rübenschnitzel)&lt;schonende Garung:(</a:t>
            </a:r>
            <a:r>
              <a:rPr lang="de-DE" sz="1600" dirty="0" err="1"/>
              <a:t>minimum</a:t>
            </a:r>
            <a:r>
              <a:rPr lang="de-DE" sz="1600" dirty="0"/>
              <a:t> 1 Stunde, 90 Grad Kern)1,5-2 Jahre Haltbarkeit ist es Schwachsinn</a:t>
            </a:r>
          </a:p>
        </p:txBody>
      </p:sp>
      <p:pic>
        <p:nvPicPr>
          <p:cNvPr id="9" name="Grafik 8" descr="Ein Bild, das Essen, Hund, Hunderasse enthält.&#10;&#10;Automatisch generierte Beschreibung">
            <a:extLst>
              <a:ext uri="{FF2B5EF4-FFF2-40B4-BE49-F238E27FC236}">
                <a16:creationId xmlns:a16="http://schemas.microsoft.com/office/drawing/2014/main" id="{62AF0E0D-26BF-FEB6-A4A4-CF3904128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272" y="3833768"/>
            <a:ext cx="3048698" cy="3024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9394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feld 5">
            <a:extLst>
              <a:ext uri="{FF2B5EF4-FFF2-40B4-BE49-F238E27FC236}">
                <a16:creationId xmlns:a16="http://schemas.microsoft.com/office/drawing/2014/main" id="{C9A8901A-013F-8C60-7296-544143C7D776}"/>
              </a:ext>
            </a:extLst>
          </p:cNvPr>
          <p:cNvSpPr txBox="1"/>
          <p:nvPr/>
        </p:nvSpPr>
        <p:spPr>
          <a:xfrm>
            <a:off x="1780032" y="1122363"/>
            <a:ext cx="9144000" cy="3724096"/>
          </a:xfrm>
          <a:prstGeom prst="rect">
            <a:avLst/>
          </a:prstGeom>
          <a:noFill/>
        </p:spPr>
        <p:txBody>
          <a:bodyPr wrap="square" rtlCol="0">
            <a:spAutoFit/>
          </a:bodyPr>
          <a:lstStyle/>
          <a:p>
            <a:pPr algn="ctr"/>
            <a:r>
              <a:rPr lang="de-DE" sz="2800" b="1" i="0" dirty="0">
                <a:solidFill>
                  <a:srgbClr val="374151"/>
                </a:solidFill>
                <a:effectLst/>
                <a:latin typeface="Söhne"/>
              </a:rPr>
              <a:t>Herzlich willkommen zum Webinar </a:t>
            </a:r>
            <a:br>
              <a:rPr lang="de-DE" sz="2800" b="1" i="0" dirty="0">
                <a:solidFill>
                  <a:srgbClr val="374151"/>
                </a:solidFill>
                <a:effectLst/>
                <a:latin typeface="Söhne"/>
              </a:rPr>
            </a:br>
            <a:r>
              <a:rPr lang="de-DE" sz="2800" b="1" i="0" dirty="0">
                <a:solidFill>
                  <a:srgbClr val="374151"/>
                </a:solidFill>
                <a:effectLst/>
                <a:latin typeface="Söhne"/>
              </a:rPr>
              <a:t>„Woran erkenne ich gutes trocken und Nass Futter"!</a:t>
            </a:r>
            <a:br>
              <a:rPr lang="de-DE" b="1" i="0" dirty="0">
                <a:solidFill>
                  <a:srgbClr val="374151"/>
                </a:solidFill>
                <a:effectLst/>
                <a:latin typeface="Söhne"/>
              </a:rPr>
            </a:br>
            <a:endParaRPr lang="de-DE" b="0" i="0" dirty="0">
              <a:solidFill>
                <a:srgbClr val="374151"/>
              </a:solidFill>
              <a:effectLst/>
              <a:latin typeface="Söhne"/>
            </a:endParaRPr>
          </a:p>
          <a:p>
            <a:pPr algn="ctr"/>
            <a:r>
              <a:rPr lang="de-DE" b="0" i="0" dirty="0">
                <a:solidFill>
                  <a:srgbClr val="374151"/>
                </a:solidFill>
                <a:effectLst/>
                <a:latin typeface="Söhne"/>
              </a:rPr>
              <a:t>Schön, dass ihr heute dabei seid. Zusammen werden wir heute in die Welt der Hundeernährung eintauchen. Beginnen möchte ich mit einem inspirierenden Zitat von Ann Wigmore:</a:t>
            </a:r>
            <a:br>
              <a:rPr lang="de-DE" b="0" i="0" dirty="0">
                <a:solidFill>
                  <a:srgbClr val="374151"/>
                </a:solidFill>
                <a:effectLst/>
                <a:latin typeface="Söhne"/>
              </a:rPr>
            </a:br>
            <a:r>
              <a:rPr lang="de-DE" b="0" i="0" dirty="0">
                <a:solidFill>
                  <a:srgbClr val="374151"/>
                </a:solidFill>
                <a:effectLst/>
                <a:latin typeface="Söhne"/>
              </a:rPr>
              <a:t> </a:t>
            </a:r>
            <a:br>
              <a:rPr lang="de-DE" b="0" i="0" dirty="0">
                <a:solidFill>
                  <a:srgbClr val="374151"/>
                </a:solidFill>
                <a:effectLst/>
                <a:latin typeface="Söhne"/>
              </a:rPr>
            </a:br>
            <a:r>
              <a:rPr lang="de-DE" b="1" i="1" dirty="0">
                <a:solidFill>
                  <a:srgbClr val="374151"/>
                </a:solidFill>
                <a:effectLst/>
                <a:latin typeface="Söhne"/>
              </a:rPr>
              <a:t>"Die Nahrung, die du zu dir nimmst, kann entweder die sicherste und stärkste Form der Medizin oder die langsamste Form des Giftes sein.„</a:t>
            </a:r>
            <a:br>
              <a:rPr lang="de-DE" b="1" i="0" dirty="0">
                <a:solidFill>
                  <a:srgbClr val="374151"/>
                </a:solidFill>
                <a:effectLst/>
                <a:latin typeface="Söhne"/>
              </a:rPr>
            </a:br>
            <a:br>
              <a:rPr lang="de-DE" dirty="0">
                <a:solidFill>
                  <a:srgbClr val="374151"/>
                </a:solidFill>
                <a:latin typeface="Söhne"/>
              </a:rPr>
            </a:br>
            <a:br>
              <a:rPr lang="de-DE" b="0" i="0" dirty="0">
                <a:solidFill>
                  <a:srgbClr val="374151"/>
                </a:solidFill>
                <a:effectLst/>
                <a:latin typeface="Söhne"/>
              </a:rPr>
            </a:br>
            <a:r>
              <a:rPr lang="de-DE" b="0" i="0" dirty="0">
                <a:solidFill>
                  <a:srgbClr val="374151"/>
                </a:solidFill>
                <a:effectLst/>
                <a:latin typeface="Söhne"/>
              </a:rPr>
              <a:t> Ein Leitfaden, der uns durch unser heutiges Gespräch begleitet. Lasst uns gemeinsam erkunden, wie wir die Gesundheit unserer Vierbeiner durch bewusste Ernährung fördern können. </a:t>
            </a:r>
            <a:endParaRPr lang="de-DE" dirty="0"/>
          </a:p>
        </p:txBody>
      </p:sp>
    </p:spTree>
    <p:extLst>
      <p:ext uri="{BB962C8B-B14F-4D97-AF65-F5344CB8AC3E}">
        <p14:creationId xmlns:p14="http://schemas.microsoft.com/office/powerpoint/2010/main" val="1835160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feld 5">
            <a:extLst>
              <a:ext uri="{FF2B5EF4-FFF2-40B4-BE49-F238E27FC236}">
                <a16:creationId xmlns:a16="http://schemas.microsoft.com/office/drawing/2014/main" id="{8BD227C9-C4B2-4939-CDAC-7A9362FA5EEA}"/>
              </a:ext>
            </a:extLst>
          </p:cNvPr>
          <p:cNvSpPr txBox="1"/>
          <p:nvPr/>
        </p:nvSpPr>
        <p:spPr>
          <a:xfrm>
            <a:off x="2302002" y="926398"/>
            <a:ext cx="6158484" cy="3816429"/>
          </a:xfrm>
          <a:prstGeom prst="rect">
            <a:avLst/>
          </a:prstGeom>
          <a:noFill/>
        </p:spPr>
        <p:txBody>
          <a:bodyPr wrap="square">
            <a:spAutoFit/>
          </a:bodyPr>
          <a:lstStyle/>
          <a:p>
            <a:r>
              <a:rPr lang="de-DE" sz="2400" b="1" dirty="0"/>
              <a:t>Abschluss: Woran erkenne ich, ob mein Hund das Futter gut verträgt:</a:t>
            </a:r>
            <a:br>
              <a:rPr lang="de-DE" sz="2400" b="1" dirty="0"/>
            </a:br>
            <a:br>
              <a:rPr lang="de-DE" dirty="0"/>
            </a:br>
            <a:r>
              <a:rPr lang="de-DE" sz="1600" dirty="0"/>
              <a:t>》 glänzendes Fell</a:t>
            </a:r>
            <a:br>
              <a:rPr lang="de-DE" sz="1600" dirty="0"/>
            </a:br>
            <a:r>
              <a:rPr lang="de-DE" sz="1600" dirty="0"/>
              <a:t>》 klare Augen</a:t>
            </a:r>
          </a:p>
          <a:p>
            <a:r>
              <a:rPr lang="de-DE" sz="1600" dirty="0"/>
              <a:t>》 Hund ist gut drauf / Lebensfreude</a:t>
            </a:r>
            <a:br>
              <a:rPr lang="de-DE" sz="1600" dirty="0"/>
            </a:br>
            <a:r>
              <a:rPr lang="de-DE" sz="1600" dirty="0"/>
              <a:t>》 gutes Gewicht</a:t>
            </a:r>
            <a:br>
              <a:rPr lang="de-DE" sz="1600" dirty="0"/>
            </a:br>
            <a:r>
              <a:rPr lang="de-DE" sz="1600" dirty="0"/>
              <a:t>》 wenig Körpergeruch</a:t>
            </a:r>
            <a:br>
              <a:rPr lang="de-DE" sz="1600" dirty="0"/>
            </a:br>
            <a:r>
              <a:rPr lang="de-DE" sz="1600" dirty="0"/>
              <a:t>》 kann sich entspannen</a:t>
            </a:r>
            <a:br>
              <a:rPr lang="de-DE" sz="1600" dirty="0"/>
            </a:br>
            <a:r>
              <a:rPr lang="de-DE" sz="1600" dirty="0"/>
              <a:t>》 keine Rötungen</a:t>
            </a:r>
            <a:br>
              <a:rPr lang="de-DE" sz="1600" dirty="0"/>
            </a:br>
            <a:r>
              <a:rPr lang="de-DE" sz="1600" dirty="0"/>
              <a:t>》 kein regelmäßiges Kratzen</a:t>
            </a:r>
            <a:br>
              <a:rPr lang="de-DE" sz="1600" dirty="0"/>
            </a:br>
            <a:r>
              <a:rPr lang="de-DE" sz="1600" dirty="0"/>
              <a:t>》 keine regelmäßigen Blähungen</a:t>
            </a:r>
            <a:br>
              <a:rPr lang="de-DE" sz="1600" dirty="0"/>
            </a:br>
            <a:r>
              <a:rPr lang="de-DE" sz="1600" dirty="0"/>
              <a:t>》 </a:t>
            </a:r>
            <a:r>
              <a:rPr lang="de-DE" sz="1600" b="1" dirty="0"/>
              <a:t>macht maximal 3 Haufen am</a:t>
            </a:r>
            <a:br>
              <a:rPr lang="de-DE" dirty="0"/>
            </a:br>
            <a:endParaRPr lang="de-DE" sz="1600" dirty="0"/>
          </a:p>
        </p:txBody>
      </p:sp>
      <p:pic>
        <p:nvPicPr>
          <p:cNvPr id="8" name="Grafik 7">
            <a:extLst>
              <a:ext uri="{FF2B5EF4-FFF2-40B4-BE49-F238E27FC236}">
                <a16:creationId xmlns:a16="http://schemas.microsoft.com/office/drawing/2014/main" id="{CFF3B5DE-86A5-839A-E6B5-30BFBDAFD041}"/>
              </a:ext>
            </a:extLst>
          </p:cNvPr>
          <p:cNvPicPr>
            <a:picLocks noChangeAspect="1"/>
          </p:cNvPicPr>
          <p:nvPr/>
        </p:nvPicPr>
        <p:blipFill>
          <a:blip r:embed="rId3"/>
          <a:stretch>
            <a:fillRect/>
          </a:stretch>
        </p:blipFill>
        <p:spPr>
          <a:xfrm>
            <a:off x="7529361" y="2022244"/>
            <a:ext cx="3418254" cy="2279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7985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dirty="0"/>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dirty="0"/>
          </a:p>
        </p:txBody>
      </p:sp>
      <p:pic>
        <p:nvPicPr>
          <p:cNvPr id="7" name="Grafik 6">
            <a:extLst>
              <a:ext uri="{FF2B5EF4-FFF2-40B4-BE49-F238E27FC236}">
                <a16:creationId xmlns:a16="http://schemas.microsoft.com/office/drawing/2014/main" id="{A63EA225-B47C-D3FA-EF86-9863F84CE82F}"/>
              </a:ext>
            </a:extLst>
          </p:cNvPr>
          <p:cNvPicPr>
            <a:picLocks noChangeAspect="1"/>
          </p:cNvPicPr>
          <p:nvPr/>
        </p:nvPicPr>
        <p:blipFill>
          <a:blip r:embed="rId2"/>
          <a:stretch>
            <a:fillRect/>
          </a:stretch>
        </p:blipFill>
        <p:spPr>
          <a:xfrm>
            <a:off x="-892629" y="-7209"/>
            <a:ext cx="14191647" cy="6865209"/>
          </a:xfrm>
          <a:prstGeom prst="rect">
            <a:avLst/>
          </a:prstGeom>
        </p:spPr>
      </p:pic>
    </p:spTree>
    <p:extLst>
      <p:ext uri="{BB962C8B-B14F-4D97-AF65-F5344CB8AC3E}">
        <p14:creationId xmlns:p14="http://schemas.microsoft.com/office/powerpoint/2010/main" val="4087576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10FF815F-3533-7F62-5E74-EF34EDE062A0}"/>
              </a:ext>
            </a:extLst>
          </p:cNvPr>
          <p:cNvSpPr txBox="1"/>
          <p:nvPr/>
        </p:nvSpPr>
        <p:spPr>
          <a:xfrm>
            <a:off x="2075688" y="524530"/>
            <a:ext cx="9354312" cy="6078587"/>
          </a:xfrm>
          <a:prstGeom prst="rect">
            <a:avLst/>
          </a:prstGeom>
          <a:noFill/>
        </p:spPr>
        <p:txBody>
          <a:bodyPr wrap="square" rtlCol="0">
            <a:spAutoFit/>
          </a:bodyPr>
          <a:lstStyle/>
          <a:p>
            <a:r>
              <a:rPr lang="de-DE" sz="2000" b="1" i="0" dirty="0">
                <a:effectLst/>
                <a:latin typeface="Söhne"/>
              </a:rPr>
              <a:t>Inhaltsverzeichnis</a:t>
            </a:r>
          </a:p>
          <a:p>
            <a:pPr>
              <a:buFont typeface="+mj-lt"/>
              <a:buAutoNum type="arabicPeriod"/>
            </a:pPr>
            <a:r>
              <a:rPr lang="de-DE" sz="1300" b="1" i="0" dirty="0">
                <a:solidFill>
                  <a:srgbClr val="374151"/>
                </a:solidFill>
                <a:effectLst/>
                <a:latin typeface="Söhne"/>
              </a:rPr>
              <a:t>x</a:t>
            </a:r>
            <a:endParaRPr lang="de-DE" sz="1300" b="0" i="0" dirty="0">
              <a:solidFill>
                <a:srgbClr val="374151"/>
              </a:solidFill>
              <a:effectLst/>
              <a:latin typeface="Söhne"/>
            </a:endParaRPr>
          </a:p>
          <a:p>
            <a:pPr marL="742950" lvl="1" indent="-285750">
              <a:buFont typeface="+mj-lt"/>
              <a:buAutoNum type="arabicPeriod"/>
            </a:pPr>
            <a:r>
              <a:rPr lang="de-DE" sz="1300" b="0" i="0" dirty="0">
                <a:solidFill>
                  <a:srgbClr val="374151"/>
                </a:solidFill>
                <a:effectLst/>
                <a:latin typeface="Söhne"/>
              </a:rPr>
              <a:t>X</a:t>
            </a:r>
          </a:p>
          <a:p>
            <a:pPr marL="742950" lvl="1" indent="-285750">
              <a:buFont typeface="+mj-lt"/>
              <a:buAutoNum type="arabicPeriod"/>
            </a:pPr>
            <a:r>
              <a:rPr lang="de-DE" sz="1300" dirty="0">
                <a:solidFill>
                  <a:srgbClr val="374151"/>
                </a:solidFill>
                <a:latin typeface="Söhne"/>
              </a:rPr>
              <a:t>x</a:t>
            </a:r>
            <a:endParaRPr lang="de-DE" sz="1300" b="0" i="0" dirty="0">
              <a:solidFill>
                <a:srgbClr val="374151"/>
              </a:solidFill>
              <a:effectLst/>
              <a:latin typeface="Söhne"/>
            </a:endParaRPr>
          </a:p>
          <a:p>
            <a:pPr>
              <a:buFont typeface="+mj-lt"/>
              <a:buAutoNum type="arabicPeriod"/>
            </a:pPr>
            <a:r>
              <a:rPr lang="de-DE" sz="1300" b="1" i="0" dirty="0">
                <a:solidFill>
                  <a:srgbClr val="374151"/>
                </a:solidFill>
                <a:effectLst/>
                <a:latin typeface="Söhne"/>
              </a:rPr>
              <a:t>x</a:t>
            </a:r>
            <a:endParaRPr lang="de-DE" sz="1300" b="0" i="0" dirty="0">
              <a:solidFill>
                <a:srgbClr val="374151"/>
              </a:solidFill>
              <a:effectLst/>
              <a:latin typeface="Söhne"/>
            </a:endParaRPr>
          </a:p>
          <a:p>
            <a:pPr marL="742950" lvl="1" indent="-285750">
              <a:buFont typeface="+mj-lt"/>
              <a:buAutoNum type="arabicPeriod"/>
            </a:pPr>
            <a:r>
              <a:rPr lang="de-DE" sz="1300" b="0" i="0" dirty="0">
                <a:solidFill>
                  <a:srgbClr val="374151"/>
                </a:solidFill>
                <a:effectLst/>
                <a:latin typeface="Söhne"/>
              </a:rPr>
              <a:t>2.1 Warum ist Ernährung wichtig?</a:t>
            </a:r>
          </a:p>
          <a:p>
            <a:pPr marL="742950" lvl="1" indent="-285750">
              <a:buFont typeface="+mj-lt"/>
              <a:buAutoNum type="arabicPeriod"/>
            </a:pPr>
            <a:r>
              <a:rPr lang="de-DE" sz="1300" b="0" i="0" dirty="0">
                <a:solidFill>
                  <a:srgbClr val="374151"/>
                </a:solidFill>
                <a:effectLst/>
                <a:latin typeface="Söhne"/>
              </a:rPr>
              <a:t>2.2 Zitat von Ann Wigmore</a:t>
            </a:r>
          </a:p>
          <a:p>
            <a:pPr>
              <a:buFont typeface="+mj-lt"/>
              <a:buAutoNum type="arabicPeriod"/>
            </a:pPr>
            <a:r>
              <a:rPr lang="de-DE" sz="1300" b="1" i="0" dirty="0">
                <a:solidFill>
                  <a:srgbClr val="374151"/>
                </a:solidFill>
                <a:effectLst/>
                <a:latin typeface="Söhne"/>
              </a:rPr>
              <a:t>Grundlagen der Hundeernährung</a:t>
            </a:r>
            <a:endParaRPr lang="de-DE" sz="1300" b="0" i="0" dirty="0">
              <a:solidFill>
                <a:srgbClr val="374151"/>
              </a:solidFill>
              <a:effectLst/>
              <a:latin typeface="Söhne"/>
            </a:endParaRPr>
          </a:p>
          <a:p>
            <a:pPr marL="742950" lvl="1" indent="-285750">
              <a:buFont typeface="+mj-lt"/>
              <a:buAutoNum type="arabicPeriod"/>
            </a:pPr>
            <a:r>
              <a:rPr lang="de-DE" sz="1300" b="0" i="0" dirty="0">
                <a:solidFill>
                  <a:srgbClr val="374151"/>
                </a:solidFill>
                <a:effectLst/>
                <a:latin typeface="Söhne"/>
              </a:rPr>
              <a:t>3.1 Nährstoffe und ihre Bedeutung</a:t>
            </a:r>
          </a:p>
          <a:p>
            <a:pPr marL="742950" lvl="1" indent="-285750">
              <a:buFont typeface="+mj-lt"/>
              <a:buAutoNum type="arabicPeriod"/>
            </a:pPr>
            <a:r>
              <a:rPr lang="de-DE" sz="1300" b="0" i="0" dirty="0">
                <a:solidFill>
                  <a:srgbClr val="374151"/>
                </a:solidFill>
                <a:effectLst/>
                <a:latin typeface="Söhne"/>
              </a:rPr>
              <a:t>3.2 Die Rolle von Proteinen, Kohlenhydraten und Fetten</a:t>
            </a:r>
          </a:p>
          <a:p>
            <a:pPr>
              <a:buFont typeface="+mj-lt"/>
              <a:buAutoNum type="arabicPeriod"/>
            </a:pPr>
            <a:r>
              <a:rPr lang="de-DE" sz="1300" b="1" i="0" dirty="0">
                <a:solidFill>
                  <a:srgbClr val="374151"/>
                </a:solidFill>
                <a:effectLst/>
                <a:latin typeface="Söhne"/>
              </a:rPr>
              <a:t>Individuelle Bedürfnisse verstehen</a:t>
            </a:r>
            <a:endParaRPr lang="de-DE" sz="1300" b="0" i="0" dirty="0">
              <a:solidFill>
                <a:srgbClr val="374151"/>
              </a:solidFill>
              <a:effectLst/>
              <a:latin typeface="Söhne"/>
            </a:endParaRPr>
          </a:p>
          <a:p>
            <a:pPr marL="742950" lvl="1" indent="-285750">
              <a:buFont typeface="+mj-lt"/>
              <a:buAutoNum type="arabicPeriod"/>
            </a:pPr>
            <a:r>
              <a:rPr lang="de-DE" sz="1300" b="0" i="0" dirty="0">
                <a:solidFill>
                  <a:srgbClr val="374151"/>
                </a:solidFill>
                <a:effectLst/>
                <a:latin typeface="Söhne"/>
              </a:rPr>
              <a:t>4.1 Rasse- und Größenspezifische Unterschiede</a:t>
            </a:r>
          </a:p>
          <a:p>
            <a:pPr marL="742950" lvl="1" indent="-285750">
              <a:buFont typeface="+mj-lt"/>
              <a:buAutoNum type="arabicPeriod"/>
            </a:pPr>
            <a:r>
              <a:rPr lang="de-DE" sz="1300" b="0" i="0" dirty="0">
                <a:solidFill>
                  <a:srgbClr val="374151"/>
                </a:solidFill>
                <a:effectLst/>
                <a:latin typeface="Söhne"/>
              </a:rPr>
              <a:t>4.2 Altersbedingte Anforderungen</a:t>
            </a:r>
          </a:p>
          <a:p>
            <a:pPr>
              <a:buFont typeface="+mj-lt"/>
              <a:buAutoNum type="arabicPeriod"/>
            </a:pPr>
            <a:r>
              <a:rPr lang="de-DE" sz="1300" b="1" i="0" dirty="0">
                <a:solidFill>
                  <a:srgbClr val="374151"/>
                </a:solidFill>
                <a:effectLst/>
                <a:latin typeface="Söhne"/>
              </a:rPr>
              <a:t>Praktische Tipps für eine ausgewogene Ernährung</a:t>
            </a:r>
            <a:endParaRPr lang="de-DE" sz="1300" b="0" i="0" dirty="0">
              <a:solidFill>
                <a:srgbClr val="374151"/>
              </a:solidFill>
              <a:effectLst/>
              <a:latin typeface="Söhne"/>
            </a:endParaRPr>
          </a:p>
          <a:p>
            <a:pPr marL="742950" lvl="1" indent="-285750">
              <a:buFont typeface="+mj-lt"/>
              <a:buAutoNum type="arabicPeriod"/>
            </a:pPr>
            <a:r>
              <a:rPr lang="de-DE" sz="1300" b="0" i="0" dirty="0">
                <a:solidFill>
                  <a:srgbClr val="374151"/>
                </a:solidFill>
                <a:effectLst/>
                <a:latin typeface="Söhne"/>
              </a:rPr>
              <a:t>5.1 Auswahl von hochwertigem Hundefutter</a:t>
            </a:r>
          </a:p>
          <a:p>
            <a:pPr marL="742950" lvl="1" indent="-285750">
              <a:buFont typeface="+mj-lt"/>
              <a:buAutoNum type="arabicPeriod"/>
            </a:pPr>
            <a:r>
              <a:rPr lang="de-DE" sz="1300" b="0" i="0" dirty="0">
                <a:solidFill>
                  <a:srgbClr val="374151"/>
                </a:solidFill>
                <a:effectLst/>
                <a:latin typeface="Söhne"/>
              </a:rPr>
              <a:t>5.2 Ergänzende Leckerlis und Snacks</a:t>
            </a:r>
          </a:p>
          <a:p>
            <a:pPr>
              <a:buFont typeface="+mj-lt"/>
              <a:buAutoNum type="arabicPeriod"/>
            </a:pPr>
            <a:r>
              <a:rPr lang="de-DE" sz="1300" b="1" i="0" dirty="0">
                <a:solidFill>
                  <a:srgbClr val="374151"/>
                </a:solidFill>
                <a:effectLst/>
                <a:latin typeface="Söhne"/>
              </a:rPr>
              <a:t>Häufige Herausforderungen und Lösungen</a:t>
            </a:r>
            <a:endParaRPr lang="de-DE" sz="1300" b="0" i="0" dirty="0">
              <a:solidFill>
                <a:srgbClr val="374151"/>
              </a:solidFill>
              <a:effectLst/>
              <a:latin typeface="Söhne"/>
            </a:endParaRPr>
          </a:p>
          <a:p>
            <a:pPr marL="742950" lvl="1" indent="-285750">
              <a:buFont typeface="+mj-lt"/>
              <a:buAutoNum type="arabicPeriod"/>
            </a:pPr>
            <a:r>
              <a:rPr lang="de-DE" sz="1300" b="0" i="0" dirty="0">
                <a:solidFill>
                  <a:srgbClr val="374151"/>
                </a:solidFill>
                <a:effectLst/>
                <a:latin typeface="Söhne"/>
              </a:rPr>
              <a:t>6.1 Allergien und Unverträglichkeiten</a:t>
            </a:r>
          </a:p>
          <a:p>
            <a:pPr marL="742950" lvl="1" indent="-285750">
              <a:buFont typeface="+mj-lt"/>
              <a:buAutoNum type="arabicPeriod"/>
            </a:pPr>
            <a:r>
              <a:rPr lang="de-DE" sz="1300" b="0" i="0" dirty="0">
                <a:solidFill>
                  <a:srgbClr val="374151"/>
                </a:solidFill>
                <a:effectLst/>
                <a:latin typeface="Söhne"/>
              </a:rPr>
              <a:t>6.2 Gewichtsmanagement</a:t>
            </a:r>
          </a:p>
          <a:p>
            <a:pPr>
              <a:buFont typeface="+mj-lt"/>
              <a:buAutoNum type="arabicPeriod"/>
            </a:pPr>
            <a:r>
              <a:rPr lang="de-DE" sz="1300" b="1" i="0" dirty="0">
                <a:solidFill>
                  <a:srgbClr val="374151"/>
                </a:solidFill>
                <a:effectLst/>
                <a:latin typeface="Söhne"/>
              </a:rPr>
              <a:t>Fragerunde und Interaktion</a:t>
            </a:r>
            <a:endParaRPr lang="de-DE" sz="1300" b="0" i="0" dirty="0">
              <a:solidFill>
                <a:srgbClr val="374151"/>
              </a:solidFill>
              <a:effectLst/>
              <a:latin typeface="Söhne"/>
            </a:endParaRPr>
          </a:p>
          <a:p>
            <a:pPr marL="742950" lvl="1" indent="-285750">
              <a:buFont typeface="+mj-lt"/>
              <a:buAutoNum type="arabicPeriod"/>
            </a:pPr>
            <a:r>
              <a:rPr lang="de-DE" sz="1300" b="0" i="0" dirty="0">
                <a:solidFill>
                  <a:srgbClr val="374151"/>
                </a:solidFill>
                <a:effectLst/>
                <a:latin typeface="Söhne"/>
              </a:rPr>
              <a:t>7.1 Offene Diskussion und Fragen</a:t>
            </a:r>
          </a:p>
          <a:p>
            <a:pPr marL="742950" lvl="1" indent="-285750">
              <a:buFont typeface="+mj-lt"/>
              <a:buAutoNum type="arabicPeriod"/>
            </a:pPr>
            <a:r>
              <a:rPr lang="de-DE" sz="1300" b="0" i="0" dirty="0">
                <a:solidFill>
                  <a:srgbClr val="374151"/>
                </a:solidFill>
                <a:effectLst/>
                <a:latin typeface="Söhne"/>
              </a:rPr>
              <a:t>7.2 Gemeinsamer Erfahrungsaustausch</a:t>
            </a:r>
          </a:p>
          <a:p>
            <a:pPr>
              <a:buFont typeface="+mj-lt"/>
              <a:buAutoNum type="arabicPeriod"/>
            </a:pPr>
            <a:r>
              <a:rPr lang="de-DE" sz="1300" b="1" i="0" dirty="0">
                <a:solidFill>
                  <a:srgbClr val="374151"/>
                </a:solidFill>
                <a:effectLst/>
                <a:latin typeface="Söhne"/>
              </a:rPr>
              <a:t>Zusammenfassung und Ausblick</a:t>
            </a:r>
            <a:endParaRPr lang="de-DE" sz="1300" b="0" i="0" dirty="0">
              <a:solidFill>
                <a:srgbClr val="374151"/>
              </a:solidFill>
              <a:effectLst/>
              <a:latin typeface="Söhne"/>
            </a:endParaRPr>
          </a:p>
          <a:p>
            <a:pPr marL="742950" lvl="1" indent="-285750">
              <a:buFont typeface="+mj-lt"/>
              <a:buAutoNum type="arabicPeriod"/>
            </a:pPr>
            <a:r>
              <a:rPr lang="de-DE" sz="1300" b="0" i="0" dirty="0">
                <a:solidFill>
                  <a:srgbClr val="374151"/>
                </a:solidFill>
                <a:effectLst/>
                <a:latin typeface="Söhne"/>
              </a:rPr>
              <a:t>8.1 Wichtige Erkenntnisse</a:t>
            </a:r>
          </a:p>
          <a:p>
            <a:pPr marL="742950" lvl="1" indent="-285750">
              <a:buFont typeface="+mj-lt"/>
              <a:buAutoNum type="arabicPeriod"/>
            </a:pPr>
            <a:r>
              <a:rPr lang="de-DE" sz="1300" b="0" i="0" dirty="0">
                <a:solidFill>
                  <a:srgbClr val="374151"/>
                </a:solidFill>
                <a:effectLst/>
                <a:latin typeface="Söhne"/>
              </a:rPr>
              <a:t>8.2 Empfehlungen für eine gesunde Ernährung</a:t>
            </a:r>
          </a:p>
          <a:p>
            <a:pPr>
              <a:buFont typeface="+mj-lt"/>
              <a:buAutoNum type="arabicPeriod"/>
            </a:pPr>
            <a:r>
              <a:rPr lang="de-DE" sz="1300" b="1" i="0" dirty="0">
                <a:solidFill>
                  <a:srgbClr val="374151"/>
                </a:solidFill>
                <a:effectLst/>
                <a:latin typeface="Söhne"/>
              </a:rPr>
              <a:t>Abschluss und Dank</a:t>
            </a:r>
            <a:endParaRPr lang="de-DE" sz="1300" b="0" i="0" dirty="0">
              <a:solidFill>
                <a:srgbClr val="374151"/>
              </a:solidFill>
              <a:effectLst/>
              <a:latin typeface="Söhne"/>
            </a:endParaRPr>
          </a:p>
          <a:p>
            <a:pPr marL="742950" lvl="1" indent="-285750">
              <a:buFont typeface="+mj-lt"/>
              <a:buAutoNum type="arabicPeriod"/>
            </a:pPr>
            <a:r>
              <a:rPr lang="de-DE" sz="1300" b="0" i="0" dirty="0">
                <a:solidFill>
                  <a:srgbClr val="374151"/>
                </a:solidFill>
                <a:effectLst/>
                <a:latin typeface="Söhne"/>
              </a:rPr>
              <a:t>9.1 Zusammenfassung</a:t>
            </a:r>
          </a:p>
          <a:p>
            <a:pPr marL="742950" lvl="1" indent="-285750">
              <a:buFont typeface="+mj-lt"/>
              <a:buAutoNum type="arabicPeriod"/>
            </a:pPr>
            <a:r>
              <a:rPr lang="de-DE" sz="1300" b="0" i="0" dirty="0">
                <a:solidFill>
                  <a:srgbClr val="374151"/>
                </a:solidFill>
                <a:effectLst/>
                <a:latin typeface="Söhne"/>
              </a:rPr>
              <a:t>9.2 Dank an die Teilnehmer</a:t>
            </a:r>
          </a:p>
          <a:p>
            <a:endParaRPr lang="de-DE" dirty="0"/>
          </a:p>
        </p:txBody>
      </p:sp>
    </p:spTree>
    <p:extLst>
      <p:ext uri="{BB962C8B-B14F-4D97-AF65-F5344CB8AC3E}">
        <p14:creationId xmlns:p14="http://schemas.microsoft.com/office/powerpoint/2010/main" val="3434490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CF16114E-E2CB-C73C-7F9C-ADFADF3A7D98}"/>
              </a:ext>
            </a:extLst>
          </p:cNvPr>
          <p:cNvSpPr txBox="1"/>
          <p:nvPr/>
        </p:nvSpPr>
        <p:spPr>
          <a:xfrm>
            <a:off x="2148840" y="649224"/>
            <a:ext cx="8519160" cy="4985980"/>
          </a:xfrm>
          <a:prstGeom prst="rect">
            <a:avLst/>
          </a:prstGeom>
          <a:noFill/>
        </p:spPr>
        <p:txBody>
          <a:bodyPr wrap="square" rtlCol="0">
            <a:spAutoFit/>
          </a:bodyPr>
          <a:lstStyle/>
          <a:p>
            <a:pPr algn="ctr"/>
            <a:r>
              <a:rPr lang="de-DE" sz="2800" b="1" i="0" dirty="0">
                <a:solidFill>
                  <a:srgbClr val="374151"/>
                </a:solidFill>
                <a:effectLst/>
                <a:latin typeface="Söhne"/>
              </a:rPr>
              <a:t>Wer legt eigentlich fest, welche Nährstoffe im Fertigfutter vorhanden sein sollten?</a:t>
            </a:r>
          </a:p>
          <a:p>
            <a:pPr algn="ctr"/>
            <a:endParaRPr lang="de-DE" sz="2800" b="1" i="0" dirty="0">
              <a:solidFill>
                <a:srgbClr val="374151"/>
              </a:solidFill>
              <a:effectLst/>
              <a:latin typeface="Söhne"/>
            </a:endParaRPr>
          </a:p>
          <a:p>
            <a:pPr algn="ctr"/>
            <a:r>
              <a:rPr lang="de-DE" b="0" i="0" dirty="0">
                <a:solidFill>
                  <a:srgbClr val="374151"/>
                </a:solidFill>
                <a:effectLst/>
                <a:latin typeface="Söhne"/>
              </a:rPr>
              <a:t>Um sicherzustellen, dass ein Hundefutter die Anforderungen erfüllt, richten sich ein Großteil der Heimtierfutterhersteller in Europa bei der Zusammensetzung nach der European </a:t>
            </a:r>
            <a:r>
              <a:rPr lang="de-DE" b="0" i="0" dirty="0" err="1">
                <a:solidFill>
                  <a:srgbClr val="374151"/>
                </a:solidFill>
                <a:effectLst/>
                <a:latin typeface="Söhne"/>
              </a:rPr>
              <a:t>Pet</a:t>
            </a:r>
            <a:r>
              <a:rPr lang="de-DE" b="0" i="0" dirty="0">
                <a:solidFill>
                  <a:srgbClr val="374151"/>
                </a:solidFill>
                <a:effectLst/>
                <a:latin typeface="Söhne"/>
              </a:rPr>
              <a:t> Food Industry </a:t>
            </a:r>
            <a:r>
              <a:rPr lang="de-DE" b="0" i="0" dirty="0" err="1">
                <a:solidFill>
                  <a:srgbClr val="374151"/>
                </a:solidFill>
                <a:effectLst/>
                <a:latin typeface="Söhne"/>
              </a:rPr>
              <a:t>Federation</a:t>
            </a:r>
            <a:r>
              <a:rPr lang="de-DE" b="0" i="0" dirty="0">
                <a:solidFill>
                  <a:srgbClr val="374151"/>
                </a:solidFill>
                <a:effectLst/>
                <a:latin typeface="Söhne"/>
              </a:rPr>
              <a:t> (FEDIAF).</a:t>
            </a:r>
          </a:p>
          <a:p>
            <a:pPr algn="ctr"/>
            <a:endParaRPr lang="de-DE" dirty="0">
              <a:solidFill>
                <a:srgbClr val="374151"/>
              </a:solidFill>
              <a:latin typeface="Söhne"/>
            </a:endParaRPr>
          </a:p>
          <a:p>
            <a:pPr algn="ctr"/>
            <a:endParaRPr lang="de-DE" b="0" i="0" dirty="0">
              <a:solidFill>
                <a:srgbClr val="374151"/>
              </a:solidFill>
              <a:effectLst/>
              <a:latin typeface="Söhne"/>
            </a:endParaRPr>
          </a:p>
          <a:p>
            <a:pPr algn="l"/>
            <a:r>
              <a:rPr lang="de-DE" b="1" i="0" dirty="0">
                <a:solidFill>
                  <a:srgbClr val="374151"/>
                </a:solidFill>
                <a:effectLst/>
                <a:latin typeface="Söhne"/>
              </a:rPr>
              <a:t>es werden die minimalsten und Höchstgehalte von Proteinen, Fetten, Spurenelementen, Mineralstoffen und Vitaminen genannt</a:t>
            </a:r>
          </a:p>
          <a:p>
            <a:pPr algn="l"/>
            <a:endParaRPr lang="de-DE" b="0" i="0" dirty="0">
              <a:solidFill>
                <a:srgbClr val="374151"/>
              </a:solidFill>
              <a:effectLst/>
              <a:latin typeface="Söhne"/>
            </a:endParaRPr>
          </a:p>
          <a:p>
            <a:pPr algn="l"/>
            <a:r>
              <a:rPr lang="de-DE" b="1" dirty="0">
                <a:solidFill>
                  <a:srgbClr val="374151"/>
                </a:solidFill>
                <a:latin typeface="Söhne"/>
              </a:rPr>
              <a:t>J</a:t>
            </a:r>
            <a:r>
              <a:rPr lang="de-DE" b="1" i="0" dirty="0">
                <a:solidFill>
                  <a:srgbClr val="374151"/>
                </a:solidFill>
                <a:effectLst/>
                <a:latin typeface="Söhne"/>
              </a:rPr>
              <a:t>ährliche Überprüfung und Aktualisierung (Recht und Wissenschaft)</a:t>
            </a:r>
          </a:p>
          <a:p>
            <a:pPr algn="l"/>
            <a:endParaRPr lang="de-DE" b="0" i="0" dirty="0">
              <a:solidFill>
                <a:srgbClr val="374151"/>
              </a:solidFill>
              <a:effectLst/>
              <a:latin typeface="Söhne"/>
            </a:endParaRPr>
          </a:p>
          <a:p>
            <a:pPr algn="l"/>
            <a:r>
              <a:rPr lang="de-DE" b="1" i="0" dirty="0">
                <a:solidFill>
                  <a:srgbClr val="374151"/>
                </a:solidFill>
                <a:effectLst/>
                <a:latin typeface="Söhne"/>
              </a:rPr>
              <a:t> Daher ist es ratsam auf die Kennzeichnung "Alleinfuttermittel“ oder sogar „Alleinfuttermittel nach FEDIAF Richtlinie" zu achten.</a:t>
            </a:r>
            <a:endParaRPr lang="de-DE" b="0" i="0" dirty="0">
              <a:solidFill>
                <a:srgbClr val="374151"/>
              </a:solidFill>
              <a:effectLst/>
              <a:latin typeface="Söhne"/>
            </a:endParaRPr>
          </a:p>
          <a:p>
            <a:endParaRPr lang="de-DE" dirty="0"/>
          </a:p>
        </p:txBody>
      </p:sp>
      <p:sp>
        <p:nvSpPr>
          <p:cNvPr id="6" name="Pfeil: nach rechts 5">
            <a:extLst>
              <a:ext uri="{FF2B5EF4-FFF2-40B4-BE49-F238E27FC236}">
                <a16:creationId xmlns:a16="http://schemas.microsoft.com/office/drawing/2014/main" id="{CD363BAE-7E44-9F28-342C-5A7A6A796EEC}"/>
              </a:ext>
            </a:extLst>
          </p:cNvPr>
          <p:cNvSpPr/>
          <p:nvPr/>
        </p:nvSpPr>
        <p:spPr>
          <a:xfrm>
            <a:off x="1524000" y="3429000"/>
            <a:ext cx="621792" cy="374424"/>
          </a:xfrm>
          <a:prstGeom prst="rightArrow">
            <a:avLst/>
          </a:prstGeom>
          <a:solidFill>
            <a:srgbClr val="FF4215"/>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9" name="Pfeil: nach rechts 8">
            <a:extLst>
              <a:ext uri="{FF2B5EF4-FFF2-40B4-BE49-F238E27FC236}">
                <a16:creationId xmlns:a16="http://schemas.microsoft.com/office/drawing/2014/main" id="{29EC19C2-2410-695E-543E-6AB866A3466D}"/>
              </a:ext>
            </a:extLst>
          </p:cNvPr>
          <p:cNvSpPr/>
          <p:nvPr/>
        </p:nvSpPr>
        <p:spPr>
          <a:xfrm>
            <a:off x="1524000" y="4122851"/>
            <a:ext cx="621792" cy="374424"/>
          </a:xfrm>
          <a:prstGeom prst="rightArrow">
            <a:avLst/>
          </a:prstGeom>
          <a:solidFill>
            <a:srgbClr val="FF4215"/>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AD94604A-0E3D-35E4-8A56-757A2C0FD611}"/>
              </a:ext>
            </a:extLst>
          </p:cNvPr>
          <p:cNvSpPr/>
          <p:nvPr/>
        </p:nvSpPr>
        <p:spPr>
          <a:xfrm>
            <a:off x="1524000" y="4816462"/>
            <a:ext cx="621792" cy="374424"/>
          </a:xfrm>
          <a:prstGeom prst="rightArrow">
            <a:avLst/>
          </a:prstGeom>
          <a:solidFill>
            <a:srgbClr val="FF4215"/>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77949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 y="0"/>
            <a:ext cx="12192000" cy="6858000"/>
          </a:xfrm>
          <a:prstGeom prst="rect">
            <a:avLst/>
          </a:prstGeom>
        </p:spPr>
      </p:pic>
      <p:sp>
        <p:nvSpPr>
          <p:cNvPr id="4" name="Textfeld 3">
            <a:extLst>
              <a:ext uri="{FF2B5EF4-FFF2-40B4-BE49-F238E27FC236}">
                <a16:creationId xmlns:a16="http://schemas.microsoft.com/office/drawing/2014/main" id="{08536FC4-8C65-3C77-F9B8-35AE84A55C51}"/>
              </a:ext>
            </a:extLst>
          </p:cNvPr>
          <p:cNvSpPr txBox="1"/>
          <p:nvPr/>
        </p:nvSpPr>
        <p:spPr>
          <a:xfrm>
            <a:off x="2450592" y="1263075"/>
            <a:ext cx="5468112" cy="3046988"/>
          </a:xfrm>
          <a:prstGeom prst="rect">
            <a:avLst/>
          </a:prstGeom>
          <a:noFill/>
        </p:spPr>
        <p:txBody>
          <a:bodyPr wrap="square" rtlCol="0">
            <a:spAutoFit/>
          </a:bodyPr>
          <a:lstStyle/>
          <a:p>
            <a:r>
              <a:rPr lang="de-DE" sz="2800" b="1" dirty="0"/>
              <a:t>Alleinfuttermittel</a:t>
            </a:r>
            <a:r>
              <a:rPr lang="de-DE" dirty="0"/>
              <a:t> </a:t>
            </a:r>
          </a:p>
          <a:p>
            <a:endParaRPr lang="de-DE" dirty="0"/>
          </a:p>
          <a:p>
            <a:r>
              <a:rPr lang="de-DE" dirty="0"/>
              <a:t>ist ein Futter, welches das Tier mit allen wichtigen Nährstoffen versorgt.</a:t>
            </a:r>
          </a:p>
          <a:p>
            <a:endParaRPr lang="de-DE" dirty="0"/>
          </a:p>
          <a:p>
            <a:r>
              <a:rPr lang="de-DE" dirty="0"/>
              <a:t>dem Futter muss nichts zugefügt werden, da Nährstoffe in ausreichenden Mengen vorhanden sein müssen</a:t>
            </a:r>
          </a:p>
          <a:p>
            <a:endParaRPr lang="de-DE" dirty="0"/>
          </a:p>
          <a:p>
            <a:r>
              <a:rPr lang="de-DE" sz="2000" b="1" dirty="0"/>
              <a:t>Vorsicht</a:t>
            </a:r>
            <a:r>
              <a:rPr lang="de-DE" dirty="0"/>
              <a:t>: trotzdem auf Inhaltsstoffe achten, da nicht alle enthaltenen Inhaltsstoffe gesund sind z.B. Zucker</a:t>
            </a:r>
          </a:p>
        </p:txBody>
      </p:sp>
      <p:pic>
        <p:nvPicPr>
          <p:cNvPr id="7" name="Grafik 6" descr="Ein Bild, das Text, Flasche, Dose enthält.&#10;&#10;Automatisch generierte Beschreibung">
            <a:extLst>
              <a:ext uri="{FF2B5EF4-FFF2-40B4-BE49-F238E27FC236}">
                <a16:creationId xmlns:a16="http://schemas.microsoft.com/office/drawing/2014/main" id="{8DB1F96C-395B-CD09-A914-9BDD147EE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018032"/>
            <a:ext cx="3616452" cy="4821936"/>
          </a:xfrm>
          <a:prstGeom prst="rect">
            <a:avLst/>
          </a:prstGeom>
          <a:ln>
            <a:noFill/>
          </a:ln>
          <a:effectLst>
            <a:softEdge rad="112500"/>
          </a:effectLst>
        </p:spPr>
      </p:pic>
      <p:sp>
        <p:nvSpPr>
          <p:cNvPr id="8" name="Pfeil: nach rechts 7">
            <a:extLst>
              <a:ext uri="{FF2B5EF4-FFF2-40B4-BE49-F238E27FC236}">
                <a16:creationId xmlns:a16="http://schemas.microsoft.com/office/drawing/2014/main" id="{E8EE55D5-2FEE-632F-3998-ACC4835598B4}"/>
              </a:ext>
            </a:extLst>
          </p:cNvPr>
          <p:cNvSpPr/>
          <p:nvPr/>
        </p:nvSpPr>
        <p:spPr>
          <a:xfrm>
            <a:off x="1828800" y="3748427"/>
            <a:ext cx="621792" cy="374424"/>
          </a:xfrm>
          <a:prstGeom prst="rightArrow">
            <a:avLst/>
          </a:prstGeom>
          <a:solidFill>
            <a:srgbClr val="FF4215"/>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9" name="Pfeil: nach rechts 8">
            <a:extLst>
              <a:ext uri="{FF2B5EF4-FFF2-40B4-BE49-F238E27FC236}">
                <a16:creationId xmlns:a16="http://schemas.microsoft.com/office/drawing/2014/main" id="{452F1B2F-59D7-1C9F-0033-B259B0CC659F}"/>
              </a:ext>
            </a:extLst>
          </p:cNvPr>
          <p:cNvSpPr/>
          <p:nvPr/>
        </p:nvSpPr>
        <p:spPr>
          <a:xfrm>
            <a:off x="1828800" y="2934434"/>
            <a:ext cx="621792" cy="374424"/>
          </a:xfrm>
          <a:prstGeom prst="rightArrow">
            <a:avLst/>
          </a:prstGeom>
          <a:solidFill>
            <a:srgbClr val="00B050"/>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rgbClr val="00B050"/>
              </a:solidFill>
            </a:endParaRPr>
          </a:p>
        </p:txBody>
      </p:sp>
      <p:sp>
        <p:nvSpPr>
          <p:cNvPr id="10" name="Pfeil: nach rechts 9">
            <a:extLst>
              <a:ext uri="{FF2B5EF4-FFF2-40B4-BE49-F238E27FC236}">
                <a16:creationId xmlns:a16="http://schemas.microsoft.com/office/drawing/2014/main" id="{26B9D193-2DF6-32E1-39C2-48E2657DEE91}"/>
              </a:ext>
            </a:extLst>
          </p:cNvPr>
          <p:cNvSpPr/>
          <p:nvPr/>
        </p:nvSpPr>
        <p:spPr>
          <a:xfrm>
            <a:off x="1828800" y="2072409"/>
            <a:ext cx="621792" cy="374424"/>
          </a:xfrm>
          <a:prstGeom prst="rightArrow">
            <a:avLst/>
          </a:prstGeom>
          <a:solidFill>
            <a:srgbClr val="00B050"/>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rgbClr val="00B050"/>
              </a:solidFill>
            </a:endParaRPr>
          </a:p>
        </p:txBody>
      </p:sp>
    </p:spTree>
    <p:extLst>
      <p:ext uri="{BB962C8B-B14F-4D97-AF65-F5344CB8AC3E}">
        <p14:creationId xmlns:p14="http://schemas.microsoft.com/office/powerpoint/2010/main" val="989694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feld 5">
            <a:extLst>
              <a:ext uri="{FF2B5EF4-FFF2-40B4-BE49-F238E27FC236}">
                <a16:creationId xmlns:a16="http://schemas.microsoft.com/office/drawing/2014/main" id="{32EE2060-D77B-817F-D449-3B46283E9CBA}"/>
              </a:ext>
            </a:extLst>
          </p:cNvPr>
          <p:cNvSpPr txBox="1"/>
          <p:nvPr/>
        </p:nvSpPr>
        <p:spPr>
          <a:xfrm>
            <a:off x="2138934" y="1403757"/>
            <a:ext cx="6300978" cy="2739211"/>
          </a:xfrm>
          <a:prstGeom prst="rect">
            <a:avLst/>
          </a:prstGeom>
          <a:noFill/>
        </p:spPr>
        <p:txBody>
          <a:bodyPr wrap="square">
            <a:spAutoFit/>
          </a:bodyPr>
          <a:lstStyle/>
          <a:p>
            <a:r>
              <a:rPr lang="de-DE" sz="2800" b="1" dirty="0"/>
              <a:t>Ergänzungsfuttermittel</a:t>
            </a:r>
            <a:endParaRPr lang="de-DE" dirty="0"/>
          </a:p>
          <a:p>
            <a:endParaRPr lang="de-DE" dirty="0"/>
          </a:p>
          <a:p>
            <a:r>
              <a:rPr lang="de-DE" dirty="0"/>
              <a:t>sollte nicht die Basis der Ernährung darstellen</a:t>
            </a:r>
          </a:p>
          <a:p>
            <a:endParaRPr lang="de-DE" dirty="0"/>
          </a:p>
          <a:p>
            <a:r>
              <a:rPr lang="de-DE" dirty="0"/>
              <a:t>es handelt sich um ein Mischfuttermittel, bestehend aus mindestens 2 Zutaten</a:t>
            </a:r>
          </a:p>
          <a:p>
            <a:endParaRPr lang="de-DE" dirty="0"/>
          </a:p>
          <a:p>
            <a:r>
              <a:rPr lang="de-DE" dirty="0"/>
              <a:t>reicht nicht aus über einen längeren Zeitraum eine ausreichende Versorgung mit allen Nährstoffen zu gewährleisten</a:t>
            </a:r>
          </a:p>
        </p:txBody>
      </p:sp>
      <p:sp>
        <p:nvSpPr>
          <p:cNvPr id="7" name="Pfeil: nach rechts 6">
            <a:extLst>
              <a:ext uri="{FF2B5EF4-FFF2-40B4-BE49-F238E27FC236}">
                <a16:creationId xmlns:a16="http://schemas.microsoft.com/office/drawing/2014/main" id="{11BAA93E-1A2E-CDD5-01B0-1A317DFD3263}"/>
              </a:ext>
            </a:extLst>
          </p:cNvPr>
          <p:cNvSpPr/>
          <p:nvPr/>
        </p:nvSpPr>
        <p:spPr>
          <a:xfrm>
            <a:off x="1479804" y="2128951"/>
            <a:ext cx="621792" cy="374424"/>
          </a:xfrm>
          <a:prstGeom prst="rightArrow">
            <a:avLst/>
          </a:prstGeom>
          <a:solidFill>
            <a:srgbClr val="FF4215"/>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8" name="Pfeil: nach rechts 7">
            <a:extLst>
              <a:ext uri="{FF2B5EF4-FFF2-40B4-BE49-F238E27FC236}">
                <a16:creationId xmlns:a16="http://schemas.microsoft.com/office/drawing/2014/main" id="{47342029-D23E-3060-029B-F05E57830377}"/>
              </a:ext>
            </a:extLst>
          </p:cNvPr>
          <p:cNvSpPr/>
          <p:nvPr/>
        </p:nvSpPr>
        <p:spPr>
          <a:xfrm>
            <a:off x="1479804" y="2819457"/>
            <a:ext cx="621792" cy="374424"/>
          </a:xfrm>
          <a:prstGeom prst="rightArrow">
            <a:avLst/>
          </a:prstGeom>
          <a:solidFill>
            <a:srgbClr val="00B050"/>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dirty="0"/>
          </a:p>
        </p:txBody>
      </p:sp>
      <p:sp>
        <p:nvSpPr>
          <p:cNvPr id="9" name="Pfeil: nach rechts 8">
            <a:extLst>
              <a:ext uri="{FF2B5EF4-FFF2-40B4-BE49-F238E27FC236}">
                <a16:creationId xmlns:a16="http://schemas.microsoft.com/office/drawing/2014/main" id="{29014521-4207-779F-9BDD-D301ED40A19F}"/>
              </a:ext>
            </a:extLst>
          </p:cNvPr>
          <p:cNvSpPr/>
          <p:nvPr/>
        </p:nvSpPr>
        <p:spPr>
          <a:xfrm>
            <a:off x="1520571" y="3619557"/>
            <a:ext cx="621792" cy="374424"/>
          </a:xfrm>
          <a:prstGeom prst="rightArrow">
            <a:avLst/>
          </a:prstGeom>
          <a:solidFill>
            <a:srgbClr val="FF4215"/>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209133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0C659C65-3B3D-B6DD-FB9B-17F9378458B5}"/>
              </a:ext>
            </a:extLst>
          </p:cNvPr>
          <p:cNvSpPr txBox="1"/>
          <p:nvPr/>
        </p:nvSpPr>
        <p:spPr>
          <a:xfrm>
            <a:off x="2270760" y="1216899"/>
            <a:ext cx="7845552" cy="2339102"/>
          </a:xfrm>
          <a:prstGeom prst="rect">
            <a:avLst/>
          </a:prstGeom>
          <a:noFill/>
        </p:spPr>
        <p:txBody>
          <a:bodyPr wrap="square" rtlCol="0">
            <a:spAutoFit/>
          </a:bodyPr>
          <a:lstStyle/>
          <a:p>
            <a:r>
              <a:rPr lang="de-DE" sz="2800" b="1" dirty="0"/>
              <a:t>Einzelfuttermittel</a:t>
            </a:r>
          </a:p>
          <a:p>
            <a:endParaRPr lang="de-DE" sz="2800" b="1" dirty="0"/>
          </a:p>
          <a:p>
            <a:r>
              <a:rPr lang="de-DE" dirty="0"/>
              <a:t>besteht aus nur einer Zutat</a:t>
            </a:r>
          </a:p>
          <a:p>
            <a:endParaRPr lang="de-DE" dirty="0"/>
          </a:p>
          <a:p>
            <a:r>
              <a:rPr lang="de-DE" dirty="0"/>
              <a:t>oft auch als Reinfleisch deklariert</a:t>
            </a:r>
          </a:p>
          <a:p>
            <a:endParaRPr lang="de-DE" dirty="0"/>
          </a:p>
          <a:p>
            <a:r>
              <a:rPr lang="de-DE" dirty="0"/>
              <a:t>eignet sich </a:t>
            </a:r>
            <a:r>
              <a:rPr lang="de-DE" dirty="0" err="1"/>
              <a:t>u.a</a:t>
            </a:r>
            <a:r>
              <a:rPr lang="de-DE" dirty="0"/>
              <a:t> für Ausschlussdiäten und </a:t>
            </a:r>
            <a:r>
              <a:rPr lang="de-DE" dirty="0" err="1"/>
              <a:t>Giardien</a:t>
            </a:r>
            <a:endParaRPr lang="de-DE" dirty="0"/>
          </a:p>
        </p:txBody>
      </p:sp>
      <p:sp>
        <p:nvSpPr>
          <p:cNvPr id="9" name="Pfeil: nach rechts 8">
            <a:extLst>
              <a:ext uri="{FF2B5EF4-FFF2-40B4-BE49-F238E27FC236}">
                <a16:creationId xmlns:a16="http://schemas.microsoft.com/office/drawing/2014/main" id="{FD16520A-2243-EBA7-D1D5-12A7C74F37EC}"/>
              </a:ext>
            </a:extLst>
          </p:cNvPr>
          <p:cNvSpPr/>
          <p:nvPr/>
        </p:nvSpPr>
        <p:spPr>
          <a:xfrm>
            <a:off x="1586484" y="3209809"/>
            <a:ext cx="621792" cy="374424"/>
          </a:xfrm>
          <a:prstGeom prst="rightArrow">
            <a:avLst/>
          </a:prstGeom>
          <a:solidFill>
            <a:srgbClr val="00B050"/>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rgbClr val="00B050"/>
              </a:solidFill>
            </a:endParaRPr>
          </a:p>
        </p:txBody>
      </p:sp>
      <p:sp>
        <p:nvSpPr>
          <p:cNvPr id="10" name="Pfeil: nach rechts 9">
            <a:extLst>
              <a:ext uri="{FF2B5EF4-FFF2-40B4-BE49-F238E27FC236}">
                <a16:creationId xmlns:a16="http://schemas.microsoft.com/office/drawing/2014/main" id="{85825F02-A135-C98F-4FE1-E7599EF60D1D}"/>
              </a:ext>
            </a:extLst>
          </p:cNvPr>
          <p:cNvSpPr/>
          <p:nvPr/>
        </p:nvSpPr>
        <p:spPr>
          <a:xfrm>
            <a:off x="1586484" y="2652772"/>
            <a:ext cx="621792" cy="374424"/>
          </a:xfrm>
          <a:prstGeom prst="rightArrow">
            <a:avLst/>
          </a:prstGeom>
          <a:solidFill>
            <a:srgbClr val="00B050"/>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rgbClr val="00B050"/>
              </a:solidFill>
            </a:endParaRPr>
          </a:p>
        </p:txBody>
      </p:sp>
      <p:sp>
        <p:nvSpPr>
          <p:cNvPr id="11" name="Pfeil: nach rechts 10">
            <a:extLst>
              <a:ext uri="{FF2B5EF4-FFF2-40B4-BE49-F238E27FC236}">
                <a16:creationId xmlns:a16="http://schemas.microsoft.com/office/drawing/2014/main" id="{7BB58CA2-F4AF-A1D5-9254-1339888622F4}"/>
              </a:ext>
            </a:extLst>
          </p:cNvPr>
          <p:cNvSpPr/>
          <p:nvPr/>
        </p:nvSpPr>
        <p:spPr>
          <a:xfrm>
            <a:off x="1586484" y="2082234"/>
            <a:ext cx="621792" cy="374424"/>
          </a:xfrm>
          <a:prstGeom prst="rightArrow">
            <a:avLst/>
          </a:prstGeom>
          <a:solidFill>
            <a:srgbClr val="FF0000"/>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rgbClr val="00B050"/>
              </a:solidFill>
            </a:endParaRPr>
          </a:p>
        </p:txBody>
      </p:sp>
      <p:pic>
        <p:nvPicPr>
          <p:cNvPr id="15" name="Grafik 14" descr="Ein Bild, das Text, Dose, Blechdose, Flasche enthält.&#10;&#10;Automatisch generierte Beschreibung">
            <a:extLst>
              <a:ext uri="{FF2B5EF4-FFF2-40B4-BE49-F238E27FC236}">
                <a16:creationId xmlns:a16="http://schemas.microsoft.com/office/drawing/2014/main" id="{7776B219-88BC-473E-604C-A5561F02FA6D}"/>
              </a:ext>
            </a:extLst>
          </p:cNvPr>
          <p:cNvPicPr>
            <a:picLocks noChangeAspect="1"/>
          </p:cNvPicPr>
          <p:nvPr/>
        </p:nvPicPr>
        <p:blipFill rotWithShape="1">
          <a:blip r:embed="rId3">
            <a:extLst>
              <a:ext uri="{28A0092B-C50C-407E-A947-70E740481C1C}">
                <a14:useLocalDpi xmlns:a14="http://schemas.microsoft.com/office/drawing/2010/main" val="0"/>
              </a:ext>
            </a:extLst>
          </a:blip>
          <a:srcRect l="17623" t="7215" r="19576" b="3831"/>
          <a:stretch/>
        </p:blipFill>
        <p:spPr>
          <a:xfrm>
            <a:off x="7195678" y="698873"/>
            <a:ext cx="4234322" cy="4656645"/>
          </a:xfrm>
          <a:prstGeom prst="rect">
            <a:avLst/>
          </a:prstGeom>
          <a:ln>
            <a:noFill/>
          </a:ln>
          <a:effectLst>
            <a:softEdge rad="112500"/>
          </a:effectLst>
        </p:spPr>
      </p:pic>
    </p:spTree>
    <p:extLst>
      <p:ext uri="{BB962C8B-B14F-4D97-AF65-F5344CB8AC3E}">
        <p14:creationId xmlns:p14="http://schemas.microsoft.com/office/powerpoint/2010/main" val="349539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277728C0-DDDA-25FD-B0C5-8CCF26DAA40F}"/>
              </a:ext>
            </a:extLst>
          </p:cNvPr>
          <p:cNvSpPr txBox="1"/>
          <p:nvPr/>
        </p:nvSpPr>
        <p:spPr>
          <a:xfrm>
            <a:off x="2028444" y="1113219"/>
            <a:ext cx="8951976" cy="3447098"/>
          </a:xfrm>
          <a:prstGeom prst="rect">
            <a:avLst/>
          </a:prstGeom>
          <a:noFill/>
        </p:spPr>
        <p:txBody>
          <a:bodyPr wrap="square" rtlCol="0">
            <a:spAutoFit/>
          </a:bodyPr>
          <a:lstStyle/>
          <a:p>
            <a:r>
              <a:rPr lang="de-DE" sz="2800" b="1" dirty="0"/>
              <a:t>Was ist eine Deklaration?</a:t>
            </a:r>
          </a:p>
          <a:p>
            <a:endParaRPr lang="de-DE" sz="2800" b="1" dirty="0"/>
          </a:p>
          <a:p>
            <a:r>
              <a:rPr lang="de-DE" dirty="0"/>
              <a:t>gibt Hinweise welche Inhaltsstoffe im Futter zu finden sind</a:t>
            </a:r>
          </a:p>
          <a:p>
            <a:endParaRPr lang="de-DE" dirty="0"/>
          </a:p>
          <a:p>
            <a:r>
              <a:rPr lang="de-DE" dirty="0"/>
              <a:t>hierbei unterscheidet man zwischen einer offenen und geschlossenen Deklaration</a:t>
            </a:r>
          </a:p>
          <a:p>
            <a:r>
              <a:rPr lang="de-DE" dirty="0"/>
              <a:t>die geschlossene Deklaration ist Pflicht und die offene Deklaration ist freiwillig</a:t>
            </a:r>
          </a:p>
          <a:p>
            <a:endParaRPr lang="de-DE" dirty="0"/>
          </a:p>
          <a:p>
            <a:r>
              <a:rPr lang="de-DE" dirty="0"/>
              <a:t>bei der geschlossenen Deklaration werden die einzelnen Bestandteile zu Gruppen zusammen gefasst (z.B. Fleisch und tierische Nebenerzeugnisse)</a:t>
            </a:r>
          </a:p>
          <a:p>
            <a:endParaRPr lang="de-DE" dirty="0"/>
          </a:p>
          <a:p>
            <a:r>
              <a:rPr lang="de-DE" dirty="0"/>
              <a:t>die offene Deklaration gibt Einblicke in alle Inhaltsstoffe und ihre prozentuelle Verteilung</a:t>
            </a:r>
          </a:p>
        </p:txBody>
      </p:sp>
      <p:sp>
        <p:nvSpPr>
          <p:cNvPr id="6" name="Pfeil: nach rechts 5">
            <a:extLst>
              <a:ext uri="{FF2B5EF4-FFF2-40B4-BE49-F238E27FC236}">
                <a16:creationId xmlns:a16="http://schemas.microsoft.com/office/drawing/2014/main" id="{8BE4B4CE-420E-7AC0-C1FE-905B0E5B8F02}"/>
              </a:ext>
            </a:extLst>
          </p:cNvPr>
          <p:cNvSpPr/>
          <p:nvPr/>
        </p:nvSpPr>
        <p:spPr>
          <a:xfrm>
            <a:off x="1406652" y="2001838"/>
            <a:ext cx="621792" cy="374424"/>
          </a:xfrm>
          <a:prstGeom prst="rightArrow">
            <a:avLst/>
          </a:prstGeom>
          <a:solidFill>
            <a:srgbClr val="00B050"/>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rgbClr val="00B050"/>
              </a:solidFill>
            </a:endParaRPr>
          </a:p>
        </p:txBody>
      </p:sp>
      <p:sp>
        <p:nvSpPr>
          <p:cNvPr id="7" name="Pfeil: nach rechts 6">
            <a:extLst>
              <a:ext uri="{FF2B5EF4-FFF2-40B4-BE49-F238E27FC236}">
                <a16:creationId xmlns:a16="http://schemas.microsoft.com/office/drawing/2014/main" id="{D08D2E24-7676-35F4-D549-EB0CCE042509}"/>
              </a:ext>
            </a:extLst>
          </p:cNvPr>
          <p:cNvSpPr/>
          <p:nvPr/>
        </p:nvSpPr>
        <p:spPr>
          <a:xfrm>
            <a:off x="1406652" y="2649556"/>
            <a:ext cx="621792" cy="374424"/>
          </a:xfrm>
          <a:prstGeom prst="rightArrow">
            <a:avLst/>
          </a:prstGeom>
          <a:solidFill>
            <a:srgbClr val="00B050"/>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rgbClr val="00B050"/>
              </a:solidFill>
            </a:endParaRPr>
          </a:p>
        </p:txBody>
      </p:sp>
      <p:sp>
        <p:nvSpPr>
          <p:cNvPr id="8" name="Pfeil: nach rechts 7">
            <a:extLst>
              <a:ext uri="{FF2B5EF4-FFF2-40B4-BE49-F238E27FC236}">
                <a16:creationId xmlns:a16="http://schemas.microsoft.com/office/drawing/2014/main" id="{DD447844-315D-99B9-1F8D-916BB1B43CAC}"/>
              </a:ext>
            </a:extLst>
          </p:cNvPr>
          <p:cNvSpPr/>
          <p:nvPr/>
        </p:nvSpPr>
        <p:spPr>
          <a:xfrm>
            <a:off x="1396746" y="4185893"/>
            <a:ext cx="621792" cy="374424"/>
          </a:xfrm>
          <a:prstGeom prst="rightArrow">
            <a:avLst/>
          </a:prstGeom>
          <a:solidFill>
            <a:srgbClr val="00B050"/>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rgbClr val="00B050"/>
              </a:solidFill>
            </a:endParaRPr>
          </a:p>
        </p:txBody>
      </p:sp>
      <p:sp>
        <p:nvSpPr>
          <p:cNvPr id="9" name="Pfeil: nach rechts 8">
            <a:extLst>
              <a:ext uri="{FF2B5EF4-FFF2-40B4-BE49-F238E27FC236}">
                <a16:creationId xmlns:a16="http://schemas.microsoft.com/office/drawing/2014/main" id="{4FC80100-6BC5-A24A-4D97-77E4EDFDA061}"/>
              </a:ext>
            </a:extLst>
          </p:cNvPr>
          <p:cNvSpPr/>
          <p:nvPr/>
        </p:nvSpPr>
        <p:spPr>
          <a:xfrm>
            <a:off x="1396746" y="3447570"/>
            <a:ext cx="621792" cy="374424"/>
          </a:xfrm>
          <a:prstGeom prst="rightArrow">
            <a:avLst/>
          </a:prstGeom>
          <a:solidFill>
            <a:srgbClr val="FF4215"/>
          </a:solidFill>
          <a:ln>
            <a:solidFill>
              <a:schemeClr val="tx1">
                <a:lumMod val="75000"/>
                <a:lumOff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4175365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C2722-6280-1F95-DE6C-28BB080B2B5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CE9EB1F-C4F6-142D-98D5-0FB9642F538B}"/>
              </a:ext>
            </a:extLst>
          </p:cNvPr>
          <p:cNvSpPr>
            <a:spLocks noGrp="1"/>
          </p:cNvSpPr>
          <p:nvPr>
            <p:ph type="subTitle" idx="1"/>
          </p:nvPr>
        </p:nvSpPr>
        <p:spPr/>
        <p:txBody>
          <a:bodyPr/>
          <a:lstStyle/>
          <a:p>
            <a:endParaRPr lang="de-DE"/>
          </a:p>
        </p:txBody>
      </p:sp>
      <p:pic>
        <p:nvPicPr>
          <p:cNvPr id="5" name="Grafik 4" descr="Ein Bild, das Himmel, Wolke, draußen, Baum enthält.">
            <a:extLst>
              <a:ext uri="{FF2B5EF4-FFF2-40B4-BE49-F238E27FC236}">
                <a16:creationId xmlns:a16="http://schemas.microsoft.com/office/drawing/2014/main" id="{D1F3769A-68B6-52DD-EA50-94BBD657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2DE17867-DC47-D747-A604-83F0A3462780}"/>
              </a:ext>
            </a:extLst>
          </p:cNvPr>
          <p:cNvSpPr txBox="1"/>
          <p:nvPr/>
        </p:nvSpPr>
        <p:spPr>
          <a:xfrm>
            <a:off x="2404872" y="1817307"/>
            <a:ext cx="7936992" cy="2339102"/>
          </a:xfrm>
          <a:prstGeom prst="rect">
            <a:avLst/>
          </a:prstGeom>
          <a:noFill/>
        </p:spPr>
        <p:txBody>
          <a:bodyPr wrap="square" rtlCol="0">
            <a:spAutoFit/>
          </a:bodyPr>
          <a:lstStyle/>
          <a:p>
            <a:r>
              <a:rPr lang="de-DE" sz="2800" b="1" dirty="0"/>
              <a:t>Beispiel geschlossene Deklaration</a:t>
            </a:r>
          </a:p>
          <a:p>
            <a:endParaRPr lang="de-DE" sz="2800" b="1" dirty="0"/>
          </a:p>
          <a:p>
            <a:r>
              <a:rPr lang="de-DE" b="1" dirty="0"/>
              <a:t>Zusammensetzung:</a:t>
            </a:r>
            <a:br>
              <a:rPr lang="de-DE" dirty="0"/>
            </a:br>
            <a:r>
              <a:rPr lang="de-DE" dirty="0"/>
              <a:t>Getrocknetes Geflügelprotein; Vollkornmais; Reis; Geflügelfett; Rübenfaser; hydrolysiertes Geflügelprotein; Mineralstoffe (</a:t>
            </a:r>
            <a:r>
              <a:rPr lang="de-DE" dirty="0" err="1"/>
              <a:t>Natriumtripolyphosphat</a:t>
            </a:r>
            <a:r>
              <a:rPr lang="de-DE" dirty="0"/>
              <a:t> 0,35%); hydrolysiertes tierisches Protein; Hefe; gemahlene Chicorée-Wurzel (natürliche Quelle von Inulin).</a:t>
            </a:r>
          </a:p>
        </p:txBody>
      </p:sp>
    </p:spTree>
    <p:extLst>
      <p:ext uri="{BB962C8B-B14F-4D97-AF65-F5344CB8AC3E}">
        <p14:creationId xmlns:p14="http://schemas.microsoft.com/office/powerpoint/2010/main" val="30997394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1572</Words>
  <Application>Microsoft Office PowerPoint</Application>
  <PresentationFormat>Breitbild</PresentationFormat>
  <Paragraphs>146</Paragraphs>
  <Slides>21</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Arial</vt:lpstr>
      <vt:lpstr>Calibri</vt:lpstr>
      <vt:lpstr>Calibri Light</vt:lpstr>
      <vt:lpstr>Söhne</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Lucas Saric</dc:creator>
  <cp:lastModifiedBy>Lucas Saric</cp:lastModifiedBy>
  <cp:revision>1</cp:revision>
  <dcterms:created xsi:type="dcterms:W3CDTF">2023-12-04T19:48:54Z</dcterms:created>
  <dcterms:modified xsi:type="dcterms:W3CDTF">2023-12-05T01:33:27Z</dcterms:modified>
</cp:coreProperties>
</file>